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9.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0.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11.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2.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79" r:id="rId3"/>
    <p:sldMasterId id="2147483691" r:id="rId4"/>
    <p:sldMasterId id="2147483701" r:id="rId5"/>
    <p:sldMasterId id="2147483713" r:id="rId6"/>
    <p:sldMasterId id="2147483723" r:id="rId7"/>
    <p:sldMasterId id="2147483735" r:id="rId8"/>
    <p:sldMasterId id="2147483761" r:id="rId9"/>
    <p:sldMasterId id="2147483779" r:id="rId10"/>
    <p:sldMasterId id="2147483800" r:id="rId11"/>
    <p:sldMasterId id="2147483822" r:id="rId12"/>
    <p:sldMasterId id="2147483846" r:id="rId13"/>
  </p:sldMasterIdLst>
  <p:notesMasterIdLst>
    <p:notesMasterId r:id="rId75"/>
  </p:notesMasterIdLst>
  <p:sldIdLst>
    <p:sldId id="278"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73" r:id="rId29"/>
    <p:sldId id="274" r:id="rId30"/>
    <p:sldId id="275" r:id="rId31"/>
    <p:sldId id="276" r:id="rId32"/>
    <p:sldId id="277" r:id="rId33"/>
    <p:sldId id="257" r:id="rId34"/>
    <p:sldId id="259" r:id="rId35"/>
    <p:sldId id="260" r:id="rId36"/>
    <p:sldId id="261" r:id="rId37"/>
    <p:sldId id="262" r:id="rId38"/>
    <p:sldId id="263" r:id="rId39"/>
    <p:sldId id="267" r:id="rId40"/>
    <p:sldId id="264" r:id="rId41"/>
    <p:sldId id="265" r:id="rId42"/>
    <p:sldId id="271" r:id="rId43"/>
    <p:sldId id="270"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272"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85"/>
    <p:restoredTop sz="94613"/>
  </p:normalViewPr>
  <p:slideViewPr>
    <p:cSldViewPr snapToGrid="0" snapToObjects="1">
      <p:cViewPr varScale="1">
        <p:scale>
          <a:sx n="120" d="100"/>
          <a:sy n="120" d="100"/>
        </p:scale>
        <p:origin x="200"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63" Type="http://schemas.openxmlformats.org/officeDocument/2006/relationships/slide" Target="slides/slide50.xml"/><Relationship Id="rId64" Type="http://schemas.openxmlformats.org/officeDocument/2006/relationships/slide" Target="slides/slide51.xml"/><Relationship Id="rId65" Type="http://schemas.openxmlformats.org/officeDocument/2006/relationships/slide" Target="slides/slide52.xml"/><Relationship Id="rId66" Type="http://schemas.openxmlformats.org/officeDocument/2006/relationships/slide" Target="slides/slide53.xml"/><Relationship Id="rId67" Type="http://schemas.openxmlformats.org/officeDocument/2006/relationships/slide" Target="slides/slide54.xml"/><Relationship Id="rId68" Type="http://schemas.openxmlformats.org/officeDocument/2006/relationships/slide" Target="slides/slide55.xml"/><Relationship Id="rId69" Type="http://schemas.openxmlformats.org/officeDocument/2006/relationships/slide" Target="slides/slide56.xml"/><Relationship Id="rId50" Type="http://schemas.openxmlformats.org/officeDocument/2006/relationships/slide" Target="slides/slide37.xml"/><Relationship Id="rId51" Type="http://schemas.openxmlformats.org/officeDocument/2006/relationships/slide" Target="slides/slide38.xml"/><Relationship Id="rId52" Type="http://schemas.openxmlformats.org/officeDocument/2006/relationships/slide" Target="slides/slide39.xml"/><Relationship Id="rId53" Type="http://schemas.openxmlformats.org/officeDocument/2006/relationships/slide" Target="slides/slide40.xml"/><Relationship Id="rId54" Type="http://schemas.openxmlformats.org/officeDocument/2006/relationships/slide" Target="slides/slide41.xml"/><Relationship Id="rId55" Type="http://schemas.openxmlformats.org/officeDocument/2006/relationships/slide" Target="slides/slide42.xml"/><Relationship Id="rId56" Type="http://schemas.openxmlformats.org/officeDocument/2006/relationships/slide" Target="slides/slide43.xml"/><Relationship Id="rId57" Type="http://schemas.openxmlformats.org/officeDocument/2006/relationships/slide" Target="slides/slide44.xml"/><Relationship Id="rId58" Type="http://schemas.openxmlformats.org/officeDocument/2006/relationships/slide" Target="slides/slide45.xml"/><Relationship Id="rId59" Type="http://schemas.openxmlformats.org/officeDocument/2006/relationships/slide" Target="slides/slide46.xml"/><Relationship Id="rId40" Type="http://schemas.openxmlformats.org/officeDocument/2006/relationships/slide" Target="slides/slide27.xml"/><Relationship Id="rId41" Type="http://schemas.openxmlformats.org/officeDocument/2006/relationships/slide" Target="slides/slide28.xml"/><Relationship Id="rId42" Type="http://schemas.openxmlformats.org/officeDocument/2006/relationships/slide" Target="slides/slide29.xml"/><Relationship Id="rId43" Type="http://schemas.openxmlformats.org/officeDocument/2006/relationships/slide" Target="slides/slide30.xml"/><Relationship Id="rId44" Type="http://schemas.openxmlformats.org/officeDocument/2006/relationships/slide" Target="slides/slide31.xml"/><Relationship Id="rId45" Type="http://schemas.openxmlformats.org/officeDocument/2006/relationships/slide" Target="slides/slide32.xml"/><Relationship Id="rId46" Type="http://schemas.openxmlformats.org/officeDocument/2006/relationships/slide" Target="slides/slide33.xml"/><Relationship Id="rId47" Type="http://schemas.openxmlformats.org/officeDocument/2006/relationships/slide" Target="slides/slide34.xml"/><Relationship Id="rId48" Type="http://schemas.openxmlformats.org/officeDocument/2006/relationships/slide" Target="slides/slide35.xml"/><Relationship Id="rId49" Type="http://schemas.openxmlformats.org/officeDocument/2006/relationships/slide" Target="slides/slide3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70" Type="http://schemas.openxmlformats.org/officeDocument/2006/relationships/slide" Target="slides/slide57.xml"/><Relationship Id="rId71" Type="http://schemas.openxmlformats.org/officeDocument/2006/relationships/slide" Target="slides/slide58.xml"/><Relationship Id="rId72" Type="http://schemas.openxmlformats.org/officeDocument/2006/relationships/slide" Target="slides/slide59.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73" Type="http://schemas.openxmlformats.org/officeDocument/2006/relationships/slide" Target="slides/slide60.xml"/><Relationship Id="rId74" Type="http://schemas.openxmlformats.org/officeDocument/2006/relationships/slide" Target="slides/slide61.xml"/><Relationship Id="rId75" Type="http://schemas.openxmlformats.org/officeDocument/2006/relationships/notesMaster" Target="notesMasters/notesMaster1.xml"/><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47.xml"/><Relationship Id="rId61" Type="http://schemas.openxmlformats.org/officeDocument/2006/relationships/slide" Target="slides/slide48.xml"/><Relationship Id="rId62" Type="http://schemas.openxmlformats.org/officeDocument/2006/relationships/slide" Target="slides/slide4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265BBC-3C24-DC43-A53F-92439DB8816C}" type="datetimeFigureOut">
              <a:rPr lang="en-US" smtClean="0"/>
              <a:t>11/12/17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78C6B8-5320-6D41-86EB-B2A4B80B0268}" type="slidenum">
              <a:rPr lang="en-US" smtClean="0"/>
              <a:t>‹#›</a:t>
            </a:fld>
            <a:endParaRPr lang="en-US"/>
          </a:p>
        </p:txBody>
      </p:sp>
    </p:spTree>
    <p:extLst>
      <p:ext uri="{BB962C8B-B14F-4D97-AF65-F5344CB8AC3E}">
        <p14:creationId xmlns:p14="http://schemas.microsoft.com/office/powerpoint/2010/main" val="288194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608587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Once you have built and tested your app, you probably will want to distribute it to testers at some point. With Mobile Centers distribution offering you can create distribution groups, both for internal private users or public groups and send your app to them for live updates. You also have the ability to publish directly to the public stores like Google Play and </a:t>
            </a:r>
            <a:r>
              <a:rPr lang="en-US" dirty="0" err="1"/>
              <a:t>Itunes</a:t>
            </a:r>
            <a:r>
              <a:rPr lang="en-US" dirty="0"/>
              <a:t> Connect once you are ready to do so.</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146609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Once your app is live, we, as developers want to continue to know how our app is doing. With our crash service, you can get live stack traces and crash reports from the field, all consolidated in our portal. You will also know details live OS and device type, and crash frequency, and integrate with your bug tracker when crashes occur so you can know and prioritize issues as they arise.</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783125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Along with Crash, many developers want to know more about how their users are engaging with the app. With just a few steps you can start getting immediate information about things like session frequency, adoption rate of releases and even geographic location of your users. All of this can help you learn more and build features your users will love.</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973001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more from your data, we also support export into both Azure Application Insights and Blob Storage.</a:t>
            </a:r>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142648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Mobile Center is also offers support for push notifications. Instead of working through multiple portals to send messages, you can work from a single portal to create targeted audiences and messaging for a more direct connection with your users.</a:t>
            </a: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14</a:t>
            </a:fld>
            <a:endParaRPr lang="en-US">
              <a:solidFill>
                <a:prstClr val="black"/>
              </a:solidFill>
            </a:endParaRPr>
          </a:p>
        </p:txBody>
      </p:sp>
      <p:sp>
        <p:nvSpPr>
          <p:cNvPr id="10" name="Date Placeholder 9"/>
          <p:cNvSpPr>
            <a:spLocks noGrp="1"/>
          </p:cNvSpPr>
          <p:nvPr>
            <p:ph type="dt" idx="13"/>
          </p:nvPr>
        </p:nvSpPr>
        <p:spPr/>
        <p:txBody>
          <a:bodyPr/>
          <a:lstStyle/>
          <a:p>
            <a:fld id="{5A70A388-5CB4-42F2-85B9-1AE1F63398FA}" type="datetime8">
              <a:rPr lang="en-US" smtClean="0">
                <a:solidFill>
                  <a:prstClr val="black"/>
                </a:solidFill>
              </a:rPr>
              <a:pPr/>
              <a:t>11/12/17 2:43 PM</a:t>
            </a:fld>
            <a:endParaRPr lang="en-US">
              <a:solidFill>
                <a:prstClr val="black"/>
              </a:solidFill>
            </a:endParaRPr>
          </a:p>
        </p:txBody>
      </p:sp>
      <p:sp>
        <p:nvSpPr>
          <p:cNvPr id="12" name="Header Placeholder 11"/>
          <p:cNvSpPr>
            <a:spLocks noGrp="1"/>
          </p:cNvSpPr>
          <p:nvPr>
            <p:ph type="hdr" sz="quarter" idx="15"/>
          </p:nvPr>
        </p:nvSpPr>
        <p:spPr/>
        <p:txBody>
          <a:bodyPr/>
          <a:lstStyle/>
          <a:p>
            <a:endParaRPr lang="en-US">
              <a:solidFill>
                <a:prstClr val="black"/>
              </a:solidFill>
            </a:endParaRPr>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59941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11/12/17 2:43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668614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Story: build story have dev team and QA teams in different countries (I’ve worked with customers with teams all over the world)</a:t>
            </a:r>
          </a:p>
          <a:p>
            <a:pPr marL="171450" indent="-171450">
              <a:buFont typeface="Arial" panose="020B0604020202020204" pitchFamily="34" charset="0"/>
              <a:buChar char="•"/>
            </a:pPr>
            <a:r>
              <a:rPr lang="en-US" dirty="0"/>
              <a:t>I don’t have a technical background, and I learned this in a few days, and you can do</a:t>
            </a:r>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787141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 many are Objective C developers?</a:t>
            </a:r>
          </a:p>
          <a:p>
            <a:r>
              <a:rPr lang="en-US" sz="1200" kern="1200" dirty="0">
                <a:solidFill>
                  <a:schemeClr val="tx1"/>
                </a:solidFill>
                <a:effectLst/>
                <a:latin typeface="+mn-lt"/>
                <a:ea typeface="+mn-ea"/>
                <a:cs typeface="+mn-cs"/>
              </a:rPr>
              <a:t>Java?</a:t>
            </a:r>
          </a:p>
          <a:p>
            <a:r>
              <a:rPr lang="en-US" sz="1200" kern="1200" dirty="0">
                <a:solidFill>
                  <a:schemeClr val="tx1"/>
                </a:solidFill>
                <a:effectLst/>
                <a:latin typeface="+mn-lt"/>
                <a:ea typeface="+mn-ea"/>
                <a:cs typeface="+mn-cs"/>
              </a:rPr>
              <a:t>React?</a:t>
            </a:r>
          </a:p>
          <a:p>
            <a:r>
              <a:rPr lang="en-US" sz="1200" kern="1200" dirty="0">
                <a:solidFill>
                  <a:schemeClr val="tx1"/>
                </a:solidFill>
                <a:effectLst/>
                <a:latin typeface="+mn-lt"/>
                <a:ea typeface="+mn-ea"/>
                <a:cs typeface="+mn-cs"/>
              </a:rPr>
              <a:t>Xamarin?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many of you have tried Mobile Center?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walk you through getting started, and how to get a build set 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Build: is quick and easy to set up, </a:t>
            </a:r>
          </a:p>
          <a:p>
            <a:r>
              <a:rPr lang="en-US" sz="1200" kern="1200" dirty="0">
                <a:solidFill>
                  <a:schemeClr val="tx1"/>
                </a:solidFill>
                <a:effectLst/>
                <a:latin typeface="+mn-lt"/>
                <a:ea typeface="+mn-ea"/>
                <a:cs typeface="+mn-cs"/>
              </a:rPr>
              <a:t>Doesn't matter what you use to build your app with (Swift, Java, React Native, Xamarin). </a:t>
            </a:r>
          </a:p>
          <a:p>
            <a:r>
              <a:rPr lang="en-US" sz="1200" kern="1200" dirty="0">
                <a:solidFill>
                  <a:schemeClr val="tx1"/>
                </a:solidFill>
                <a:effectLst/>
                <a:latin typeface="+mn-lt"/>
                <a:ea typeface="+mn-ea"/>
                <a:cs typeface="+mn-cs"/>
              </a:rPr>
              <a:t>Automatically scans your repo and figures everything out for you.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"Poll of the room who can stand up CI in a week? in a day in am hour.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Docs and APIs link in bottom corner</a:t>
            </a:r>
            <a:endParaRPr lang="en-US" dirty="0"/>
          </a:p>
        </p:txBody>
      </p:sp>
      <p:sp>
        <p:nvSpPr>
          <p:cNvPr id="4" name="Slide Number Placeholder 3"/>
          <p:cNvSpPr>
            <a:spLocks noGrp="1"/>
          </p:cNvSpPr>
          <p:nvPr>
            <p:ph type="sldNum" sz="quarter" idx="10"/>
          </p:nvPr>
        </p:nvSpPr>
        <p:spPr/>
        <p:txBody>
          <a:bodyPr/>
          <a:lstStyle/>
          <a:p>
            <a:fld id="{B2E339C5-025F-4498-8CA8-8923F330D612}"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814660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Each build is run on a separate, clean virtual machine and no other user has access to this virtual machine. Once the build is completed, the virtual machine is discarded and all files removed. The files resulting from the build (log files, application files, symbol files) are stored on Mobile Center servers.</a:t>
            </a:r>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109588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 Mobile Center Push Notifications is really easy</a:t>
            </a:r>
          </a:p>
          <a:p>
            <a:r>
              <a:rPr lang="en-US" dirty="0"/>
              <a:t> -Just a few lines of code in your app</a:t>
            </a:r>
          </a:p>
          <a:p>
            <a:r>
              <a:rPr lang="en-US" dirty="0"/>
              <a:t> -No need to specify format for Android, iOS or Windows</a:t>
            </a:r>
          </a:p>
          <a:p>
            <a:r>
              <a:rPr lang="en-US" dirty="0"/>
              <a:t> -and I’ll show you how easy it is to target and send notifications to your users</a:t>
            </a:r>
          </a:p>
          <a:p>
            <a:r>
              <a:rPr lang="en-US" dirty="0"/>
              <a:t>Difference in Push Notifications between Notification Hub and MC</a:t>
            </a:r>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789552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537793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 are involved in mobile app dev?</a:t>
            </a:r>
          </a:p>
          <a:p>
            <a:r>
              <a:rPr lang="en-US" dirty="0"/>
              <a:t>How many of your apps have push notifications?</a:t>
            </a:r>
          </a:p>
          <a:p>
            <a:r>
              <a:rPr lang="en-US" dirty="0"/>
              <a:t>Big point of your mobile apps are to engage user and customers. Push notifications helps do that.</a:t>
            </a:r>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134596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087427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078100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590792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313132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498590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90B56DB1-683C-4DCF-A45F-24D3E22FCAA8}" type="datetime8">
              <a:rPr lang="en-US" smtClean="0"/>
              <a:t>11/12/17 2:41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049776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solidFill>
                  <a:prstClr val="black"/>
                </a:solidFill>
              </a:rPr>
              <a:pPr/>
              <a:t>11/12/17 2:45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72824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All good things begin with a story.</a:t>
            </a:r>
          </a:p>
          <a:p>
            <a:pPr marL="0" indent="0">
              <a:buFontTx/>
              <a:buNone/>
            </a:pPr>
            <a:endParaRPr lang="en-US" dirty="0"/>
          </a:p>
          <a:p>
            <a:pPr marL="0" indent="0">
              <a:buFontTx/>
              <a:buNone/>
            </a:pPr>
            <a:r>
              <a:rPr lang="en-US" dirty="0"/>
              <a:t>So before I talk to you about serverless, I wanted to discuss some history of how apps have been built through the years and how that has led us to the computing options we have today.</a:t>
            </a:r>
          </a:p>
          <a:p>
            <a:pPr marL="0" indent="0">
              <a:buFontTx/>
              <a:buNone/>
            </a:pPr>
            <a:endParaRPr lang="en-US" dirty="0"/>
          </a:p>
          <a:p>
            <a:pPr marL="171450" indent="-171450">
              <a:buFontTx/>
              <a:buChar char="-"/>
            </a:pPr>
            <a:r>
              <a:rPr lang="en-US" dirty="0"/>
              <a:t>Buy your own hardware and software</a:t>
            </a:r>
          </a:p>
          <a:p>
            <a:pPr marL="171450" indent="-171450">
              <a:buFontTx/>
              <a:buChar char="-"/>
            </a:pPr>
            <a:r>
              <a:rPr lang="en-US" dirty="0"/>
              <a:t>Run it in your own data-centers</a:t>
            </a:r>
          </a:p>
          <a:p>
            <a:pPr marL="171450" indent="-171450">
              <a:buFontTx/>
              <a:buChar char="-"/>
            </a:pPr>
            <a:r>
              <a:rPr lang="en-US" dirty="0"/>
              <a:t>Deal with a multitude of questions</a:t>
            </a:r>
          </a:p>
          <a:p>
            <a:pPr marL="628650" lvl="1" indent="-171450">
              <a:buFontTx/>
              <a:buChar char="-"/>
            </a:pPr>
            <a:r>
              <a:rPr lang="en-US" dirty="0"/>
              <a:t># of servers</a:t>
            </a:r>
          </a:p>
          <a:p>
            <a:pPr marL="628650" lvl="1" indent="-171450">
              <a:buFontTx/>
              <a:buChar char="-"/>
            </a:pPr>
            <a:r>
              <a:rPr lang="en-US" dirty="0"/>
              <a:t>Physical security</a:t>
            </a:r>
          </a:p>
          <a:p>
            <a:pPr marL="628650" lvl="1" indent="-171450">
              <a:buFontTx/>
              <a:buChar char="-"/>
            </a:pPr>
            <a:r>
              <a:rPr lang="en-US" dirty="0"/>
              <a:t>Hardware failure</a:t>
            </a:r>
          </a:p>
          <a:p>
            <a:pPr marL="628650" lvl="1" indent="-171450">
              <a:buFontTx/>
              <a:buChar char="-"/>
            </a:pPr>
            <a:r>
              <a:rPr lang="en-US" dirty="0"/>
              <a:t>Software patching</a:t>
            </a:r>
          </a:p>
          <a:p>
            <a:pPr marL="628650" lvl="1" indent="-171450">
              <a:buFontTx/>
              <a:buChar char="-"/>
            </a:pPr>
            <a:r>
              <a:rPr lang="en-US" dirty="0"/>
              <a:t>Backup</a:t>
            </a:r>
          </a:p>
          <a:p>
            <a:pPr marL="0" lvl="0" indent="0">
              <a:buFontTx/>
              <a:buNone/>
            </a:pPr>
            <a:endParaRPr lang="en-US" dirty="0"/>
          </a:p>
          <a:p>
            <a:pPr marL="0" lvl="0" indent="0">
              <a:buFontTx/>
              <a:buNone/>
            </a:pPr>
            <a:r>
              <a:rPr lang="en-US" dirty="0"/>
              <a:t>Essentially a lot of questions, not all of which might be directly related to running your business.  For example, if you are running an insurance company, you want to spend your time growing and innovating in the insurance domain, not worrying about how to handle servers.</a:t>
            </a:r>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Tech Summit FY17</a:t>
            </a: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11/12/17 2:45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33</a:t>
            </a:fld>
            <a:endParaRPr lang="en-US" sz="1800" kern="0">
              <a:solidFill>
                <a:sysClr val="windowText" lastClr="000000"/>
              </a:solidFill>
            </a:endParaRPr>
          </a:p>
        </p:txBody>
      </p:sp>
    </p:spTree>
    <p:extLst>
      <p:ext uri="{BB962C8B-B14F-4D97-AF65-F5344CB8AC3E}">
        <p14:creationId xmlns:p14="http://schemas.microsoft.com/office/powerpoint/2010/main" val="1110542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Tech Summit FY17</a:t>
            </a: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11/12/17 2:45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34</a:t>
            </a:fld>
            <a:endParaRPr lang="en-US" sz="1800" kern="0">
              <a:solidFill>
                <a:sysClr val="windowText" lastClr="000000"/>
              </a:solidFill>
            </a:endParaRPr>
          </a:p>
        </p:txBody>
      </p:sp>
    </p:spTree>
    <p:extLst>
      <p:ext uri="{BB962C8B-B14F-4D97-AF65-F5344CB8AC3E}">
        <p14:creationId xmlns:p14="http://schemas.microsoft.com/office/powerpoint/2010/main" val="23213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revolution will not be televised – it will be mobile. is not “coming” or “under way”, it has already happened!</a:t>
            </a:r>
          </a:p>
          <a:p>
            <a:pPr marL="171450" indent="-171450">
              <a:buFont typeface="Arial" panose="020B0604020202020204" pitchFamily="34" charset="0"/>
              <a:buChar char="•"/>
            </a:pPr>
            <a:r>
              <a:rPr lang="en-US" dirty="0"/>
              <a:t>And the mobile tidal wave proved to be faster and bigger than anything that came before it.</a:t>
            </a:r>
          </a:p>
          <a:p>
            <a:pPr marL="171450" indent="-171450">
              <a:buFont typeface="Arial" panose="020B0604020202020204" pitchFamily="34" charset="0"/>
              <a:buChar char="•"/>
            </a:pPr>
            <a:r>
              <a:rPr lang="en-US" dirty="0"/>
              <a:t>Mobile is a key part of our customers' digital transformation.</a:t>
            </a:r>
          </a:p>
          <a:p>
            <a:pPr marL="171450" indent="-171450">
              <a:buFont typeface="Arial" panose="020B0604020202020204" pitchFamily="34" charset="0"/>
              <a:buChar char="•"/>
            </a:pPr>
            <a:r>
              <a:rPr lang="en-US" dirty="0"/>
              <a:t>Aside from consumer apps, organizations are mobilizing their workforce and partners with a growing number of critical business apps.</a:t>
            </a:r>
          </a:p>
          <a:p>
            <a:pPr marL="171450" indent="-171450">
              <a:buFont typeface="Arial" panose="020B0604020202020204" pitchFamily="34" charset="0"/>
              <a:buChar char="•"/>
            </a:pPr>
            <a:r>
              <a:rPr lang="en-US" dirty="0"/>
              <a:t>The lower consumer price point of technology has made it ubiquitous – not just in the US – but in the world. In Kenya – they have leapfrogged </a:t>
            </a:r>
          </a:p>
        </p:txBody>
      </p:sp>
      <p:sp>
        <p:nvSpPr>
          <p:cNvPr id="4" name="Slide Number Placeholder 3"/>
          <p:cNvSpPr>
            <a:spLocks noGrp="1"/>
          </p:cNvSpPr>
          <p:nvPr>
            <p:ph type="sldNum" sz="quarter" idx="10"/>
          </p:nvPr>
        </p:nvSpPr>
        <p:spPr/>
        <p:txBody>
          <a:bodyPr/>
          <a:lstStyle/>
          <a:p>
            <a:fld id="{7BD8FC18-07C8-4136-85B7-20C643E472BC}"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117639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All good things begin with a story.</a:t>
            </a:r>
          </a:p>
          <a:p>
            <a:pPr marL="0" indent="0">
              <a:buFontTx/>
              <a:buNone/>
            </a:pPr>
            <a:endParaRPr lang="en-US" dirty="0"/>
          </a:p>
          <a:p>
            <a:pPr marL="0" indent="0">
              <a:buFontTx/>
              <a:buNone/>
            </a:pPr>
            <a:r>
              <a:rPr lang="en-US" dirty="0"/>
              <a:t>So before I talk to you about serverless, I wanted to discuss some history of how apps have been built through the years and how that has led us to the computing options we have today.</a:t>
            </a:r>
          </a:p>
          <a:p>
            <a:pPr marL="0" indent="0">
              <a:buFontTx/>
              <a:buNone/>
            </a:pPr>
            <a:endParaRPr lang="en-US" dirty="0"/>
          </a:p>
          <a:p>
            <a:pPr marL="171450" indent="-171450">
              <a:buFontTx/>
              <a:buChar char="-"/>
            </a:pPr>
            <a:r>
              <a:rPr lang="en-US" dirty="0"/>
              <a:t>Buy your own hardware and software</a:t>
            </a:r>
          </a:p>
          <a:p>
            <a:pPr marL="171450" indent="-171450">
              <a:buFontTx/>
              <a:buChar char="-"/>
            </a:pPr>
            <a:r>
              <a:rPr lang="en-US" dirty="0"/>
              <a:t>Run it in your own data-centers</a:t>
            </a:r>
          </a:p>
          <a:p>
            <a:pPr marL="171450" indent="-171450">
              <a:buFontTx/>
              <a:buChar char="-"/>
            </a:pPr>
            <a:r>
              <a:rPr lang="en-US" dirty="0"/>
              <a:t>Deal with a multitude of questions</a:t>
            </a:r>
          </a:p>
          <a:p>
            <a:pPr marL="628650" lvl="1" indent="-171450">
              <a:buFontTx/>
              <a:buChar char="-"/>
            </a:pPr>
            <a:r>
              <a:rPr lang="en-US" dirty="0"/>
              <a:t># of servers</a:t>
            </a:r>
          </a:p>
          <a:p>
            <a:pPr marL="628650" lvl="1" indent="-171450">
              <a:buFontTx/>
              <a:buChar char="-"/>
            </a:pPr>
            <a:r>
              <a:rPr lang="en-US" dirty="0"/>
              <a:t>Physical security</a:t>
            </a:r>
          </a:p>
          <a:p>
            <a:pPr marL="628650" lvl="1" indent="-171450">
              <a:buFontTx/>
              <a:buChar char="-"/>
            </a:pPr>
            <a:r>
              <a:rPr lang="en-US" dirty="0"/>
              <a:t>Hardware failure</a:t>
            </a:r>
          </a:p>
          <a:p>
            <a:pPr marL="628650" lvl="1" indent="-171450">
              <a:buFontTx/>
              <a:buChar char="-"/>
            </a:pPr>
            <a:r>
              <a:rPr lang="en-US" dirty="0"/>
              <a:t>Software patching</a:t>
            </a:r>
          </a:p>
          <a:p>
            <a:pPr marL="628650" lvl="1" indent="-171450">
              <a:buFontTx/>
              <a:buChar char="-"/>
            </a:pPr>
            <a:r>
              <a:rPr lang="en-US" dirty="0"/>
              <a:t>Backup</a:t>
            </a:r>
          </a:p>
          <a:p>
            <a:pPr marL="0" lvl="0" indent="0">
              <a:buFontTx/>
              <a:buNone/>
            </a:pPr>
            <a:endParaRPr lang="en-US" dirty="0"/>
          </a:p>
          <a:p>
            <a:pPr marL="0" lvl="0" indent="0">
              <a:buFontTx/>
              <a:buNone/>
            </a:pPr>
            <a:r>
              <a:rPr lang="en-US" dirty="0"/>
              <a:t>Essentially a lot of questions, not all of which might be directly related to running your business.  For example, if you are running an insurance company, you want to spend your time growing and innovating in the insurance domain, not worrying about how to handle servers.</a:t>
            </a:r>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Tech Summit FY17</a:t>
            </a: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11/12/17 2:45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35</a:t>
            </a:fld>
            <a:endParaRPr lang="en-US" sz="1800" kern="0">
              <a:solidFill>
                <a:sysClr val="windowText" lastClr="000000"/>
              </a:solidFill>
            </a:endParaRPr>
          </a:p>
        </p:txBody>
      </p:sp>
    </p:spTree>
    <p:extLst>
      <p:ext uri="{BB962C8B-B14F-4D97-AF65-F5344CB8AC3E}">
        <p14:creationId xmlns:p14="http://schemas.microsoft.com/office/powerpoint/2010/main" val="849051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Along came the cloud, and provided some relief from some of those questions.</a:t>
            </a:r>
          </a:p>
          <a:p>
            <a:pPr marL="0" indent="0">
              <a:buFontTx/>
              <a:buNone/>
            </a:pPr>
            <a:endParaRPr lang="en-US" dirty="0"/>
          </a:p>
          <a:p>
            <a:pPr marL="0" indent="0">
              <a:buFontTx/>
              <a:buNone/>
            </a:pPr>
            <a:r>
              <a:rPr lang="en-US" dirty="0"/>
              <a:t>IaaS in the cloud, allowed you to forget about managing all that physical hardware.  Instead of hosting it yourself, you could now utilize servers hosted by someone else.  While the worries around managing physical infrastructure are gone, there are a number of questions that still need to thought about:</a:t>
            </a:r>
          </a:p>
          <a:p>
            <a:pPr marL="171450" indent="-171450">
              <a:buFontTx/>
              <a:buChar char="-"/>
            </a:pPr>
            <a:r>
              <a:rPr lang="en-US" dirty="0"/>
              <a:t>How many virtual machines do I need?</a:t>
            </a:r>
          </a:p>
          <a:p>
            <a:pPr marL="171450" indent="-171450">
              <a:buFontTx/>
              <a:buChar char="-"/>
            </a:pPr>
            <a:r>
              <a:rPr lang="en-US" dirty="0"/>
              <a:t>How many would I need in future when my usage grows?</a:t>
            </a:r>
          </a:p>
          <a:p>
            <a:pPr marL="171450" indent="-171450">
              <a:buFontTx/>
              <a:buChar char="-"/>
            </a:pPr>
            <a:r>
              <a:rPr lang="en-US" dirty="0"/>
              <a:t>How to handle updating the servers for the latest security patches</a:t>
            </a:r>
          </a:p>
          <a:p>
            <a:pPr marL="171450" indent="-171450">
              <a:buFontTx/>
              <a:buChar char="-"/>
            </a:pPr>
            <a:r>
              <a:rPr lang="en-US" dirty="0"/>
              <a:t>How to think about deploying my code and the various dependencies, such as application runtimes, to the server</a:t>
            </a:r>
          </a:p>
          <a:p>
            <a:pPr marL="171450" indent="-171450">
              <a:buFontTx/>
              <a:buChar char="-"/>
            </a:pPr>
            <a:r>
              <a:rPr lang="en-US" dirty="0"/>
              <a:t>Who monitors my apps and so on</a:t>
            </a:r>
          </a:p>
          <a:p>
            <a:pPr marL="0" lvl="0" indent="0">
              <a:buFontTx/>
              <a:buNone/>
            </a:pPr>
            <a:endParaRPr lang="en-US" dirty="0"/>
          </a:p>
          <a:p>
            <a:pPr marL="0" lvl="0" indent="0">
              <a:buFontTx/>
              <a:buNone/>
            </a:pPr>
            <a:r>
              <a:rPr lang="en-US" dirty="0"/>
              <a:t>This means that you still haven’t reached that ideal state where you could focus purely on your business and its problems.</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Tech Summit FY17</a:t>
            </a: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11/12/17 2:45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36</a:t>
            </a:fld>
            <a:endParaRPr lang="en-US" sz="1800" kern="0">
              <a:solidFill>
                <a:sysClr val="windowText" lastClr="000000"/>
              </a:solidFill>
            </a:endParaRPr>
          </a:p>
        </p:txBody>
      </p:sp>
    </p:spTree>
    <p:extLst>
      <p:ext uri="{BB962C8B-B14F-4D97-AF65-F5344CB8AC3E}">
        <p14:creationId xmlns:p14="http://schemas.microsoft.com/office/powerpoint/2010/main" val="10750751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Well, the cloud continue to help with that problem and with the advent of PaaS, there was even more simplification.  PaaS allows you to just worry about your app, and let the cloud vendor take care of not only the physical hardware, but also the ongoing management of the operating environment like Operating Systems, Virtual Machines or Containers, as well as the various application runtimes, whether it is Java Runtime, .NET, Node.js, and so on.</a:t>
            </a:r>
          </a:p>
          <a:p>
            <a:pPr marL="0" indent="0">
              <a:buFontTx/>
              <a:buNone/>
            </a:pPr>
            <a:endParaRPr lang="en-US" dirty="0"/>
          </a:p>
          <a:p>
            <a:pPr marL="0" indent="0">
              <a:buFontTx/>
              <a:buNone/>
            </a:pPr>
            <a:r>
              <a:rPr lang="en-US" dirty="0"/>
              <a:t>You are not completely free from thinking about servers however, since you still have to worry about how to scale your app and accordingly specify the number and size of the various compute resources your apps would need at various times.</a:t>
            </a:r>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Tech Summit FY17</a:t>
            </a: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11/12/17 2:45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37</a:t>
            </a:fld>
            <a:endParaRPr lang="en-US" sz="1800" kern="0">
              <a:solidFill>
                <a:sysClr val="windowText" lastClr="000000"/>
              </a:solidFill>
            </a:endParaRPr>
          </a:p>
        </p:txBody>
      </p:sp>
    </p:spTree>
    <p:extLst>
      <p:ext uri="{BB962C8B-B14F-4D97-AF65-F5344CB8AC3E}">
        <p14:creationId xmlns:p14="http://schemas.microsoft.com/office/powerpoint/2010/main" val="1361634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latest in this series of evolution is Serverless – which further abstracts the underlying infrastructure from you, and allows you to focus only on a single question – how are you going to build your app to achieve the best results for your business, or whatever it is that you are trying to do with your apps.</a:t>
            </a:r>
          </a:p>
          <a:p>
            <a:pPr marL="0" indent="0">
              <a:buFontTx/>
              <a:buNone/>
            </a:pPr>
            <a:endParaRPr lang="en-US" dirty="0"/>
          </a:p>
          <a:p>
            <a:pPr marL="0" indent="0">
              <a:buFontTx/>
              <a:buNone/>
            </a:pPr>
            <a:r>
              <a:rPr lang="en-US" dirty="0"/>
              <a:t>Whether it is the code to delight your customers through a great experience, or the logic to communicate securely with a business partner, that is where most organization want to spend their creative energies on.</a:t>
            </a:r>
          </a:p>
          <a:p>
            <a:pPr marL="0" indent="0">
              <a:buFontTx/>
              <a:buNone/>
            </a:pPr>
            <a:endParaRPr lang="en-US" dirty="0"/>
          </a:p>
          <a:p>
            <a:pPr marL="0" indent="0">
              <a:buFontTx/>
              <a:buNone/>
            </a:pPr>
            <a:r>
              <a:rPr lang="en-US" dirty="0"/>
              <a:t>And serverless allows you to do just that, focus on your code and forget about the infrastructure.</a:t>
            </a:r>
          </a:p>
          <a:p>
            <a:pPr marL="0" indent="0">
              <a:buFontTx/>
              <a:buNone/>
            </a:pPr>
            <a:endParaRPr lang="en-US" dirty="0"/>
          </a:p>
          <a:p>
            <a:pPr marL="0" indent="0">
              <a:buFontTx/>
              <a:buNone/>
            </a:pPr>
            <a:r>
              <a:rPr lang="en-US" dirty="0"/>
              <a:t>This is why we believe it is the platform for next generation of apps.</a:t>
            </a:r>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Tech Summit FY17</a:t>
            </a: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11/12/17 2:45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38</a:t>
            </a:fld>
            <a:endParaRPr lang="en-US" sz="1800" kern="0">
              <a:solidFill>
                <a:sysClr val="windowText" lastClr="000000"/>
              </a:solidFill>
            </a:endParaRPr>
          </a:p>
        </p:txBody>
      </p:sp>
    </p:spTree>
    <p:extLst>
      <p:ext uri="{BB962C8B-B14F-4D97-AF65-F5344CB8AC3E}">
        <p14:creationId xmlns:p14="http://schemas.microsoft.com/office/powerpoint/2010/main" val="20650704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Abstraction of servers: </a:t>
            </a:r>
          </a:p>
          <a:p>
            <a:pPr marL="628650" lvl="1" indent="-171450">
              <a:buFontTx/>
              <a:buChar char="-"/>
            </a:pPr>
            <a:r>
              <a:rPr lang="en-US" dirty="0"/>
              <a:t>Complete freedom from thinking about provisioning, maintaining or scaling any server or infrastructure aspects</a:t>
            </a:r>
          </a:p>
          <a:p>
            <a:pPr marL="171450" indent="-171450">
              <a:buFontTx/>
              <a:buChar char="-"/>
            </a:pPr>
            <a:r>
              <a:rPr lang="en-US" dirty="0"/>
              <a:t>Event-driven/instant scale: </a:t>
            </a:r>
          </a:p>
          <a:p>
            <a:pPr marL="628650" lvl="1" indent="-171450">
              <a:buFontTx/>
              <a:buChar char="-"/>
            </a:pPr>
            <a:r>
              <a:rPr lang="en-US" dirty="0"/>
              <a:t>Ability to handle any volume of traffic without explicit configuration</a:t>
            </a:r>
          </a:p>
          <a:p>
            <a:pPr marL="628650" lvl="1" indent="-171450">
              <a:buFontTx/>
              <a:buChar char="-"/>
            </a:pPr>
            <a:r>
              <a:rPr lang="en-US" dirty="0"/>
              <a:t>handle sudden jump from 0 execution to tens of thousand of executions seamlessly</a:t>
            </a:r>
          </a:p>
          <a:p>
            <a:pPr marL="171450" indent="-171450">
              <a:buFontTx/>
              <a:buChar char="-"/>
            </a:pPr>
            <a:r>
              <a:rPr lang="en-US" dirty="0"/>
              <a:t>Micro-billing: </a:t>
            </a:r>
          </a:p>
          <a:p>
            <a:pPr marL="628650" lvl="1" indent="-171450">
              <a:buFontTx/>
              <a:buChar char="-"/>
            </a:pPr>
            <a:r>
              <a:rPr lang="en-US" dirty="0"/>
              <a:t>Paying only for what you use</a:t>
            </a:r>
          </a:p>
          <a:p>
            <a:pPr marL="628650" lvl="1" indent="-171450">
              <a:buFontTx/>
              <a:buChar char="-"/>
            </a:pPr>
            <a:r>
              <a:rPr lang="en-US" dirty="0"/>
              <a:t>You pay only for the amount of time your code runs and the amount of resources it consumes during that period</a:t>
            </a:r>
          </a:p>
          <a:p>
            <a:pPr marL="628650" lvl="1" indent="-171450">
              <a:buFontTx/>
              <a:buChar char="-"/>
            </a:pPr>
            <a:r>
              <a:rPr lang="en-US" dirty="0"/>
              <a:t>Never pay for idle capacity</a:t>
            </a:r>
          </a:p>
        </p:txBody>
      </p:sp>
      <p:sp>
        <p:nvSpPr>
          <p:cNvPr id="4" name="Slide Number Placeholder 3"/>
          <p:cNvSpPr>
            <a:spLocks noGrp="1"/>
          </p:cNvSpPr>
          <p:nvPr>
            <p:ph type="sldNum" sz="quarter" idx="10"/>
          </p:nvPr>
        </p:nvSpPr>
        <p:spPr/>
        <p:txBody>
          <a:bodyPr/>
          <a:lstStyle/>
          <a:p>
            <a:pPr defTabSz="914400">
              <a:defRPr/>
            </a:pPr>
            <a:fld id="{30400C77-98DD-41D6-BDE7-5E20B890E765}" type="slidenum">
              <a:rPr lang="en-US" sz="1800" kern="0" smtClean="0">
                <a:solidFill>
                  <a:sysClr val="windowText" lastClr="000000"/>
                </a:solidFill>
              </a:rPr>
              <a:pPr defTabSz="914400">
                <a:defRPr/>
              </a:pPr>
              <a:t>39</a:t>
            </a:fld>
            <a:endParaRPr lang="en-US" sz="1800" kern="0">
              <a:solidFill>
                <a:sysClr val="windowText" lastClr="000000"/>
              </a:solidFill>
            </a:endParaRPr>
          </a:p>
        </p:txBody>
      </p:sp>
    </p:spTree>
    <p:extLst>
      <p:ext uri="{BB962C8B-B14F-4D97-AF65-F5344CB8AC3E}">
        <p14:creationId xmlns:p14="http://schemas.microsoft.com/office/powerpoint/2010/main" val="5908619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Manage apps not servers: </a:t>
            </a:r>
          </a:p>
          <a:p>
            <a:pPr marL="628650" lvl="1" indent="-171450">
              <a:buFontTx/>
              <a:buChar char="-"/>
            </a:pPr>
            <a:r>
              <a:rPr lang="en-US" dirty="0"/>
              <a:t>Focus on your app logic.  If you are an insurance company, you want to be spending your time on providing a great customer experience and maybe optimizing the claims approval process.  </a:t>
            </a:r>
          </a:p>
          <a:p>
            <a:pPr marL="628650" lvl="1" indent="-171450">
              <a:buFontTx/>
              <a:buChar char="-"/>
            </a:pPr>
            <a:r>
              <a:rPr lang="en-US" dirty="0"/>
              <a:t>You don’t want to worry about servers.  It is now possible</a:t>
            </a:r>
          </a:p>
          <a:p>
            <a:pPr marL="171450" indent="-171450">
              <a:buFontTx/>
              <a:buChar char="-"/>
            </a:pPr>
            <a:r>
              <a:rPr lang="en-US" dirty="0"/>
              <a:t>Reduced DevOps: </a:t>
            </a:r>
          </a:p>
          <a:p>
            <a:pPr marL="628650" lvl="1" indent="-171450">
              <a:buFontTx/>
              <a:buChar char="-"/>
            </a:pPr>
            <a:r>
              <a:rPr lang="en-US" dirty="0"/>
              <a:t>Since you are no longer required to worry about scale, availability, deployment etc., your effort towards non-core activities goes down significantly</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Serverless architecture leads you down something we call a “pit of success” by providing a model where components are small and decoupled by design thereby reducing integration challenges</a:t>
            </a:r>
          </a:p>
          <a:p>
            <a:pPr marL="171450" indent="-171450">
              <a:buFontTx/>
              <a:buChar char="-"/>
            </a:pPr>
            <a:r>
              <a:rPr lang="en-US" dirty="0"/>
              <a:t>Faster time to market:</a:t>
            </a:r>
          </a:p>
          <a:p>
            <a:pPr marL="628650" lvl="1" indent="-171450">
              <a:buFontTx/>
              <a:buChar char="-"/>
            </a:pPr>
            <a:r>
              <a:rPr lang="en-US" dirty="0"/>
              <a:t>Time saved leads to faster app building</a:t>
            </a:r>
          </a:p>
          <a:p>
            <a:pPr marL="628650" lvl="1" indent="-171450">
              <a:buFontTx/>
              <a:buChar char="-"/>
            </a:pPr>
            <a:r>
              <a:rPr lang="en-US" dirty="0"/>
              <a:t>Serverless also provides an easy and cheap way to do experimentation – thereby allowing for faster iterations and prototypes</a:t>
            </a:r>
          </a:p>
        </p:txBody>
      </p:sp>
      <p:sp>
        <p:nvSpPr>
          <p:cNvPr id="4" name="Slide Number Placeholder 3"/>
          <p:cNvSpPr>
            <a:spLocks noGrp="1"/>
          </p:cNvSpPr>
          <p:nvPr>
            <p:ph type="sldNum" sz="quarter" idx="10"/>
          </p:nvPr>
        </p:nvSpPr>
        <p:spPr/>
        <p:txBody>
          <a:bodyPr/>
          <a:lstStyle/>
          <a:p>
            <a:pPr defTabSz="914400">
              <a:defRPr/>
            </a:pPr>
            <a:fld id="{30400C77-98DD-41D6-BDE7-5E20B890E765}" type="slidenum">
              <a:rPr lang="en-US" sz="1800" kern="0" smtClean="0">
                <a:solidFill>
                  <a:sysClr val="windowText" lastClr="000000"/>
                </a:solidFill>
              </a:rPr>
              <a:pPr defTabSz="914400">
                <a:defRPr/>
              </a:pPr>
              <a:t>40</a:t>
            </a:fld>
            <a:endParaRPr lang="en-US" sz="1800" kern="0">
              <a:solidFill>
                <a:sysClr val="windowText" lastClr="000000"/>
              </a:solidFill>
            </a:endParaRPr>
          </a:p>
        </p:txBody>
      </p:sp>
    </p:spTree>
    <p:extLst>
      <p:ext uri="{BB962C8B-B14F-4D97-AF65-F5344CB8AC3E}">
        <p14:creationId xmlns:p14="http://schemas.microsoft.com/office/powerpoint/2010/main" val="226694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Chris.  Good after noon everyone.  Very excited to be here to talk to you about why exactly it </a:t>
            </a:r>
            <a:r>
              <a:rPr lang="en-US" b="1" dirty="0"/>
              <a:t>is</a:t>
            </a:r>
            <a:r>
              <a:rPr lang="en-US" dirty="0"/>
              <a:t> that Microsoft would just not stop </a:t>
            </a:r>
            <a:r>
              <a:rPr lang="en-US" b="1" dirty="0"/>
              <a:t>talking</a:t>
            </a:r>
            <a:r>
              <a:rPr lang="en-US" dirty="0"/>
              <a:t> about this serverless thing – whether it is our </a:t>
            </a:r>
            <a:r>
              <a:rPr lang="en-US" b="1" dirty="0"/>
              <a:t>CEO</a:t>
            </a:r>
            <a:r>
              <a:rPr lang="en-US" dirty="0"/>
              <a:t> or just </a:t>
            </a:r>
            <a:r>
              <a:rPr lang="en-US" b="1" dirty="0"/>
              <a:t>us</a:t>
            </a:r>
            <a:r>
              <a:rPr lang="en-US" dirty="0"/>
              <a:t> measly product managers.</a:t>
            </a:r>
          </a:p>
          <a:p>
            <a:endParaRPr lang="en-US" dirty="0"/>
          </a:p>
          <a:p>
            <a:r>
              <a:rPr lang="en-US" dirty="0"/>
              <a:t>Now the concept that I want to talk about is that of a </a:t>
            </a:r>
            <a:r>
              <a:rPr lang="en-US" b="1" dirty="0"/>
              <a:t>platform</a:t>
            </a:r>
            <a:r>
              <a:rPr lang="en-US" dirty="0"/>
              <a:t>, not an individual service, but a collection of fully managed services that come together and allow you to build serverless applications.</a:t>
            </a:r>
          </a:p>
          <a:p>
            <a:endParaRPr lang="en-US" dirty="0"/>
          </a:p>
          <a:p>
            <a:r>
              <a:rPr lang="en-US" dirty="0"/>
              <a:t>When we talk about serverless, the first thing that </a:t>
            </a:r>
            <a:r>
              <a:rPr lang="en-US" b="1" dirty="0"/>
              <a:t>obviously </a:t>
            </a:r>
            <a:r>
              <a:rPr lang="en-US" dirty="0"/>
              <a:t>comes to mind is Functions-as-a-Service.  Basically the ability to execute </a:t>
            </a:r>
            <a:r>
              <a:rPr lang="en-US" b="1" dirty="0"/>
              <a:t>custom code</a:t>
            </a:r>
            <a:r>
              <a:rPr lang="en-US" dirty="0"/>
              <a:t>, </a:t>
            </a:r>
            <a:r>
              <a:rPr lang="en-US" b="1" dirty="0"/>
              <a:t>on demand</a:t>
            </a:r>
            <a:r>
              <a:rPr lang="en-US" dirty="0"/>
              <a:t>, </a:t>
            </a:r>
            <a:r>
              <a:rPr lang="en-US" b="1" dirty="0"/>
              <a:t>without</a:t>
            </a:r>
            <a:r>
              <a:rPr lang="en-US" dirty="0"/>
              <a:t> having to worry about </a:t>
            </a:r>
            <a:r>
              <a:rPr lang="en-US" b="1" dirty="0"/>
              <a:t>where </a:t>
            </a:r>
            <a:r>
              <a:rPr lang="en-US" b="0" dirty="0"/>
              <a:t>the code is executing, or how it would scale if the demand goes up.  This is what Azure Functions does for you.  We will go into details later but that is the basic thing to remember.</a:t>
            </a: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11/12/17 2:45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682348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talk about Logic Apps.  How many of you have heard about Logic Apps?  This service was actually introduced </a:t>
            </a:r>
            <a:r>
              <a:rPr lang="en-US" b="1" dirty="0"/>
              <a:t>before </a:t>
            </a:r>
            <a:r>
              <a:rPr lang="en-US" dirty="0"/>
              <a:t>Functions.  And I want to talk about why this service is an important part of the serverless story.</a:t>
            </a:r>
          </a:p>
          <a:p>
            <a:r>
              <a:rPr lang="en-US" dirty="0"/>
              <a:t>Imagine you are drawing a flowchart that represents a certain process in your business.  For example - when a new customer record is created in my CRM system, go ahead and create a project in my project management system, and </a:t>
            </a:r>
            <a:r>
              <a:rPr lang="en-US" b="1" dirty="0"/>
              <a:t>then </a:t>
            </a:r>
            <a:r>
              <a:rPr lang="en-US" dirty="0"/>
              <a:t>send a notification email to these 3 people. We need to have processes like these </a:t>
            </a:r>
            <a:r>
              <a:rPr lang="en-US" b="1" dirty="0"/>
              <a:t>all the time</a:t>
            </a:r>
            <a:r>
              <a:rPr lang="en-US" dirty="0"/>
              <a:t>.</a:t>
            </a:r>
          </a:p>
          <a:p>
            <a:r>
              <a:rPr lang="en-US" dirty="0"/>
              <a:t>What if you could just </a:t>
            </a:r>
            <a:r>
              <a:rPr lang="en-US" b="1" dirty="0"/>
              <a:t>convert </a:t>
            </a:r>
            <a:r>
              <a:rPr lang="en-US" dirty="0"/>
              <a:t>these flowcharts, with a few clicks of your mouse, into </a:t>
            </a:r>
            <a:r>
              <a:rPr lang="en-US" b="1" dirty="0"/>
              <a:t>real </a:t>
            </a:r>
            <a:r>
              <a:rPr lang="en-US" dirty="0"/>
              <a:t>applications that </a:t>
            </a:r>
            <a:r>
              <a:rPr lang="en-US" b="1" dirty="0"/>
              <a:t>actually </a:t>
            </a:r>
            <a:r>
              <a:rPr lang="en-US" dirty="0"/>
              <a:t>do those things?</a:t>
            </a:r>
          </a:p>
          <a:p>
            <a:r>
              <a:rPr lang="en-US" dirty="0"/>
              <a:t>Azure Logic Apps </a:t>
            </a:r>
            <a:r>
              <a:rPr lang="en-US" b="1" dirty="0"/>
              <a:t>effectively </a:t>
            </a:r>
            <a:r>
              <a:rPr lang="en-US" dirty="0"/>
              <a:t>does that for you.  Through a visual design experience, you can create workflows, that could have multiple steps.  And each step could be performed by a different first party or 3</a:t>
            </a:r>
            <a:r>
              <a:rPr lang="en-US" baseline="30000" dirty="0"/>
              <a:t>rd</a:t>
            </a:r>
            <a:r>
              <a:rPr lang="en-US" dirty="0"/>
              <a:t> party service, or even an Azure Function that  you might have written.</a:t>
            </a:r>
          </a:p>
          <a:p>
            <a:endParaRPr lang="en-US" dirty="0"/>
          </a:p>
          <a:p>
            <a:r>
              <a:rPr lang="en-US" dirty="0"/>
              <a:t>And goes without saying that you don’t have to worry about where all of this processing is happening – a server, a VM, a container or whatever else.  You focus only on the what, not on the how.</a:t>
            </a:r>
          </a:p>
          <a:p>
            <a:endParaRPr lang="en-US" dirty="0"/>
          </a:p>
          <a:p>
            <a:r>
              <a:rPr lang="en-US" dirty="0"/>
              <a:t>In a way this experience is not only serverless, but from a user’s perspective, it is </a:t>
            </a:r>
            <a:r>
              <a:rPr lang="en-US" b="1" dirty="0"/>
              <a:t>often code-less</a:t>
            </a:r>
            <a:r>
              <a:rPr lang="en-US" dirty="0"/>
              <a:t>.</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11/12/17 2:45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915272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Now lets talk about Event Grid, the latest entry in our serverless toolkit. It is a new service.  We announced its public preview last month.</a:t>
            </a:r>
          </a:p>
          <a:p>
            <a:endParaRPr lang="en-US" dirty="0"/>
          </a:p>
          <a:p>
            <a:r>
              <a:rPr lang="en-US" dirty="0"/>
              <a:t>If you think about it, in many ways the popularity of these </a:t>
            </a:r>
            <a:r>
              <a:rPr lang="en-US" b="1" dirty="0"/>
              <a:t>instant scale</a:t>
            </a:r>
            <a:r>
              <a:rPr lang="en-US" dirty="0"/>
              <a:t>, </a:t>
            </a:r>
            <a:r>
              <a:rPr lang="en-US" b="1" dirty="0"/>
              <a:t>pay as you go </a:t>
            </a:r>
            <a:r>
              <a:rPr lang="en-US" dirty="0"/>
              <a:t>compute services can be attributed to the fact that modern computing is all about events.  And these events need to be responded to.  Whether it is </a:t>
            </a:r>
            <a:r>
              <a:rPr lang="en-US" b="1" dirty="0"/>
              <a:t>IoT devices </a:t>
            </a:r>
            <a:r>
              <a:rPr lang="en-US" dirty="0"/>
              <a:t>sending signals to a central location, </a:t>
            </a:r>
            <a:r>
              <a:rPr lang="en-US" b="1" dirty="0"/>
              <a:t>users </a:t>
            </a:r>
            <a:r>
              <a:rPr lang="en-US" dirty="0"/>
              <a:t>performing some actions on their mobile apps, or even </a:t>
            </a:r>
            <a:r>
              <a:rPr lang="en-US" b="1" dirty="0"/>
              <a:t>some systems </a:t>
            </a:r>
            <a:r>
              <a:rPr lang="en-US" dirty="0"/>
              <a:t>communicating with each other.  All of these are examples of event-driven scenarios in which there are certain events that need to be processed.</a:t>
            </a:r>
          </a:p>
          <a:p>
            <a:endParaRPr lang="en-US" dirty="0"/>
          </a:p>
          <a:p>
            <a:r>
              <a:rPr lang="en-US" dirty="0"/>
              <a:t>But how do we manage all these events?  This is where Event Grid comes in.  This service makes it super easy by providing a </a:t>
            </a:r>
            <a:r>
              <a:rPr lang="en-US" b="1" dirty="0"/>
              <a:t>single</a:t>
            </a:r>
            <a:r>
              <a:rPr lang="en-US" dirty="0"/>
              <a:t> </a:t>
            </a:r>
            <a:r>
              <a:rPr lang="en-US" b="1" dirty="0"/>
              <a:t>simple </a:t>
            </a:r>
            <a:r>
              <a:rPr lang="en-US" dirty="0"/>
              <a:t>interface for managing all your events.  Things like:</a:t>
            </a:r>
          </a:p>
          <a:p>
            <a:pPr marL="171450" indent="-171450">
              <a:buFontTx/>
              <a:buChar char="-"/>
            </a:pPr>
            <a:r>
              <a:rPr lang="en-US" dirty="0"/>
              <a:t>Where these events are coming from – whether it is a storage change, a database change, a </a:t>
            </a:r>
            <a:r>
              <a:rPr lang="en-US" b="1" dirty="0"/>
              <a:t>resource </a:t>
            </a:r>
            <a:r>
              <a:rPr lang="en-US" dirty="0"/>
              <a:t>being provisioned, or a </a:t>
            </a:r>
            <a:r>
              <a:rPr lang="en-US" b="0" dirty="0"/>
              <a:t>new </a:t>
            </a:r>
            <a:r>
              <a:rPr lang="en-US" b="1" dirty="0"/>
              <a:t>user </a:t>
            </a:r>
            <a:r>
              <a:rPr lang="en-US" dirty="0"/>
              <a:t>being added to your subscription</a:t>
            </a:r>
          </a:p>
          <a:p>
            <a:pPr marL="171450" indent="-171450">
              <a:buFontTx/>
              <a:buChar char="-"/>
            </a:pPr>
            <a:r>
              <a:rPr lang="en-US" dirty="0"/>
              <a:t>And where these events are headed to – whether you need to invoke an Azure Function or an Azure Logic App to respond to this event, or even </a:t>
            </a:r>
            <a:r>
              <a:rPr lang="en-US" b="1" dirty="0"/>
              <a:t>some other </a:t>
            </a:r>
            <a:r>
              <a:rPr lang="en-US" dirty="0"/>
              <a:t>destinations.</a:t>
            </a:r>
          </a:p>
          <a:p>
            <a:pPr marL="0" indent="0">
              <a:buFontTx/>
              <a:buNone/>
            </a:pPr>
            <a:endParaRPr lang="en-US" dirty="0"/>
          </a:p>
          <a:p>
            <a:pPr marL="0" indent="0">
              <a:buFontTx/>
              <a:buNone/>
            </a:pPr>
            <a:r>
              <a:rPr lang="en-US" dirty="0"/>
              <a:t>We believe that for modern apps an event is an </a:t>
            </a:r>
            <a:r>
              <a:rPr lang="en-US" b="1" dirty="0"/>
              <a:t>important </a:t>
            </a:r>
            <a:r>
              <a:rPr lang="en-US" b="0" dirty="0"/>
              <a:t>enough </a:t>
            </a:r>
            <a:r>
              <a:rPr lang="en-US" b="1" dirty="0"/>
              <a:t>entity </a:t>
            </a:r>
            <a:r>
              <a:rPr lang="en-US" dirty="0"/>
              <a:t>that we should make it a first class citizen of Azure, and take away the burden of managing events in either produces or consumers of these events.  This is what Event Grid does.</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11/12/17 2:45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8239749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we have the basic building blocks of serverless computing – what do you want to do next?</a:t>
            </a:r>
          </a:p>
          <a:p>
            <a:r>
              <a:rPr lang="en-US" dirty="0"/>
              <a:t>We are building applications after all.  And applications don’t exist in vacuum.  They talk to databases, they enable authentication for their users, if it is an IoT app, it potentially receives data from and sends data to IoT devices.  Maybe they need to processes that data to prepare it for further analysis, and more and more applications these days are required to have some kind of intelligence in them.</a:t>
            </a:r>
          </a:p>
          <a:p>
            <a:endParaRPr lang="en-US" dirty="0"/>
          </a:p>
          <a:p>
            <a:r>
              <a:rPr lang="en-US" dirty="0"/>
              <a:t>How do we achieve these things in our apps?  It wouldn’t be fun if our application code was running in a serverless environment but we still had to manage an army of Virtual Machines to perform these other tasks.  We need serverless services for serverless apps.  And this is what Azure provides us – we have Cosmos DB, a globally distributed, elastic scale database, a perfect ally for your serverless apps.  We have Azure Active Directory (AAD) and AAD B2C for your security and access control needs, IoT Hub solves your IoT needs.  You have services like Event Hubs and Stream Analytics to ingest and analyze real-time streaming data.  Lastly, we have the Microsoft Cognitive Services API to provide intelligence in your apps.  </a:t>
            </a:r>
          </a:p>
          <a:p>
            <a:r>
              <a:rPr lang="en-US" dirty="0"/>
              <a:t>All of these services together comprise the Azure Serverless application platform.  Using these pieces you can compose your applications.</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11/12/17 2:45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010912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todays world, many businesses have already started built their first initial apps, typically targeting mobile devices, whether for internal use or customer facing. Soon 1 app turns to 10, or 100, as they being to realize that in order to be successful and thrive in todays market they will have to support not just one mobile app but a multi-app mobile strategy.</a:t>
            </a:r>
          </a:p>
          <a:p>
            <a:pPr marL="171450" indent="-171450">
              <a:buFont typeface="Arial" panose="020B0604020202020204" pitchFamily="34" charset="0"/>
              <a:buChar char="•"/>
            </a:pPr>
            <a:r>
              <a:rPr lang="en-US" dirty="0"/>
              <a:t>We call this concept the </a:t>
            </a:r>
            <a:r>
              <a:rPr lang="en-US" i="1" dirty="0" err="1"/>
              <a:t>appification</a:t>
            </a:r>
            <a:r>
              <a:rPr lang="en-US" dirty="0"/>
              <a:t> of your business. As one app turns to many, in introduces greater complexity in the development process as you try to iterate, develop and maintain this suite of apps.</a:t>
            </a:r>
          </a:p>
          <a:p>
            <a:pPr marL="171450" indent="-171450">
              <a:buFont typeface="Arial" panose="020B0604020202020204" pitchFamily="34" charset="0"/>
              <a:buChar char="•"/>
            </a:pPr>
            <a:r>
              <a:rPr lang="en-US" dirty="0"/>
              <a:t>Finally, app development is difficult, as you have to target a large number of device configurations to reach your audience.</a:t>
            </a:r>
          </a:p>
        </p:txBody>
      </p:sp>
      <p:sp>
        <p:nvSpPr>
          <p:cNvPr id="4" name="Slide Number Placeholder 3"/>
          <p:cNvSpPr>
            <a:spLocks noGrp="1"/>
          </p:cNvSpPr>
          <p:nvPr>
            <p:ph type="sldNum" sz="quarter" idx="10"/>
          </p:nvPr>
        </p:nvSpPr>
        <p:spPr/>
        <p:txBody>
          <a:bodyPr/>
          <a:lstStyle/>
          <a:p>
            <a:pPr>
              <a:defRPr/>
            </a:pPr>
            <a:fld id="{7BD8FC18-07C8-4136-85B7-20C643E472BC}" type="slidenum">
              <a:rPr lang="en-US" smtClean="0">
                <a:solidFill>
                  <a:prstClr val="black"/>
                </a:solidFill>
              </a:rPr>
              <a:pPr>
                <a:defRPr/>
              </a:pPr>
              <a:t>4</a:t>
            </a:fld>
            <a:endParaRPr lang="en-US">
              <a:solidFill>
                <a:prstClr val="black"/>
              </a:solidFill>
            </a:endParaRPr>
          </a:p>
        </p:txBody>
      </p:sp>
    </p:spTree>
    <p:extLst>
      <p:ext uri="{BB962C8B-B14F-4D97-AF65-F5344CB8AC3E}">
        <p14:creationId xmlns:p14="http://schemas.microsoft.com/office/powerpoint/2010/main" val="1504739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 a platform now.  But how about the process of building these applications? How does the developer experience look like?</a:t>
            </a:r>
          </a:p>
          <a:p>
            <a:endParaRPr lang="en-US" dirty="0"/>
          </a:p>
          <a:p>
            <a:r>
              <a:rPr lang="en-US" dirty="0"/>
              <a:t>How many of you were at the vision keynote yesterday?  Satya and his friends – with a combined IQ of 5 million – sitting and talking about Quantum computing.  Just like you, I understood everything.</a:t>
            </a:r>
          </a:p>
          <a:p>
            <a:endParaRPr lang="en-US" dirty="0"/>
          </a:p>
          <a:p>
            <a:r>
              <a:rPr lang="en-US" dirty="0"/>
              <a:t>Anyway, the thing that strikes me is this – Quantum computing is in the works, it hasn’t arrived yet.  But the programming language, the Visual Studio experience are already here.  This is Microsoft.  If there is one thing we do right – it is the developer experience.  Even in the cloud world, we don’t subscribe to the mentality that just because you are reaping the benefits of running application in the cloud, you can be subjected to pain and heartburn while building those apps.</a:t>
            </a:r>
          </a:p>
          <a:p>
            <a:endParaRPr lang="en-US" dirty="0"/>
          </a:p>
          <a:p>
            <a:r>
              <a:rPr lang="en-US" dirty="0"/>
              <a:t>So for serverless apps, we provide full E2E development experience through  tools like Visual Studio and VS Code.  We in fact support unique features like the ability to build, test and debug your applications locally on your dev machines, before even deploying them to the cloud.  This is a massive productivity boost while building cloud apps and something no other cloud vendor can match.  These technologies support continuous deployment so you can easily integrate them into your existing deployment pipelines.  And finally, we provide full monitoring support through Azure Application Insights to monitor your apps in production.</a:t>
            </a:r>
          </a:p>
          <a:p>
            <a:endParaRPr lang="en-US" dirty="0"/>
          </a:p>
          <a:p>
            <a:r>
              <a:rPr lang="en-US" dirty="0"/>
              <a:t>So that is how we think of a comprehensive serverless application platform in Azure.</a:t>
            </a:r>
          </a:p>
          <a:p>
            <a:endParaRPr lang="en-US" dirty="0"/>
          </a:p>
          <a:p>
            <a:r>
              <a:rPr lang="en-US" dirty="0"/>
              <a:t>Now, I would like to invite Chris back to do a demo and show some of these services in action.  </a:t>
            </a:r>
            <a:r>
              <a:rPr lang="en-US" b="1" dirty="0"/>
              <a:t>Chris</a:t>
            </a:r>
            <a:r>
              <a:rPr lang="en-US" dirty="0"/>
              <a:t>.</a:t>
            </a:r>
          </a:p>
        </p:txBody>
      </p:sp>
      <p:sp>
        <p:nvSpPr>
          <p:cNvPr id="4" name="Slide Number Placeholder 3"/>
          <p:cNvSpPr>
            <a:spLocks noGrp="1"/>
          </p:cNvSpPr>
          <p:nvPr>
            <p:ph type="sldNum" sz="quarter" idx="10"/>
          </p:nvPr>
        </p:nvSpPr>
        <p:spPr/>
        <p:txBody>
          <a:bodyPr/>
          <a:lstStyle/>
          <a:p>
            <a:pPr defTabSz="932688">
              <a:defRPr/>
            </a:pPr>
            <a:fld id="{834E39C7-B244-4AD1-BF37-284BD542741D}" type="slidenum">
              <a:rPr lang="en-US" smtClean="0">
                <a:solidFill>
                  <a:prstClr val="black"/>
                </a:solidFill>
                <a:latin typeface="Calibri" panose="020F0502020204030204"/>
              </a:rPr>
              <a:pPr defTabSz="932688">
                <a:defRPr/>
              </a:pPr>
              <a:t>45</a:t>
            </a:fld>
            <a:endParaRPr lang="en-US">
              <a:solidFill>
                <a:prstClr val="black"/>
              </a:solidFill>
              <a:latin typeface="Calibri" panose="020F0502020204030204"/>
            </a:endParaRPr>
          </a:p>
        </p:txBody>
      </p:sp>
    </p:spTree>
    <p:extLst>
      <p:ext uri="{BB962C8B-B14F-4D97-AF65-F5344CB8AC3E}">
        <p14:creationId xmlns:p14="http://schemas.microsoft.com/office/powerpoint/2010/main" val="1757130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kind of apps and scenarios can be built using serverless technologies?  This is not a trick question because I have already given you the answer.</a:t>
            </a:r>
          </a:p>
          <a:p>
            <a:r>
              <a:rPr lang="en-US" dirty="0"/>
              <a:t>Anything where there is need to run some code or logic in response to an event.  You will notice that this is a very broad definition and covers a vast array of scenarios. So let me provide some examples:</a:t>
            </a:r>
          </a:p>
          <a:p>
            <a:pPr marL="228600" indent="-228600">
              <a:buFont typeface="+mj-lt"/>
              <a:buAutoNum type="arabicPeriod"/>
            </a:pPr>
            <a:r>
              <a:rPr lang="en-US" dirty="0"/>
              <a:t>Real-time stream processing: IoT devices sending data that needs to be analyzed, enriched and archived somewhere.  This is best done using serverless functions which can be spun up on demand, because you don’t know when the data is going to come in and how much data is going to come in.  So, you don’t necessarily want to build your own infrastructure for peak capacity.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Almost every organization needs to run some regular tasks like de-duplication of database entries at the end of every day or collecting logs at the end of every week. Such tasks that need to be run only at specific times and only for a few seconds each time, don’t call for dedicated infrastructure.  They are best left to serverless solutions.</a:t>
            </a:r>
          </a:p>
          <a:p>
            <a:pPr marL="228600" indent="-228600">
              <a:buFont typeface="+mj-lt"/>
              <a:buAutoNum type="arabicPeriod"/>
            </a:pPr>
            <a:r>
              <a:rPr lang="en-US" dirty="0"/>
              <a:t>Building backends for your mobile, IoT or even web apps is also a popular use-case for serverless architectures: In this diagram you see a mobile app sending an image to a function which stores it in Azure Storage.  This action triggers another function which creates multiples thumbnails out of the original image.  Being able to perform these action in a serverless manner, takes away the burden of the mobile developer from worrying about the backend.</a:t>
            </a:r>
          </a:p>
          <a:p>
            <a:pPr marL="228600" indent="-228600">
              <a:buFont typeface="+mj-lt"/>
              <a:buAutoNum type="arabicPeriod"/>
            </a:pPr>
            <a:r>
              <a:rPr lang="en-US" dirty="0"/>
              <a:t>Bots are all the new rage:  Automated response systems receiving a customer request is an event.  Building intelligent bots for such scenarios using serverless technology is again a great example where the focus needs to be on logic instead of infrastructure.</a:t>
            </a:r>
          </a:p>
          <a:p>
            <a:pPr marL="228600" indent="-228600">
              <a:buFont typeface="+mj-lt"/>
              <a:buAutoNum type="arabicPeriod"/>
            </a:pPr>
            <a:endParaRPr lang="en-US" dirty="0"/>
          </a:p>
          <a:p>
            <a:pPr marL="228600" indent="-228600">
              <a:buFont typeface="+mj-lt"/>
              <a:buAutoNum type="arabicPeriod"/>
            </a:pPr>
            <a:endParaRPr lang="en-US" dirty="0"/>
          </a:p>
          <a:p>
            <a:pPr marL="0" indent="0">
              <a:buFont typeface="+mj-lt"/>
              <a:buNone/>
            </a:pPr>
            <a:r>
              <a:rPr lang="en-US" dirty="0"/>
              <a:t>These are only some of the many examples which fit well with serverless.</a:t>
            </a:r>
          </a:p>
        </p:txBody>
      </p:sp>
      <p:sp>
        <p:nvSpPr>
          <p:cNvPr id="4" name="Slide Number Placeholder 3"/>
          <p:cNvSpPr>
            <a:spLocks noGrp="1"/>
          </p:cNvSpPr>
          <p:nvPr>
            <p:ph type="sldNum" sz="quarter" idx="10"/>
          </p:nvPr>
        </p:nvSpPr>
        <p:spPr/>
        <p:txBody>
          <a:bodyPr/>
          <a:lstStyle/>
          <a:p>
            <a:pPr defTabSz="914400">
              <a:defRPr/>
            </a:pPr>
            <a:fld id="{89F9BF72-0868-4F84-9FCC-2F96DE36B23D}" type="slidenum">
              <a:rPr lang="en-US" smtClean="0">
                <a:solidFill>
                  <a:prstClr val="black"/>
                </a:solidFill>
                <a:latin typeface="Calibri" panose="020F0502020204030204"/>
              </a:rPr>
              <a:pPr defTabSz="914400">
                <a:defRPr/>
              </a:pPr>
              <a:t>46</a:t>
            </a:fld>
            <a:endParaRPr lang="en-US">
              <a:solidFill>
                <a:prstClr val="black"/>
              </a:solidFill>
              <a:latin typeface="Calibri" panose="020F0502020204030204"/>
            </a:endParaRPr>
          </a:p>
        </p:txBody>
      </p:sp>
    </p:spTree>
    <p:extLst>
      <p:ext uri="{BB962C8B-B14F-4D97-AF65-F5344CB8AC3E}">
        <p14:creationId xmlns:p14="http://schemas.microsoft.com/office/powerpoint/2010/main" val="13413059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would like to describe the capabilities of our core serverless services, in a little more detail, this time starting with </a:t>
            </a:r>
            <a:r>
              <a:rPr lang="en-US" b="1" dirty="0"/>
              <a:t>Azure Event Grid</a:t>
            </a:r>
            <a:r>
              <a:rPr lang="en-US" dirty="0"/>
              <a:t>. </a:t>
            </a:r>
          </a:p>
          <a:p>
            <a:r>
              <a:rPr lang="en-US" dirty="0"/>
              <a:t>We already talked about how important events are.</a:t>
            </a:r>
          </a:p>
          <a:p>
            <a:pPr marL="171450" indent="-171450">
              <a:buFontTx/>
              <a:buChar char="-"/>
            </a:pPr>
            <a:r>
              <a:rPr lang="en-US" dirty="0"/>
              <a:t>This service allows you to manage all events in a single place</a:t>
            </a:r>
          </a:p>
          <a:p>
            <a:pPr marL="171450" indent="-171450">
              <a:buFontTx/>
              <a:buChar char="-"/>
            </a:pPr>
            <a:r>
              <a:rPr lang="en-US" dirty="0"/>
              <a:t>Notice that multiple Azure services today publish their events into Event Grid and these events can be routed to multiple destination.  We have Functions, Logic Apps and even other services like Automation and generic </a:t>
            </a:r>
            <a:r>
              <a:rPr lang="en-US" dirty="0" err="1"/>
              <a:t>webhooks</a:t>
            </a:r>
            <a:r>
              <a:rPr lang="en-US" dirty="0"/>
              <a:t>.</a:t>
            </a:r>
          </a:p>
          <a:p>
            <a:pPr marL="171450" indent="-171450">
              <a:buFontTx/>
              <a:buChar char="-"/>
            </a:pPr>
            <a:r>
              <a:rPr lang="en-US" dirty="0"/>
              <a:t>You can also create your own customer events</a:t>
            </a:r>
          </a:p>
          <a:p>
            <a:endParaRPr lang="en-US" dirty="0"/>
          </a:p>
          <a:p>
            <a:r>
              <a:rPr lang="en-US" dirty="0"/>
              <a:t>The rich set of publishers and consumers opens up many interesting scenarios for you to construct </a:t>
            </a:r>
            <a:r>
              <a:rPr lang="en-US" b="1" dirty="0"/>
              <a:t>already</a:t>
            </a:r>
            <a:r>
              <a:rPr lang="en-US" dirty="0"/>
              <a:t>.  And the list of services that will publish their events to Event Grid will continue to grow over time.</a:t>
            </a:r>
          </a:p>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prstClr val="black"/>
                </a:solidFill>
                <a:latin typeface="Calibri" panose="020F0502020204030204"/>
              </a:rPr>
              <a:t>Build 2015</a:t>
            </a: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prstClr val="black"/>
                </a:solidFill>
                <a:latin typeface="Calibri" panose="020F0502020204030204"/>
              </a:rPr>
              <a:pPr defTabSz="914400">
                <a:defRPr/>
              </a:pPr>
              <a:t>11/12/17 2:45 PM</a:t>
            </a:fld>
            <a:endParaRPr lang="en-US" sz="1800" kern="0">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prstClr val="black"/>
                </a:solidFill>
                <a:latin typeface="Calibri" panose="020F0502020204030204"/>
              </a:rPr>
              <a:pPr defTabSz="914400">
                <a:defRPr/>
              </a:pPr>
              <a:t>47</a:t>
            </a:fld>
            <a:endParaRPr lang="en-US" sz="1800" kern="0">
              <a:solidFill>
                <a:prstClr val="black"/>
              </a:solidFill>
              <a:latin typeface="Calibri" panose="020F0502020204030204"/>
            </a:endParaRPr>
          </a:p>
        </p:txBody>
      </p:sp>
    </p:spTree>
    <p:extLst>
      <p:ext uri="{BB962C8B-B14F-4D97-AF65-F5344CB8AC3E}">
        <p14:creationId xmlns:p14="http://schemas.microsoft.com/office/powerpoint/2010/main" val="9435026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performance and scale, Event Grid makes some strong guarantees.</a:t>
            </a:r>
          </a:p>
          <a:p>
            <a:pPr marL="171450" indent="-171450">
              <a:buFontTx/>
              <a:buChar char="-"/>
            </a:pPr>
            <a:r>
              <a:rPr lang="en-US" dirty="0"/>
              <a:t>Sub-second e2e latency in the 99</a:t>
            </a:r>
            <a:r>
              <a:rPr lang="en-US" baseline="30000" dirty="0"/>
              <a:t>th</a:t>
            </a:r>
            <a:r>
              <a:rPr lang="en-US" dirty="0"/>
              <a:t> percentile, which is as close to real-time delivery as it gets</a:t>
            </a:r>
          </a:p>
          <a:p>
            <a:pPr marL="171450" indent="-171450">
              <a:buFontTx/>
              <a:buChar char="-"/>
            </a:pPr>
            <a:r>
              <a:rPr lang="en-US" dirty="0"/>
              <a:t>An ability to route about 10 million events per second, so massive scale</a:t>
            </a:r>
          </a:p>
          <a:p>
            <a:pPr marL="171450" indent="-171450">
              <a:buFontTx/>
              <a:buChar char="-"/>
            </a:pPr>
            <a:r>
              <a:rPr lang="en-US" dirty="0"/>
              <a:t>And, an intelligent logic to retry the event delivery if the first time doesn’t succeed</a:t>
            </a:r>
          </a:p>
          <a:p>
            <a:pPr marL="0" indent="0">
              <a:buFontTx/>
              <a:buNone/>
            </a:pPr>
            <a:r>
              <a:rPr lang="en-US" dirty="0"/>
              <a:t>All of these make Event Grid a very powerful event backbone for your serverless applications.</a:t>
            </a:r>
          </a:p>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prstClr val="black"/>
                </a:solidFill>
                <a:latin typeface="Calibri" panose="020F0502020204030204"/>
              </a:rPr>
              <a:t>Build 2015</a:t>
            </a: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prstClr val="black"/>
                </a:solidFill>
                <a:latin typeface="Calibri" panose="020F0502020204030204"/>
              </a:rPr>
              <a:pPr defTabSz="914400">
                <a:defRPr/>
              </a:pPr>
              <a:t>11/12/17 2:45 PM</a:t>
            </a:fld>
            <a:endParaRPr lang="en-US" sz="1800" kern="0">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prstClr val="black"/>
                </a:solidFill>
                <a:latin typeface="Calibri" panose="020F0502020204030204"/>
              </a:rPr>
              <a:pPr defTabSz="914400">
                <a:defRPr/>
              </a:pPr>
              <a:t>48</a:t>
            </a:fld>
            <a:endParaRPr lang="en-US" sz="1800" kern="0">
              <a:solidFill>
                <a:prstClr val="black"/>
              </a:solidFill>
              <a:latin typeface="Calibri" panose="020F0502020204030204"/>
            </a:endParaRPr>
          </a:p>
        </p:txBody>
      </p:sp>
    </p:spTree>
    <p:extLst>
      <p:ext uri="{BB962C8B-B14F-4D97-AF65-F5344CB8AC3E}">
        <p14:creationId xmlns:p14="http://schemas.microsoft.com/office/powerpoint/2010/main" val="18727260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Moving on to Logic Apps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Logic Apps is a service that provides a visual design experience for creating serverless workflows in the cloud </a:t>
            </a:r>
            <a:r>
              <a:rPr kumimoji="0" lang="en-US" sz="1200" b="1"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without </a:t>
            </a: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writing any code.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No matter how </a:t>
            </a:r>
            <a:r>
              <a:rPr kumimoji="0" lang="en-US" sz="1200" b="1"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complex </a:t>
            </a: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your business logic is, you can express it using the powerful control flow available in Logic Apps.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Another key value of this service is that, it provides connections with multiple services and allows you to orchestrate all these services along with the </a:t>
            </a:r>
            <a:r>
              <a:rPr lang="en-US" sz="1200" b="1" dirty="0"/>
              <a:t>functions </a:t>
            </a:r>
            <a:r>
              <a:rPr lang="en-US" sz="1200" dirty="0"/>
              <a:t>which you or someone else in your organization might have written.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Lastly all of these workflows are internally represented using a </a:t>
            </a:r>
            <a:r>
              <a:rPr lang="en-US" sz="1200" b="1" dirty="0"/>
              <a:t>declarative</a:t>
            </a:r>
            <a:r>
              <a:rPr lang="en-US" sz="1200" dirty="0"/>
              <a:t> definition format, again making it very friendly with your existing CI/CD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Header Placeholder 3"/>
          <p:cNvSpPr>
            <a:spLocks noGrp="1"/>
          </p:cNvSpPr>
          <p:nvPr>
            <p:ph type="hdr" sz="quarter" idx="10"/>
          </p:nvPr>
        </p:nvSpPr>
        <p:spPr/>
        <p:txBody>
          <a:bodyPr/>
          <a:lstStyle/>
          <a:p>
            <a:pPr defTabSz="914400">
              <a:defRPr/>
            </a:pPr>
            <a:r>
              <a:rPr lang="en-US" sz="1800" kern="0">
                <a:solidFill>
                  <a:prstClr val="black"/>
                </a:solidFill>
                <a:latin typeface="Calibri" panose="020F0502020204030204"/>
              </a:rPr>
              <a:t>Build 2015</a:t>
            </a: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prstClr val="black"/>
                </a:solidFill>
                <a:latin typeface="Calibri" panose="020F0502020204030204"/>
              </a:rPr>
              <a:pPr defTabSz="914400">
                <a:defRPr/>
              </a:pPr>
              <a:t>11/12/17 2:45 PM</a:t>
            </a:fld>
            <a:endParaRPr lang="en-US" sz="1800" kern="0">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prstClr val="black"/>
                </a:solidFill>
                <a:latin typeface="Calibri" panose="020F0502020204030204"/>
              </a:rPr>
              <a:pPr defTabSz="914400">
                <a:defRPr/>
              </a:pPr>
              <a:t>49</a:t>
            </a:fld>
            <a:endParaRPr lang="en-US" sz="1800" kern="0">
              <a:solidFill>
                <a:prstClr val="black"/>
              </a:solidFill>
              <a:latin typeface="Calibri" panose="020F0502020204030204"/>
            </a:endParaRPr>
          </a:p>
        </p:txBody>
      </p:sp>
    </p:spTree>
    <p:extLst>
      <p:ext uri="{BB962C8B-B14F-4D97-AF65-F5344CB8AC3E}">
        <p14:creationId xmlns:p14="http://schemas.microsoft.com/office/powerpoint/2010/main" val="439701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a:t>Logic Apps can</a:t>
            </a:r>
            <a:r>
              <a:rPr lang="en-NZ" b="0" baseline="0"/>
              <a:t> integrate with “anything” (APIs) and solve small or complex problems. Automation in a secure and reliable environment fast and easy.</a:t>
            </a:r>
          </a:p>
          <a:p>
            <a:endParaRPr lang="en-NZ" b="1"/>
          </a:p>
          <a:p>
            <a:r>
              <a:rPr lang="en-NZ" b="1"/>
              <a:t>Connect Anything:</a:t>
            </a:r>
          </a:p>
          <a:p>
            <a:r>
              <a:rPr lang="en-NZ"/>
              <a:t>On-premises,</a:t>
            </a:r>
            <a:r>
              <a:rPr lang="en-NZ" baseline="0"/>
              <a:t> hybrid and cloud</a:t>
            </a:r>
          </a:p>
          <a:p>
            <a:r>
              <a:rPr lang="en-NZ" baseline="0"/>
              <a:t>Mission critical, complex integration scenarios</a:t>
            </a:r>
          </a:p>
          <a:p>
            <a:r>
              <a:rPr lang="en-NZ" baseline="0"/>
              <a:t>Business productivity</a:t>
            </a:r>
          </a:p>
          <a:p>
            <a:endParaRPr lang="en-NZ" baseline="0"/>
          </a:p>
          <a:p>
            <a:r>
              <a:rPr lang="en-NZ" b="1" baseline="0"/>
              <a:t>Agile Business:</a:t>
            </a:r>
          </a:p>
          <a:p>
            <a:r>
              <a:rPr lang="en-NZ" baseline="0"/>
              <a:t>Quickly create workflows</a:t>
            </a:r>
          </a:p>
          <a:p>
            <a:r>
              <a:rPr lang="en-NZ" baseline="0"/>
              <a:t>Position to the future API centric</a:t>
            </a:r>
          </a:p>
          <a:p>
            <a:endParaRPr lang="en-NZ" baseline="0"/>
          </a:p>
          <a:p>
            <a:r>
              <a:rPr lang="en-NZ" b="1" baseline="0"/>
              <a:t>Transform Business:</a:t>
            </a:r>
          </a:p>
          <a:p>
            <a:r>
              <a:rPr lang="en-NZ" baseline="0"/>
              <a:t>Extract value from both (on-premises and cloud apps)</a:t>
            </a:r>
          </a:p>
          <a:p>
            <a:r>
              <a:rPr lang="en-NZ" baseline="0"/>
              <a:t>Build Holistic integration solutions.</a:t>
            </a:r>
          </a:p>
          <a:p>
            <a:endParaRPr lang="en-NZ" baseline="0"/>
          </a:p>
        </p:txBody>
      </p:sp>
      <p:sp>
        <p:nvSpPr>
          <p:cNvPr id="4" name="Header Placeholder 3"/>
          <p:cNvSpPr>
            <a:spLocks noGrp="1"/>
          </p:cNvSpPr>
          <p:nvPr>
            <p:ph type="hdr" sz="quarter" idx="10"/>
          </p:nvPr>
        </p:nvSpPr>
        <p:spPr/>
        <p:txBody>
          <a:bodyPr/>
          <a:lstStyle/>
          <a:p>
            <a:pPr defTabSz="914400">
              <a:defRPr/>
            </a:pPr>
            <a:r>
              <a:rPr lang="en-US" sz="1800" kern="0">
                <a:solidFill>
                  <a:prstClr val="black"/>
                </a:solidFill>
                <a:latin typeface="Calibri" panose="020F0502020204030204"/>
              </a:rPr>
              <a:t>Microsoft Worldwide Partner Conference 2016</a:t>
            </a: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prstClr val="black"/>
                </a:solidFill>
                <a:latin typeface="Calibri" panose="020F0502020204030204"/>
              </a:rPr>
              <a:pPr defTabSz="914400">
                <a:defRPr/>
              </a:pPr>
              <a:t>11/12/17 2:45 PM</a:t>
            </a:fld>
            <a:endParaRPr lang="en-US" sz="1800" kern="0">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prstClr val="black"/>
                </a:solidFill>
                <a:latin typeface="Calibri" panose="020F0502020204030204"/>
              </a:rPr>
              <a:pPr defTabSz="914400">
                <a:defRPr/>
              </a:pPr>
              <a:t>50</a:t>
            </a:fld>
            <a:endParaRPr lang="en-US" sz="1800" kern="0">
              <a:solidFill>
                <a:prstClr val="black"/>
              </a:solidFill>
              <a:latin typeface="Calibri" panose="020F0502020204030204"/>
            </a:endParaRPr>
          </a:p>
        </p:txBody>
      </p:sp>
    </p:spTree>
    <p:extLst>
      <p:ext uri="{BB962C8B-B14F-4D97-AF65-F5344CB8AC3E}">
        <p14:creationId xmlns:p14="http://schemas.microsoft.com/office/powerpoint/2010/main" val="11017228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Logic Apps support more than 170 connectors already.  It goes without saying that it supports </a:t>
            </a:r>
            <a:r>
              <a:rPr lang="en-US" b="1" dirty="0"/>
              <a:t>most</a:t>
            </a:r>
            <a:r>
              <a:rPr lang="en-US" dirty="0"/>
              <a:t> Azure services but you can see from this list that it also supports many popular </a:t>
            </a:r>
            <a:r>
              <a:rPr lang="en-US" b="1" dirty="0"/>
              <a:t>3</a:t>
            </a:r>
            <a:r>
              <a:rPr lang="en-US" b="1" baseline="30000" dirty="0"/>
              <a:t>rd</a:t>
            </a:r>
            <a:r>
              <a:rPr lang="en-US" b="1" dirty="0"/>
              <a:t> party </a:t>
            </a:r>
            <a:r>
              <a:rPr lang="en-US" dirty="0"/>
              <a:t>services like Dropbox, Twitter, Salesforce and so on.</a:t>
            </a:r>
          </a:p>
          <a:p>
            <a:endParaRPr lang="en-US" dirty="0"/>
          </a:p>
          <a:p>
            <a:r>
              <a:rPr lang="en-US" dirty="0"/>
              <a:t>And it does that </a:t>
            </a:r>
            <a:r>
              <a:rPr lang="en-US" b="1" dirty="0"/>
              <a:t>without </a:t>
            </a:r>
            <a:r>
              <a:rPr lang="en-US" dirty="0"/>
              <a:t>requiring you to understand how any of these other services work.  It </a:t>
            </a:r>
            <a:r>
              <a:rPr lang="en-US" b="1" dirty="0"/>
              <a:t>completely </a:t>
            </a:r>
            <a:r>
              <a:rPr lang="en-US" dirty="0"/>
              <a:t>abstracts the integration details of how to communicate with these other services and their specific API, SDKs and protocols.</a:t>
            </a:r>
          </a:p>
          <a:p>
            <a:endParaRPr lang="en-US" dirty="0"/>
          </a:p>
          <a:p>
            <a:r>
              <a:rPr lang="en-US" dirty="0"/>
              <a:t>And now to talk about the details of Azure Functions, let me call back the person who has been working on this thing before it was </a:t>
            </a:r>
            <a:r>
              <a:rPr lang="en-US" b="1" dirty="0"/>
              <a:t>a thing</a:t>
            </a:r>
            <a:r>
              <a:rPr lang="en-US" dirty="0"/>
              <a:t>.  </a:t>
            </a:r>
            <a:r>
              <a:rPr lang="en-US" b="1" dirty="0"/>
              <a:t>Chris</a:t>
            </a:r>
            <a:r>
              <a:rPr lang="en-US" dirty="0"/>
              <a:t>.</a:t>
            </a:r>
          </a:p>
        </p:txBody>
      </p:sp>
      <p:sp>
        <p:nvSpPr>
          <p:cNvPr id="4" name="Slide Number Placeholder 3"/>
          <p:cNvSpPr>
            <a:spLocks noGrp="1"/>
          </p:cNvSpPr>
          <p:nvPr>
            <p:ph type="sldNum" sz="quarter" idx="10"/>
          </p:nvPr>
        </p:nvSpPr>
        <p:spPr/>
        <p:txBody>
          <a:bodyPr/>
          <a:lstStyle/>
          <a:p>
            <a:pPr defTabSz="914400">
              <a:defRPr/>
            </a:pPr>
            <a:fld id="{35E55AF0-6808-4214-B1E5-0442E755318A}" type="slidenum">
              <a:rPr lang="en-US" smtClean="0">
                <a:solidFill>
                  <a:prstClr val="black"/>
                </a:solidFill>
                <a:latin typeface="Calibri" panose="020F0502020204030204"/>
              </a:rPr>
              <a:pPr defTabSz="914400">
                <a:defRPr/>
              </a:pPr>
              <a:t>51</a:t>
            </a:fld>
            <a:endParaRPr lang="en-US">
              <a:solidFill>
                <a:prstClr val="black"/>
              </a:solidFill>
              <a:latin typeface="Calibri" panose="020F0502020204030204"/>
            </a:endParaRPr>
          </a:p>
        </p:txBody>
      </p:sp>
    </p:spTree>
    <p:extLst>
      <p:ext uri="{BB962C8B-B14F-4D97-AF65-F5344CB8AC3E}">
        <p14:creationId xmlns:p14="http://schemas.microsoft.com/office/powerpoint/2010/main" val="10018893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saw how Functions provide an experience of responding to events through code that in turn processes data that could be coming from or headed to any number of services.  Some of the key highlights are:</a:t>
            </a:r>
          </a:p>
          <a:p>
            <a:pPr marL="171450" indent="-171450">
              <a:buFontTx/>
              <a:buChar char="-"/>
            </a:pPr>
            <a:r>
              <a:rPr lang="en-US" dirty="0"/>
              <a:t>Ability to build, test and debug your Functions code locally on your own machine before your code is even deployed to the cloud.  This is a massive productivity benefit while building cloud applications and something Azure provides through rich integration with a world class developer tool like Visual Studio</a:t>
            </a:r>
          </a:p>
          <a:p>
            <a:pPr marL="171450" indent="-171450">
              <a:buFontTx/>
              <a:buChar char="-"/>
            </a:pPr>
            <a:r>
              <a:rPr lang="en-US" dirty="0"/>
              <a:t>Secondly, unique features like triggers and bindings that make it super easy to setup event-driven architectures and simplify communication with data sources</a:t>
            </a:r>
          </a:p>
          <a:p>
            <a:pPr marL="171450" indent="-171450">
              <a:buFontTx/>
              <a:buChar char="-"/>
            </a:pPr>
            <a:r>
              <a:rPr lang="en-US" dirty="0"/>
              <a:t>Thirdly, we support a number of programming languages.  In the demo we saw an example with C#.  But we also support Node.js, F#, Python and even bash so you can pick the language of your choice to write serverless functions with</a:t>
            </a:r>
          </a:p>
          <a:p>
            <a:pPr marL="171450" indent="-171450">
              <a:buFontTx/>
              <a:buChar char="-"/>
            </a:pPr>
            <a:r>
              <a:rPr lang="en-US" dirty="0"/>
              <a:t>Lastly, Functions support concepts such as Continuous deployment, which makes it super easy to integrate them into your existing DevOps pipelines.</a:t>
            </a:r>
          </a:p>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prstClr val="black"/>
                </a:solidFill>
                <a:latin typeface="Calibri" panose="020F0502020204030204"/>
              </a:rPr>
              <a:t>Build 2015</a:t>
            </a: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prstClr val="black"/>
                </a:solidFill>
                <a:latin typeface="Calibri" panose="020F0502020204030204"/>
              </a:rPr>
              <a:pPr defTabSz="914400">
                <a:defRPr/>
              </a:pPr>
              <a:t>11/12/17 2:45 PM</a:t>
            </a:fld>
            <a:endParaRPr lang="en-US" sz="1800" kern="0">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prstClr val="black"/>
                </a:solidFill>
                <a:latin typeface="Calibri" panose="020F0502020204030204"/>
              </a:rPr>
              <a:pPr defTabSz="914400">
                <a:defRPr/>
              </a:pPr>
              <a:t>52</a:t>
            </a:fld>
            <a:endParaRPr lang="en-US" sz="1800" kern="0">
              <a:solidFill>
                <a:prstClr val="black"/>
              </a:solidFill>
              <a:latin typeface="Calibri" panose="020F0502020204030204"/>
            </a:endParaRPr>
          </a:p>
        </p:txBody>
      </p:sp>
    </p:spTree>
    <p:extLst>
      <p:ext uri="{BB962C8B-B14F-4D97-AF65-F5344CB8AC3E}">
        <p14:creationId xmlns:p14="http://schemas.microsoft.com/office/powerpoint/2010/main" val="14357671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As I mentioned earlier, triggers and bindings are the things that facilitate easy communication with other services.  This chart shows us the triggers and bindings currently supported.  As we can see, there are a number of Azure services supported here…. for Storage, Database, Messaging, Notifications and so on.  In addition to those, Functions also support generic Http triggers, which means you can easily write a piece of code that can be used to respond to REST requests or requests from any service that supports </a:t>
            </a:r>
            <a:r>
              <a:rPr lang="en-US" dirty="0" err="1"/>
              <a:t>webhooks</a:t>
            </a:r>
            <a:r>
              <a:rPr lang="en-US" dirty="0"/>
              <a:t>.  This also provides a really fast and easy mechanism for building extensions to SaaS applications.  We are fully committed to making this list grow and making more check-marks appear in that table.</a:t>
            </a:r>
          </a:p>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prstClr val="black"/>
                </a:solidFill>
                <a:latin typeface="Calibri" panose="020F0502020204030204"/>
              </a:rPr>
              <a:t>Build 2015</a:t>
            </a: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prstClr val="black"/>
                </a:solidFill>
                <a:latin typeface="Calibri" panose="020F0502020204030204"/>
              </a:rPr>
              <a:pPr defTabSz="914400">
                <a:defRPr/>
              </a:pPr>
              <a:t>11/12/17 2:45 PM</a:t>
            </a:fld>
            <a:endParaRPr lang="en-US" sz="1800" kern="0">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prstClr val="black"/>
                </a:solidFill>
                <a:latin typeface="Calibri" panose="020F0502020204030204"/>
              </a:rPr>
              <a:pPr defTabSz="914400">
                <a:defRPr/>
              </a:pPr>
              <a:t>53</a:t>
            </a:fld>
            <a:endParaRPr lang="en-US" sz="1800" kern="0">
              <a:solidFill>
                <a:prstClr val="black"/>
              </a:solidFill>
              <a:latin typeface="Calibri" panose="020F0502020204030204"/>
            </a:endParaRPr>
          </a:p>
        </p:txBody>
      </p:sp>
    </p:spTree>
    <p:extLst>
      <p:ext uri="{BB962C8B-B14F-4D97-AF65-F5344CB8AC3E}">
        <p14:creationId xmlns:p14="http://schemas.microsoft.com/office/powerpoint/2010/main" val="3741957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a:p>
            <a:endParaRPr lang="en-US" b="1"/>
          </a:p>
          <a:p>
            <a:r>
              <a:rPr lang="en-US" b="0"/>
              <a:t>Bindings abstract away where the data is coming to</a:t>
            </a:r>
          </a:p>
          <a:p>
            <a:endParaRPr lang="en-US" b="0"/>
          </a:p>
          <a:p>
            <a:r>
              <a:rPr lang="en-US" b="0"/>
              <a:t>Logic Apps</a:t>
            </a:r>
          </a:p>
          <a:p>
            <a:pPr marL="171450" indent="-171450">
              <a:buFont typeface="Arial" panose="020B0604020202020204" pitchFamily="34" charset="0"/>
              <a:buChar char="•"/>
            </a:pPr>
            <a:r>
              <a:rPr lang="en-US" b="0"/>
              <a:t>Programming free paradigm with a visual designer, drag and drop workflows</a:t>
            </a:r>
          </a:p>
          <a:p>
            <a:pPr marL="171450" indent="-171450">
              <a:buFont typeface="Arial" panose="020B0604020202020204" pitchFamily="34" charset="0"/>
              <a:buChar char="•"/>
            </a:pPr>
            <a:r>
              <a:rPr lang="en-US" b="0"/>
              <a:t>With Connectors to different types of services (</a:t>
            </a:r>
            <a:r>
              <a:rPr lang="en-US" b="0" err="1"/>
              <a:t>eg</a:t>
            </a:r>
            <a:r>
              <a:rPr lang="en-US" b="0"/>
              <a:t> an FTP server)</a:t>
            </a:r>
            <a:endParaRPr lang="en-US" b="1"/>
          </a:p>
          <a:p>
            <a:endParaRPr lang="en-US" b="1"/>
          </a:p>
          <a:p>
            <a:r>
              <a:rPr lang="en-US" b="1"/>
              <a:t>Talking Points: (Updated on 4/3/17)</a:t>
            </a:r>
          </a:p>
          <a:p>
            <a:endParaRPr lang="en-US" b="1"/>
          </a:p>
          <a:p>
            <a:pPr marL="171450" indent="-171450">
              <a:buFont typeface="Arial" panose="020B0604020202020204" pitchFamily="34" charset="0"/>
              <a:buChar char="•"/>
            </a:pPr>
            <a:r>
              <a:rPr lang="en-US"/>
              <a:t>Lets talk about what really makes up MSFT’s Serverless platform:  At the center of the Serverless platform, is</a:t>
            </a:r>
            <a:r>
              <a:rPr lang="en-US" baseline="0"/>
              <a:t> our compute offerings: Azure Functions and Azure Logic Apps. Azure Functions is an event based Serverless compute experience that helps you accelerate your development. Run time is open. Function code can be executed in </a:t>
            </a:r>
            <a:r>
              <a:rPr lang="en-US" baseline="0" err="1"/>
              <a:t>vm</a:t>
            </a:r>
            <a:r>
              <a:rPr lang="en-US" baseline="0"/>
              <a:t> or somewhere else, on </a:t>
            </a:r>
            <a:r>
              <a:rPr lang="en-US" baseline="0" err="1"/>
              <a:t>prem</a:t>
            </a:r>
            <a:r>
              <a:rPr lang="en-US" baseline="0"/>
              <a:t> or in </a:t>
            </a:r>
            <a:r>
              <a:rPr lang="en-US" baseline="0" err="1"/>
              <a:t>clould</a:t>
            </a:r>
            <a:r>
              <a:rPr lang="en-US" baseline="0"/>
              <a:t>.  Logic Apps is a powerful orchestration tool. It enables building a Serverless app in minutes – by orchestrating multiple functions using a visual workflow tool. </a:t>
            </a:r>
          </a:p>
          <a:p>
            <a:pPr marL="171450" indent="-171450">
              <a:buFont typeface="Arial" panose="020B0604020202020204" pitchFamily="34" charset="0"/>
              <a:buChar char="•"/>
            </a:pPr>
            <a:endParaRPr lang="en-US" baseline="0"/>
          </a:p>
          <a:p>
            <a:pPr marL="171450" indent="-171450">
              <a:buFont typeface="Arial" panose="020B0604020202020204" pitchFamily="34" charset="0"/>
              <a:buChar char="•"/>
            </a:pPr>
            <a:r>
              <a:rPr lang="en-US" baseline="0"/>
              <a:t>Say you have your apps up and running using Serverless. Congratulations! You now need to collect intelligence from different apps across platforms to take actions upon. There are a few essential components which we think are core to building Serverless applications are: </a:t>
            </a:r>
          </a:p>
          <a:p>
            <a:pPr marL="628650" lvl="1" indent="-171450">
              <a:buFont typeface="Arial" panose="020B0604020202020204" pitchFamily="34" charset="0"/>
              <a:buChar char="•"/>
            </a:pPr>
            <a:r>
              <a:rPr lang="en-US" baseline="0"/>
              <a:t>Data/ Storage –Functions has triggers and bindings with Azure document DB and Azure Blob storage </a:t>
            </a:r>
          </a:p>
          <a:p>
            <a:pPr marL="1085850" lvl="2" indent="-171450">
              <a:buFont typeface="Arial" panose="020B0604020202020204" pitchFamily="34" charset="0"/>
              <a:buChar char="•"/>
            </a:pPr>
            <a:r>
              <a:rPr lang="en-US" b="1" baseline="0"/>
              <a:t>** Triggers: </a:t>
            </a:r>
            <a:r>
              <a:rPr lang="en-US" b="1"/>
              <a:t>Triggers are event responses used to trigger your custom code. They allow you to respond to events across the Azure platform or on premise. </a:t>
            </a:r>
            <a:endParaRPr lang="en-US" b="1" baseline="0"/>
          </a:p>
          <a:p>
            <a:pPr marL="1085850" lvl="2" indent="-171450">
              <a:buFont typeface="Arial" panose="020B0604020202020204" pitchFamily="34" charset="0"/>
              <a:buChar char="•"/>
            </a:pPr>
            <a:r>
              <a:rPr lang="en-US" b="1" baseline="0"/>
              <a:t>** Bindings: </a:t>
            </a:r>
            <a:r>
              <a:rPr lang="en-US" b="1"/>
              <a:t>Bindings represent the necessary meta data used to connect your code to the desired trigger or associated input or output data.</a:t>
            </a:r>
            <a:endParaRPr lang="en-US" b="1" baseline="0"/>
          </a:p>
          <a:p>
            <a:pPr marL="628650" lvl="1" indent="-171450">
              <a:buFont typeface="Arial" panose="020B0604020202020204" pitchFamily="34" charset="0"/>
              <a:buChar char="•"/>
            </a:pPr>
            <a:r>
              <a:rPr lang="en-US" baseline="0"/>
              <a:t>Messaging such as queues and topics using Azure Service Bus and Azure Event Hubs</a:t>
            </a:r>
          </a:p>
          <a:p>
            <a:pPr marL="628650" lvl="1" indent="-171450">
              <a:buFont typeface="Arial" panose="020B0604020202020204" pitchFamily="34" charset="0"/>
              <a:buChar char="•"/>
            </a:pPr>
            <a:r>
              <a:rPr lang="en-US" baseline="0"/>
              <a:t>Integration – that includes core LOB apps and SaaS apps integration via Azure Logic Apps.</a:t>
            </a:r>
          </a:p>
          <a:p>
            <a:pPr marL="628650" lvl="1" indent="-171450">
              <a:buFont typeface="Arial" panose="020B0604020202020204" pitchFamily="34" charset="0"/>
              <a:buChar char="•"/>
            </a:pPr>
            <a:r>
              <a:rPr lang="en-US" baseline="0"/>
              <a:t>Intelligence on data and sentiment/ predictive analysis using Cognitive services and Machine learning</a:t>
            </a:r>
          </a:p>
          <a:p>
            <a:pPr marL="628650" lvl="1" indent="-171450">
              <a:buFont typeface="Arial" panose="020B0604020202020204" pitchFamily="34" charset="0"/>
              <a:buChar char="•"/>
            </a:pPr>
            <a:r>
              <a:rPr lang="en-US" baseline="0"/>
              <a:t>Conversation as a service – how do we equip developers to build apps that offer an end-to-end experience for their end users – Azure Bot Service offers a Serverless interactive bot experience. </a:t>
            </a:r>
          </a:p>
          <a:p>
            <a:endParaRPr lang="en-US" baseline="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a:t>More, developers are spending more time writing code that allows them to add huge business impact with Serverless.  MSFT offers numerous development tools such as IDE Support for Visual Studio in functions and Logic Apps, enables local development (vs web browser coding environment), visual debugging capability, all with your tools of choice.</a:t>
            </a:r>
          </a:p>
          <a:p>
            <a:endParaRPr lang="en-US" baseline="0"/>
          </a:p>
          <a:p>
            <a:pPr marL="171450" indent="-171450">
              <a:buFont typeface="Arial" panose="020B0604020202020204" pitchFamily="34" charset="0"/>
              <a:buChar char="•"/>
            </a:pPr>
            <a:r>
              <a:rPr lang="en-US" baseline="0"/>
              <a:t>Lastly, I also want to highlight top scenarios and use cases for Serverless:</a:t>
            </a:r>
          </a:p>
          <a:p>
            <a:pPr marL="685800" lvl="1" indent="-228600">
              <a:buFont typeface="+mj-lt"/>
              <a:buAutoNum type="arabicPeriod"/>
            </a:pPr>
            <a:r>
              <a:rPr lang="en-US" baseline="0"/>
              <a:t>Real-time Stream analytics: Customers can use Functions to feed real-time streams of data from application tracking into structured data and store it in SQL online.</a:t>
            </a:r>
          </a:p>
          <a:p>
            <a:pPr marL="685800" lvl="1" indent="-228600">
              <a:buFont typeface="+mj-lt"/>
              <a:buAutoNum type="arabicPeriod"/>
            </a:pPr>
            <a:r>
              <a:rPr lang="en-US" baseline="0"/>
              <a:t>SaaS event processing: Customers can use Functions and Logic Apps to analyze data from an excel file in </a:t>
            </a:r>
            <a:r>
              <a:rPr lang="en-US" baseline="0" err="1"/>
              <a:t>Onedrive</a:t>
            </a:r>
            <a:r>
              <a:rPr lang="en-US" baseline="0"/>
              <a:t> and perform validation, filtration, sorting and convert data into consumable business charts</a:t>
            </a:r>
          </a:p>
          <a:p>
            <a:pPr marL="685800" lvl="1" indent="-228600">
              <a:buFont typeface="+mj-lt"/>
              <a:buAutoNum type="arabicPeriod"/>
            </a:pPr>
            <a:r>
              <a:rPr lang="en-US" baseline="0"/>
              <a:t>Web app architecture: Used a lot in creating targeted  marketing collaterals – when a customer clicks on a webpage, it triggers a </a:t>
            </a:r>
            <a:r>
              <a:rPr lang="en-US" baseline="0" err="1"/>
              <a:t>webhook</a:t>
            </a:r>
            <a:r>
              <a:rPr lang="en-US" baseline="0"/>
              <a:t>, that uses a function to create an ad that matches the customer profile and displays a completed webpage.</a:t>
            </a:r>
          </a:p>
          <a:p>
            <a:pPr marL="685800" lvl="1" indent="-228600">
              <a:buFont typeface="+mj-lt"/>
              <a:buAutoNum type="arabicPeriod"/>
            </a:pPr>
            <a:r>
              <a:rPr lang="en-US" baseline="0"/>
              <a:t>Real-time bot messaging: When customers send a message to a </a:t>
            </a:r>
            <a:r>
              <a:rPr lang="en-US" baseline="0" err="1"/>
              <a:t>chatbox</a:t>
            </a:r>
            <a:r>
              <a:rPr lang="en-US" baseline="0"/>
              <a:t>, Functions calls Cortana analytics to generate appropriate answers and sends a response back.</a:t>
            </a:r>
          </a:p>
          <a:p>
            <a:pPr marL="685800" lvl="1" indent="-228600">
              <a:buFont typeface="+mj-lt"/>
              <a:buAutoNum type="arabicPeriod"/>
            </a:pPr>
            <a:endParaRPr lang="en-US" baseline="0"/>
          </a:p>
          <a:p>
            <a:pPr marL="457200" lvl="1" indent="0">
              <a:buFont typeface="+mj-lt"/>
              <a:buNone/>
            </a:pPr>
            <a:endParaRPr lang="en-US" baseline="0"/>
          </a:p>
          <a:p>
            <a:pPr marL="0" marR="0" lvl="0" indent="0" algn="l" defTabSz="932688" rtl="0" eaLnBrk="1" fontAlgn="auto" latinLnBrk="0" hangingPunct="1">
              <a:lnSpc>
                <a:spcPct val="100000"/>
              </a:lnSpc>
              <a:spcBef>
                <a:spcPts val="0"/>
              </a:spcBef>
              <a:spcAft>
                <a:spcPts val="0"/>
              </a:spcAft>
              <a:buClrTx/>
              <a:buSzTx/>
              <a:buFontTx/>
              <a:buNone/>
              <a:tabLst/>
              <a:defRPr/>
            </a:pPr>
            <a:r>
              <a:rPr lang="en-US" b="1" baseline="0"/>
              <a:t>//from before:  Customers have different paths to build a Serverless app – start by building the distributed application components using functions by leveraging the numerous templates and declarative bindings </a:t>
            </a:r>
            <a:r>
              <a:rPr lang="en-US" b="1" u="sng" baseline="0"/>
              <a:t>Or</a:t>
            </a:r>
            <a:r>
              <a:rPr lang="en-US" b="1" baseline="0"/>
              <a:t> </a:t>
            </a:r>
          </a:p>
          <a:p>
            <a:pPr marL="0" marR="0" lvl="0" indent="0" algn="l" defTabSz="932688" rtl="0" eaLnBrk="1" fontAlgn="auto" latinLnBrk="0" hangingPunct="1">
              <a:lnSpc>
                <a:spcPct val="100000"/>
              </a:lnSpc>
              <a:spcBef>
                <a:spcPts val="0"/>
              </a:spcBef>
              <a:spcAft>
                <a:spcPts val="0"/>
              </a:spcAft>
              <a:buClrTx/>
              <a:buSzTx/>
              <a:buFontTx/>
              <a:buNone/>
              <a:tabLst/>
              <a:defRPr/>
            </a:pPr>
            <a:r>
              <a:rPr lang="en-US" b="1" baseline="0"/>
              <a:t>Start with the workflow and orchestration of Serverless application using Azure Logic Apps. The visual designer enables developers to quickly and easily author, edit and visualize orchestration of multiple functions and workflow. </a:t>
            </a:r>
          </a:p>
          <a:p>
            <a:endParaRPr lang="en-US" baseline="0"/>
          </a:p>
          <a:p>
            <a:endParaRPr lang="en-US" baseline="0"/>
          </a:p>
          <a:p>
            <a:endParaRPr lang="en-US" baseline="0"/>
          </a:p>
          <a:p>
            <a:endParaRPr lang="en-US" baseline="0"/>
          </a:p>
          <a:p>
            <a:endParaRPr lang="en-US"/>
          </a:p>
          <a:p>
            <a:endParaRPr lang="en-US"/>
          </a:p>
        </p:txBody>
      </p:sp>
      <p:sp>
        <p:nvSpPr>
          <p:cNvPr id="4" name="Slide Number Placeholder 3"/>
          <p:cNvSpPr>
            <a:spLocks noGrp="1"/>
          </p:cNvSpPr>
          <p:nvPr>
            <p:ph type="sldNum" sz="quarter" idx="10"/>
          </p:nvPr>
        </p:nvSpPr>
        <p:spPr/>
        <p:txBody>
          <a:bodyPr/>
          <a:lstStyle/>
          <a:p>
            <a:pPr defTabSz="932688">
              <a:defRPr/>
            </a:pPr>
            <a:fld id="{834E39C7-B244-4AD1-BF37-284BD542741D}" type="slidenum">
              <a:rPr lang="en-US" smtClean="0">
                <a:solidFill>
                  <a:prstClr val="black"/>
                </a:solidFill>
                <a:latin typeface="Calibri" panose="020F0502020204030204"/>
              </a:rPr>
              <a:pPr defTabSz="932688">
                <a:defRPr/>
              </a:pPr>
              <a:t>54</a:t>
            </a:fld>
            <a:endParaRPr lang="en-US">
              <a:solidFill>
                <a:prstClr val="black"/>
              </a:solidFill>
              <a:latin typeface="Calibri" panose="020F0502020204030204"/>
            </a:endParaRPr>
          </a:p>
        </p:txBody>
      </p:sp>
    </p:spTree>
    <p:extLst>
      <p:ext uri="{BB962C8B-B14F-4D97-AF65-F5344CB8AC3E}">
        <p14:creationId xmlns:p14="http://schemas.microsoft.com/office/powerpoint/2010/main" val="450760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Talk</a:t>
            </a:r>
            <a:r>
              <a:rPr lang="en-US" sz="900" kern="1200" baseline="0" dirty="0">
                <a:solidFill>
                  <a:schemeClr val="tx1"/>
                </a:solidFill>
                <a:effectLst/>
                <a:latin typeface="Segoe UI Light" pitchFamily="34" charset="0"/>
                <a:ea typeface="+mn-ea"/>
                <a:cs typeface="+mn-cs"/>
              </a:rPr>
              <a:t> about how our teams and product came together.</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We’ve taken these Microsoft products which are leading services in their specific part of the mobile development lifecycle and we’ve brought it all together. Into Visual Studio Mobile Center. A mission control for all your apps. A place where all these service seamlessly integrate to make the cycle easier and faster for developers. Developers of all kinds regardless of which platforms their developing for. The value of Mobile Center is reaching developers who aren’t our typical Microsoft customers by providing the highest quality services in the smoothest configuration. We’re giving them an end-to-end solution where they can use all of it or pick what they want, all while driving Azure attachment.</a:t>
            </a:r>
          </a:p>
        </p:txBody>
      </p:sp>
      <p:sp>
        <p:nvSpPr>
          <p:cNvPr id="4" name="Header Placeholder 3"/>
          <p:cNvSpPr>
            <a:spLocks noGrp="1"/>
          </p:cNvSpPr>
          <p:nvPr>
            <p:ph type="hdr" sz="quarter" idx="10"/>
          </p:nvPr>
        </p:nvSpPr>
        <p:spPr/>
        <p:txBody>
          <a:bodyPr/>
          <a:lstStyle/>
          <a:p>
            <a:pPr defTabSz="914400">
              <a:defRPr/>
            </a:pPr>
            <a:endParaRPr lang="en-US" sz="1800" kern="0">
              <a:solidFill>
                <a:prstClr val="black"/>
              </a:solidFill>
            </a:endParaRP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90EC29EE-A8AD-4CE0-9C0B-116E0D4D7533}" type="datetime8">
              <a:rPr lang="en-US" sz="1800" kern="0" smtClean="0">
                <a:solidFill>
                  <a:prstClr val="black"/>
                </a:solidFill>
              </a:rPr>
              <a:pPr defTabSz="914400">
                <a:defRPr/>
              </a:pPr>
              <a:t>11/12/17 2:43 PM</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prstClr val="black"/>
                </a:solidFill>
              </a:rPr>
              <a:pPr defTabSz="914400">
                <a:defRPr/>
              </a:pPr>
              <a:t>5</a:t>
            </a:fld>
            <a:endParaRPr lang="en-US" sz="1800" kern="0">
              <a:solidFill>
                <a:prstClr val="black"/>
              </a:solidFill>
            </a:endParaRPr>
          </a:p>
        </p:txBody>
      </p:sp>
    </p:spTree>
    <p:extLst>
      <p:ext uri="{BB962C8B-B14F-4D97-AF65-F5344CB8AC3E}">
        <p14:creationId xmlns:p14="http://schemas.microsoft.com/office/powerpoint/2010/main" val="20117643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2688">
              <a:defRPr/>
            </a:pPr>
            <a:fld id="{834E39C7-B244-4AD1-BF37-284BD542741D}" type="slidenum">
              <a:rPr lang="en-US" smtClean="0">
                <a:solidFill>
                  <a:prstClr val="black"/>
                </a:solidFill>
                <a:latin typeface="Calibri" panose="020F0502020204030204"/>
              </a:rPr>
              <a:pPr defTabSz="932688">
                <a:defRPr/>
              </a:pPr>
              <a:t>55</a:t>
            </a:fld>
            <a:endParaRPr lang="en-US">
              <a:solidFill>
                <a:prstClr val="black"/>
              </a:solidFill>
              <a:latin typeface="Calibri" panose="020F0502020204030204"/>
            </a:endParaRPr>
          </a:p>
        </p:txBody>
      </p:sp>
    </p:spTree>
    <p:extLst>
      <p:ext uri="{BB962C8B-B14F-4D97-AF65-F5344CB8AC3E}">
        <p14:creationId xmlns:p14="http://schemas.microsoft.com/office/powerpoint/2010/main" val="18995350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11/12/17 2:45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3429418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4FAA446-E61B-4D43-A3B1-7749AA6DC131}" type="datetime8">
              <a:rPr lang="en-US" smtClean="0">
                <a:solidFill>
                  <a:prstClr val="black"/>
                </a:solidFill>
              </a:rPr>
              <a:pPr/>
              <a:t>11/12/17 2:45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1392091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9B1409BE-C23F-4F40-BAAB-9DF15A939E6F}" type="datetime8">
              <a:rPr lang="en-US" smtClean="0">
                <a:solidFill>
                  <a:prstClr val="black"/>
                </a:solidFill>
              </a:rPr>
              <a:pPr>
                <a:defRPr/>
              </a:pPr>
              <a:t>11/12/17 2:45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59</a:t>
            </a:fld>
            <a:endParaRPr lang="en-US" dirty="0">
              <a:solidFill>
                <a:prstClr val="black"/>
              </a:solidFill>
            </a:endParaRPr>
          </a:p>
        </p:txBody>
      </p:sp>
    </p:spTree>
    <p:extLst>
      <p:ext uri="{BB962C8B-B14F-4D97-AF65-F5344CB8AC3E}">
        <p14:creationId xmlns:p14="http://schemas.microsoft.com/office/powerpoint/2010/main" val="17316014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pPr/>
              <a:t>11/12/17 2:45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238646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11/12/17 2:41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107751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Key points:</a:t>
            </a:r>
            <a:r>
              <a:rPr lang="en-US" baseline="0" dirty="0"/>
              <a:t> </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This is why we’ve built Mobile Center – your mission control for apps</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Mobile Center has everything you need to build great mobile apps, fast</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You get the time and the insights to focus on what users want</a:t>
            </a:r>
            <a:endParaRPr lang="en-US" dirty="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61B0BD91-A332-4638-9D55-E1550E13BA63}" type="datetime8">
              <a:rPr lang="en-US" smtClean="0">
                <a:solidFill>
                  <a:prstClr val="black"/>
                </a:solidFill>
              </a:rPr>
              <a:pPr/>
              <a:t>11/12/17 2:43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892912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just a few minutes, you can connect your apps to complete set of lifecycle services: continuous integration, automated testing, distribution, engagement, crash reporting, and analytics, as well as a mobile-optimized front door into Azure cloud services.</a:t>
            </a:r>
            <a:br>
              <a:rPr lang="en-US" dirty="0"/>
            </a:br>
            <a:endParaRPr lang="en-US" dirty="0"/>
          </a:p>
          <a:p>
            <a:r>
              <a:rPr lang="en-US" dirty="0"/>
              <a:t>The upshot? Release higher quality apps faster. Build quality into the process by embedding automated UI tests into your build and release pipeline, then get integrated crash and analytics data on your apps in the wild. So you can spend more time on apps and less time on </a:t>
            </a:r>
            <a:r>
              <a:rPr lang="en-US" dirty="0" err="1"/>
              <a:t>opps</a:t>
            </a:r>
            <a:r>
              <a:rPr lang="en-US" dirty="0"/>
              <a:t>. Focus on innovation</a:t>
            </a:r>
          </a:p>
          <a:p>
            <a:r>
              <a:rPr lang="en-US" dirty="0"/>
              <a:t/>
            </a:r>
            <a:br>
              <a:rPr lang="en-US" dirty="0"/>
            </a:br>
            <a:endParaRPr lang="en-US" dirty="0"/>
          </a:p>
          <a:p>
            <a:r>
              <a:rPr lang="en-US" dirty="0"/>
              <a:t>And we don’t want to displace things that already work for you. We work with iOS, Android, and UWP apps written with Objective-C, Swift, Java, React Native, or Xamarin. If you don’t want to use the whole Mobile Center suite right now, you can pick just the services you want.  The platform is completely open and modular, and every feature is  available through an API.</a:t>
            </a:r>
          </a:p>
          <a:p>
            <a:r>
              <a:rPr lang="en-US" dirty="0"/>
              <a:t/>
            </a:r>
            <a:br>
              <a:rPr lang="en-US" dirty="0"/>
            </a:br>
            <a:endParaRPr lang="en-US" dirty="0"/>
          </a:p>
          <a:p>
            <a:endParaRPr lang="en-US" dirty="0"/>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954093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Build functionality allows you to connect your existing code repositories, like VSTS, GitHub and </a:t>
            </a:r>
            <a:r>
              <a:rPr lang="en-US" dirty="0" err="1"/>
              <a:t>BitBucket</a:t>
            </a:r>
            <a:r>
              <a:rPr lang="en-US" dirty="0"/>
              <a:t> and configure them to run automatically on code submission, or on a timed schedule, regularly staying up to date on the health of your build. This is all done on the cloud, so you don’t have to manage any hardware locally.</a:t>
            </a:r>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64295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Along with Build, you App Center also has a device lab with over 300 configurations of Android and iOS devices that you can run your developed UI Automation scripts. We support scripts written in a variety like </a:t>
            </a:r>
            <a:r>
              <a:rPr lang="en-US" dirty="0" err="1"/>
              <a:t>UITest</a:t>
            </a:r>
            <a:r>
              <a:rPr lang="en-US" dirty="0"/>
              <a:t>, Appium or the native Espresso and </a:t>
            </a:r>
            <a:r>
              <a:rPr lang="en-US" dirty="0" err="1"/>
              <a:t>XCUITest</a:t>
            </a:r>
            <a:r>
              <a:rPr lang="en-US" dirty="0"/>
              <a:t>. Run your app on real devices without, again, maintaining the hardware, and getting live results to know your app is bug free.</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473670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5.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6.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6.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6.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6.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9.emf"/></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0.jpeg"/><Relationship Id="rId3" Type="http://schemas.openxmlformats.org/officeDocument/2006/relationships/image" Target="../media/image19.emf"/></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9.emf"/></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0.jpeg"/><Relationship Id="rId3" Type="http://schemas.openxmlformats.org/officeDocument/2006/relationships/image" Target="../media/image19.emf"/></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0.jpeg"/><Relationship Id="rId3" Type="http://schemas.openxmlformats.org/officeDocument/2006/relationships/image" Target="../media/image19.emf"/></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jp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1.png"/><Relationship Id="rId3" Type="http://schemas.openxmlformats.org/officeDocument/2006/relationships/image" Target="../media/image22.jpe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9.emf"/></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emf"/></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emf"/></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4.emf"/></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4.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emf"/></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5.png"/><Relationship Id="rId3" Type="http://schemas.openxmlformats.org/officeDocument/2006/relationships/image" Target="../media/image26.emf"/></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3.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7.png"/><Relationship Id="rId3" Type="http://schemas.openxmlformats.org/officeDocument/2006/relationships/image" Target="../media/image28.jp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4.jp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5.jp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3.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Master" Target="../slideMasters/slideMaster8.xml"/><Relationship Id="rId2"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emf"/></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xmlns=""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0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7909" y="540279"/>
            <a:ext cx="856859" cy="185863"/>
          </a:xfrm>
          <a:prstGeom prst="rect">
            <a:avLst/>
          </a:prstGeom>
        </p:spPr>
      </p:pic>
    </p:spTree>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ue Blank">
    <p:bg>
      <p:bgPr>
        <a:solidFill>
          <a:srgbClr val="0070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7" name="Rectangle 6"/>
          <p:cNvSpPr/>
          <p:nvPr userDrawn="1"/>
        </p:nvSpPr>
        <p:spPr>
          <a:xfrm>
            <a:off x="0" y="1"/>
            <a:ext cx="288234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sp>
        <p:nvSpPr>
          <p:cNvPr id="8" name="Shape 1644"/>
          <p:cNvSpPr txBox="1">
            <a:spLocks/>
          </p:cNvSpPr>
          <p:nvPr userDrawn="1"/>
        </p:nvSpPr>
        <p:spPr bwMode="auto">
          <a:xfrm>
            <a:off x="294987" y="439508"/>
            <a:ext cx="2292375" cy="2388858"/>
          </a:xfrm>
          <a:prstGeom prst="rect">
            <a:avLst/>
          </a:prstGeom>
          <a:noFill/>
        </p:spPr>
        <p:txBody>
          <a:bodyPr vert="horz" wrap="square" lIns="195039" tIns="121900" rIns="195039" bIns="121900" rtlCol="0" anchor="t" anchorCtr="0">
            <a:noAutofit/>
          </a:bodyPr>
          <a:lstStyle>
            <a:lvl1pPr algn="l" defTabSz="913231" rtl="0" eaLnBrk="0" fontAlgn="base" hangingPunct="0">
              <a:lnSpc>
                <a:spcPct val="90000"/>
              </a:lnSpc>
              <a:spcBef>
                <a:spcPct val="0"/>
              </a:spcBef>
              <a:spcAft>
                <a:spcPct val="0"/>
              </a:spcAft>
              <a:defRPr lang="en-US" sz="5398" kern="1200" spc="-133" baseline="0">
                <a:ln w="3175">
                  <a:noFill/>
                </a:ln>
                <a:solidFill>
                  <a:srgbClr val="FFFFFF"/>
                </a:solidFill>
                <a:latin typeface="Segoe UI Light"/>
                <a:ea typeface="ＭＳ Ｐゴシック" charset="0"/>
                <a:cs typeface="Segoe UI Light"/>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r>
              <a:rPr sz="3600" spc="0" dirty="0">
                <a:latin typeface="Segoe UI Light" charset="0"/>
                <a:ea typeface="Segoe UI Light" charset="0"/>
                <a:cs typeface="Segoe UI Light" charset="0"/>
                <a:sym typeface="Calibri"/>
              </a:rPr>
              <a:t>Our speakers</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lumn Right Dark">
    <p:bg>
      <p:bgPr>
        <a:solidFill>
          <a:schemeClr val="accent5">
            <a:lumMod val="50000"/>
          </a:schemeClr>
        </a:solidFill>
        <a:effectLst/>
      </p:bgPr>
    </p:bg>
    <p:spTree>
      <p:nvGrpSpPr>
        <p:cNvPr id="1" name=""/>
        <p:cNvGrpSpPr/>
        <p:nvPr/>
      </p:nvGrpSpPr>
      <p:grpSpPr>
        <a:xfrm>
          <a:off x="0" y="0"/>
          <a:ext cx="0" cy="0"/>
          <a:chOff x="0" y="0"/>
          <a:chExt cx="0" cy="0"/>
        </a:xfrm>
      </p:grpSpPr>
      <p:sp>
        <p:nvSpPr>
          <p:cNvPr id="51" name="Rectangle 50"/>
          <p:cNvSpPr/>
          <p:nvPr userDrawn="1"/>
        </p:nvSpPr>
        <p:spPr>
          <a:xfrm>
            <a:off x="0" y="0"/>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pic>
        <p:nvPicPr>
          <p:cNvPr id="52" name="Picture 5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Column Right Dark">
    <p:bg>
      <p:bgPr>
        <a:solidFill>
          <a:schemeClr val="accent5">
            <a:lumMod val="50000"/>
          </a:schemeClr>
        </a:solidFill>
        <a:effectLst/>
      </p:bgPr>
    </p:bg>
    <p:spTree>
      <p:nvGrpSpPr>
        <p:cNvPr id="1" name=""/>
        <p:cNvGrpSpPr/>
        <p:nvPr/>
      </p:nvGrpSpPr>
      <p:grpSpPr>
        <a:xfrm>
          <a:off x="0" y="0"/>
          <a:ext cx="0" cy="0"/>
          <a:chOff x="0" y="0"/>
          <a:chExt cx="0" cy="0"/>
        </a:xfrm>
      </p:grpSpPr>
      <p:pic>
        <p:nvPicPr>
          <p:cNvPr id="52" name="Picture 5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
        <p:nvSpPr>
          <p:cNvPr id="4" name="Rectangle 3"/>
          <p:cNvSpPr/>
          <p:nvPr userDrawn="1"/>
        </p:nvSpPr>
        <p:spPr>
          <a:xfrm flipH="1">
            <a:off x="0" y="1"/>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lumn Right Light">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pic>
        <p:nvPicPr>
          <p:cNvPr id="55" name="Picture 5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lumn Right Reverse Dark">
    <p:spTree>
      <p:nvGrpSpPr>
        <p:cNvPr id="1" name=""/>
        <p:cNvGrpSpPr/>
        <p:nvPr/>
      </p:nvGrpSpPr>
      <p:grpSpPr>
        <a:xfrm>
          <a:off x="0" y="0"/>
          <a:ext cx="0" cy="0"/>
          <a:chOff x="0" y="0"/>
          <a:chExt cx="0" cy="0"/>
        </a:xfrm>
      </p:grpSpPr>
      <p:sp>
        <p:nvSpPr>
          <p:cNvPr id="49" name="Rectangle 48"/>
          <p:cNvSpPr/>
          <p:nvPr userDrawn="1"/>
        </p:nvSpPr>
        <p:spPr>
          <a:xfrm flipH="1">
            <a:off x="9241278" y="1"/>
            <a:ext cx="2950723"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pic>
        <p:nvPicPr>
          <p:cNvPr id="50" name="Picture 4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Column Right Reverse Light">
    <p:spTree>
      <p:nvGrpSpPr>
        <p:cNvPr id="1" name=""/>
        <p:cNvGrpSpPr/>
        <p:nvPr/>
      </p:nvGrpSpPr>
      <p:grpSpPr>
        <a:xfrm>
          <a:off x="0" y="0"/>
          <a:ext cx="0" cy="0"/>
          <a:chOff x="0" y="0"/>
          <a:chExt cx="0" cy="0"/>
        </a:xfrm>
      </p:grpSpPr>
      <p:sp>
        <p:nvSpPr>
          <p:cNvPr id="5" name="Rectangle 4"/>
          <p:cNvSpPr/>
          <p:nvPr userDrawn="1"/>
        </p:nvSpPr>
        <p:spPr>
          <a:xfrm flipH="1">
            <a:off x="9241278" y="1"/>
            <a:ext cx="2950723"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pic>
        <p:nvPicPr>
          <p:cNvPr id="50" name="Picture 4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Left Column Dark">
    <p:bg>
      <p:bgPr>
        <a:solidFill>
          <a:schemeClr val="accent5">
            <a:lumMod val="50000"/>
          </a:schemeClr>
        </a:solidFill>
        <a:effectLst/>
      </p:bgPr>
    </p:bg>
    <p:spTree>
      <p:nvGrpSpPr>
        <p:cNvPr id="1" name=""/>
        <p:cNvGrpSpPr/>
        <p:nvPr/>
      </p:nvGrpSpPr>
      <p:grpSpPr>
        <a:xfrm>
          <a:off x="0" y="0"/>
          <a:ext cx="0" cy="0"/>
          <a:chOff x="0" y="0"/>
          <a:chExt cx="0" cy="0"/>
        </a:xfrm>
      </p:grpSpPr>
      <p:sp>
        <p:nvSpPr>
          <p:cNvPr id="50" name="Rectangle 49"/>
          <p:cNvSpPr/>
          <p:nvPr userDrawn="1"/>
        </p:nvSpPr>
        <p:spPr>
          <a:xfrm>
            <a:off x="2950724" y="0"/>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pic>
        <p:nvPicPr>
          <p:cNvPr id="52" name="Picture 5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eft Column Light">
    <p:spTree>
      <p:nvGrpSpPr>
        <p:cNvPr id="1" name=""/>
        <p:cNvGrpSpPr/>
        <p:nvPr/>
      </p:nvGrpSpPr>
      <p:grpSpPr>
        <a:xfrm>
          <a:off x="0" y="0"/>
          <a:ext cx="0" cy="0"/>
          <a:chOff x="0" y="0"/>
          <a:chExt cx="0" cy="0"/>
        </a:xfrm>
      </p:grpSpPr>
      <p:sp>
        <p:nvSpPr>
          <p:cNvPr id="50" name="Rectangle 49"/>
          <p:cNvSpPr/>
          <p:nvPr userDrawn="1"/>
        </p:nvSpPr>
        <p:spPr>
          <a:xfrm>
            <a:off x="2950724" y="0"/>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pic>
        <p:nvPicPr>
          <p:cNvPr id="52" name="Picture 5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Left Column Reverse Dark">
    <p:bg>
      <p:bgPr>
        <a:solidFill>
          <a:srgbClr val="0070C0"/>
        </a:solidFill>
        <a:effectLst/>
      </p:bgPr>
    </p:bg>
    <p:spTree>
      <p:nvGrpSpPr>
        <p:cNvPr id="1" name=""/>
        <p:cNvGrpSpPr/>
        <p:nvPr/>
      </p:nvGrpSpPr>
      <p:grpSpPr>
        <a:xfrm>
          <a:off x="0" y="0"/>
          <a:ext cx="0" cy="0"/>
          <a:chOff x="0" y="0"/>
          <a:chExt cx="0" cy="0"/>
        </a:xfrm>
      </p:grpSpPr>
      <p:sp>
        <p:nvSpPr>
          <p:cNvPr id="51" name="Rectangle 50"/>
          <p:cNvSpPr/>
          <p:nvPr userDrawn="1"/>
        </p:nvSpPr>
        <p:spPr>
          <a:xfrm>
            <a:off x="2950723" y="1999"/>
            <a:ext cx="924127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pic>
        <p:nvPicPr>
          <p:cNvPr id="52" name="Picture 5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Left Column Reverse Light">
    <p:bg>
      <p:bgPr>
        <a:solidFill>
          <a:schemeClr val="bg1">
            <a:lumMod val="95000"/>
          </a:schemeClr>
        </a:solidFill>
        <a:effectLst/>
      </p:bgPr>
    </p:bg>
    <p:spTree>
      <p:nvGrpSpPr>
        <p:cNvPr id="1" name=""/>
        <p:cNvGrpSpPr/>
        <p:nvPr/>
      </p:nvGrpSpPr>
      <p:grpSpPr>
        <a:xfrm>
          <a:off x="0" y="0"/>
          <a:ext cx="0" cy="0"/>
          <a:chOff x="0" y="0"/>
          <a:chExt cx="0" cy="0"/>
        </a:xfrm>
      </p:grpSpPr>
      <p:sp>
        <p:nvSpPr>
          <p:cNvPr id="51" name="Rectangle 50"/>
          <p:cNvSpPr/>
          <p:nvPr userDrawn="1"/>
        </p:nvSpPr>
        <p:spPr>
          <a:xfrm>
            <a:off x="2950723" y="1999"/>
            <a:ext cx="924127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pic>
        <p:nvPicPr>
          <p:cNvPr id="52" name="Picture 5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Left Column Dark">
    <p:bg>
      <p:bgPr>
        <a:solidFill>
          <a:srgbClr val="0070C0"/>
        </a:solidFill>
        <a:effectLst/>
      </p:bgPr>
    </p:bg>
    <p:spTree>
      <p:nvGrpSpPr>
        <p:cNvPr id="1" name=""/>
        <p:cNvGrpSpPr/>
        <p:nvPr/>
      </p:nvGrpSpPr>
      <p:grpSpPr>
        <a:xfrm>
          <a:off x="0" y="0"/>
          <a:ext cx="0" cy="0"/>
          <a:chOff x="0" y="0"/>
          <a:chExt cx="0" cy="0"/>
        </a:xfrm>
      </p:grpSpPr>
      <p:sp>
        <p:nvSpPr>
          <p:cNvPr id="50" name="Rectangle 49"/>
          <p:cNvSpPr/>
          <p:nvPr userDrawn="1"/>
        </p:nvSpPr>
        <p:spPr>
          <a:xfrm>
            <a:off x="1819073" y="0"/>
            <a:ext cx="1037292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Left Column Dark">
    <p:bg>
      <p:bgPr>
        <a:solidFill>
          <a:srgbClr val="0070C0"/>
        </a:solidFill>
        <a:effectLst/>
      </p:bgPr>
    </p:bg>
    <p:spTree>
      <p:nvGrpSpPr>
        <p:cNvPr id="1" name=""/>
        <p:cNvGrpSpPr/>
        <p:nvPr/>
      </p:nvGrpSpPr>
      <p:grpSpPr>
        <a:xfrm>
          <a:off x="0" y="0"/>
          <a:ext cx="0" cy="0"/>
          <a:chOff x="0" y="0"/>
          <a:chExt cx="0" cy="0"/>
        </a:xfrm>
      </p:grpSpPr>
      <p:sp>
        <p:nvSpPr>
          <p:cNvPr id="50" name="Rectangle 49"/>
          <p:cNvSpPr/>
          <p:nvPr userDrawn="1"/>
        </p:nvSpPr>
        <p:spPr>
          <a:xfrm>
            <a:off x="4241260" y="0"/>
            <a:ext cx="79507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Left Column Dar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0" name="Rectangle 49"/>
          <p:cNvSpPr/>
          <p:nvPr userDrawn="1"/>
        </p:nvSpPr>
        <p:spPr>
          <a:xfrm>
            <a:off x="4241260" y="0"/>
            <a:ext cx="79507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4_Left Column Dark">
    <p:bg>
      <p:bgPr>
        <a:solidFill>
          <a:schemeClr val="bg1">
            <a:lumMod val="95000"/>
          </a:schemeClr>
        </a:solidFill>
        <a:effectLst/>
      </p:bgPr>
    </p:bg>
    <p:spTree>
      <p:nvGrpSpPr>
        <p:cNvPr id="1" name=""/>
        <p:cNvGrpSpPr/>
        <p:nvPr/>
      </p:nvGrpSpPr>
      <p:grpSpPr>
        <a:xfrm>
          <a:off x="0" y="0"/>
          <a:ext cx="0" cy="0"/>
          <a:chOff x="0" y="0"/>
          <a:chExt cx="0" cy="0"/>
        </a:xfrm>
      </p:grpSpPr>
      <p:sp>
        <p:nvSpPr>
          <p:cNvPr id="50" name="Rectangle 49"/>
          <p:cNvSpPr/>
          <p:nvPr userDrawn="1"/>
        </p:nvSpPr>
        <p:spPr>
          <a:xfrm>
            <a:off x="4241260" y="0"/>
            <a:ext cx="79507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Column Right Dark">
    <p:bg>
      <p:bgPr>
        <a:solidFill>
          <a:srgbClr val="0070C0"/>
        </a:solidFill>
        <a:effectLst/>
      </p:bgPr>
    </p:bg>
    <p:spTree>
      <p:nvGrpSpPr>
        <p:cNvPr id="1" name=""/>
        <p:cNvGrpSpPr/>
        <p:nvPr/>
      </p:nvGrpSpPr>
      <p:grpSpPr>
        <a:xfrm>
          <a:off x="0" y="0"/>
          <a:ext cx="0" cy="0"/>
          <a:chOff x="0" y="0"/>
          <a:chExt cx="0" cy="0"/>
        </a:xfrm>
      </p:grpSpPr>
      <p:pic>
        <p:nvPicPr>
          <p:cNvPr id="52" name="Picture 5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57887"/>
            <a:ext cx="5378548" cy="742226"/>
          </a:xfrm>
        </p:spPr>
        <p:txBody>
          <a:bodyPr anchor="ctr">
            <a:spAutoFit/>
          </a:bodyPr>
          <a:lstStyle>
            <a:lvl1pPr>
              <a:defRPr sz="4704"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5"/>
            <a:ext cx="6276530" cy="875413"/>
          </a:xfrm>
          <a:noFill/>
        </p:spPr>
        <p:txBody>
          <a:bodyPr lIns="146304" tIns="91440" rIns="146304" bIns="91440" anchor="t" anchorCtr="0"/>
          <a:lstStyle>
            <a:lvl1pPr>
              <a:defRPr sz="5293" spc="-98"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9"/>
            <a:ext cx="4482124" cy="1677043"/>
          </a:xfrm>
        </p:spPr>
        <p:txBody>
          <a:bodyPr lIns="164592" tIns="109728" rIns="164592" bIns="109728">
            <a:noAutofit/>
          </a:bodyPr>
          <a:lstStyle>
            <a:lvl1pPr marL="0" indent="0">
              <a:spcBef>
                <a:spcPts val="0"/>
              </a:spcBef>
              <a:buNone/>
              <a:defRPr sz="3136"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334351" y="2"/>
            <a:ext cx="6855908" cy="6857996"/>
          </a:xfrm>
          <a:prstGeom prst="rect">
            <a:avLst/>
          </a:prstGeom>
        </p:spPr>
      </p:pic>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4"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4"/>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4"/>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4"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6"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4"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4" y="470067"/>
            <a:ext cx="1423303" cy="304828"/>
          </a:xfrm>
          <a:prstGeom prst="rect">
            <a:avLst/>
          </a:prstGeom>
        </p:spPr>
      </p:pic>
      <p:sp>
        <p:nvSpPr>
          <p:cNvPr id="143" name="Freeform 19"/>
          <p:cNvSpPr>
            <a:spLocks noChangeAspect="1" noEditPoints="1"/>
          </p:cNvSpPr>
          <p:nvPr userDrawn="1"/>
        </p:nvSpPr>
        <p:spPr bwMode="black">
          <a:xfrm>
            <a:off x="6595141" y="3398364"/>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en-US"/>
              <a:t>Edit Master text styles</a:t>
            </a:r>
          </a:p>
          <a:p>
            <a:pPr marL="504120" marR="0" lvl="1" indent="-504120" algn="l" defTabSz="914192" rtl="0" eaLnBrk="1" fontAlgn="auto" latinLnBrk="0" hangingPunct="1">
              <a:lnSpc>
                <a:spcPct val="90000"/>
              </a:lnSpc>
              <a:spcBef>
                <a:spcPts val="1200"/>
              </a:spcBef>
              <a:spcAft>
                <a:spcPts val="0"/>
              </a:spcAft>
              <a:buClr>
                <a:schemeClr val="tx1"/>
              </a:buClr>
              <a:buSzPct val="90000"/>
              <a:tabLst/>
            </a:pPr>
            <a:r>
              <a:rPr lang="en-US"/>
              <a:t>Second level</a:t>
            </a:r>
          </a:p>
          <a:p>
            <a:pPr marL="504120" marR="0" lvl="2" indent="-504120" algn="l" defTabSz="914192" rtl="0" eaLnBrk="1" fontAlgn="auto" latinLnBrk="0" hangingPunct="1">
              <a:lnSpc>
                <a:spcPct val="90000"/>
              </a:lnSpc>
              <a:spcBef>
                <a:spcPts val="1200"/>
              </a:spcBef>
              <a:spcAft>
                <a:spcPts val="0"/>
              </a:spcAft>
              <a:buClr>
                <a:schemeClr val="tx1"/>
              </a:buClr>
              <a:buSzPct val="90000"/>
              <a:tabLst/>
            </a:pPr>
            <a:r>
              <a:rPr lang="en-US"/>
              <a:t>Third level</a:t>
            </a:r>
          </a:p>
          <a:p>
            <a:pPr marL="504120" marR="0" lvl="3" indent="-504120" algn="l" defTabSz="914192" rtl="0" eaLnBrk="1" fontAlgn="auto" latinLnBrk="0" hangingPunct="1">
              <a:lnSpc>
                <a:spcPct val="90000"/>
              </a:lnSpc>
              <a:spcBef>
                <a:spcPts val="1200"/>
              </a:spcBef>
              <a:spcAft>
                <a:spcPts val="0"/>
              </a:spcAft>
              <a:buClr>
                <a:schemeClr val="tx1"/>
              </a:buClr>
              <a:buSzPct val="90000"/>
              <a:tabLst/>
            </a:pPr>
            <a:r>
              <a:rPr lang="en-US"/>
              <a:t>Fourth level</a:t>
            </a:r>
          </a:p>
          <a:p>
            <a:pPr marL="504120" marR="0" lvl="4" indent="-504120" algn="l" defTabSz="914192" rtl="0" eaLnBrk="1" fontAlgn="auto" latinLnBrk="0" hangingPunct="1">
              <a:lnSpc>
                <a:spcPct val="90000"/>
              </a:lnSpc>
              <a:spcBef>
                <a:spcPts val="1200"/>
              </a:spcBef>
              <a:spcAft>
                <a:spcPts val="0"/>
              </a:spcAft>
              <a:buClr>
                <a:schemeClr val="tx1"/>
              </a:buClr>
              <a:buSzPct val="90000"/>
              <a:tabLst/>
            </a:pPr>
            <a:r>
              <a:rPr lang="en-US"/>
              <a:t>Fifth level</a:t>
            </a:r>
          </a:p>
        </p:txBody>
      </p:sp>
    </p:spTree>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65" indent="-227165">
              <a:spcBef>
                <a:spcPts val="1200"/>
              </a:spcBef>
              <a:buClr>
                <a:schemeClr val="tx1"/>
              </a:buClr>
              <a:buFont typeface="Wingdings" panose="05000000000000000000" pitchFamily="2" charset="2"/>
              <a:buChar char=""/>
              <a:defRPr sz="2941" b="0">
                <a:latin typeface="+mn-lt"/>
              </a:defRPr>
            </a:lvl1pPr>
            <a:lvl2pPr marL="418545" indent="-168040">
              <a:buFont typeface="Wingdings" panose="05000000000000000000" pitchFamily="2" charset="2"/>
              <a:buChar char=""/>
              <a:defRPr sz="2353" b="0"/>
            </a:lvl2pPr>
            <a:lvl3pPr marL="627039" indent="-185155">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281623" indent="-281623">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5" indent="-336080">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5" indent="-336080">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65" marR="0" lvl="1"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65" marR="0" lvl="2"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65" marR="0" lvl="3"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65" marR="0" lvl="4"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4"/>
            <a:ext cx="5826698" cy="1972400"/>
          </a:xfrm>
          <a:noFill/>
        </p:spPr>
        <p:txBody>
          <a:bodyPr lIns="146304" tIns="91440" rIns="146304" bIns="91440" anchor="t" anchorCtr="0"/>
          <a:lstStyle>
            <a:lvl1pPr>
              <a:defRPr sz="5290"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6" y="3608312"/>
            <a:ext cx="4751001" cy="990031"/>
          </a:xfrm>
          <a:noFill/>
        </p:spPr>
        <p:txBody>
          <a:bodyPr lIns="146304" tIns="109728" rIns="146304" bIns="109728">
            <a:noAutofit/>
          </a:bodyPr>
          <a:lstStyle>
            <a:lvl1pPr marL="0" indent="0">
              <a:spcBef>
                <a:spcPts val="0"/>
              </a:spcBef>
              <a:buNone/>
              <a:defRPr sz="3133"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5699" y="1366957"/>
            <a:ext cx="7231699" cy="3599141"/>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42531" y="5897567"/>
            <a:ext cx="1819605" cy="66933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cSld>
  <p:clrMapOvr>
    <a:masterClrMapping/>
  </p:clrMapOvr>
  <p:transition spd="slow">
    <p:cove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5"/>
            <a:ext cx="6947134" cy="995838"/>
          </a:xfrm>
          <a:noFill/>
        </p:spPr>
        <p:txBody>
          <a:bodyPr wrap="square" tIns="91440" bIns="91440" anchor="b" anchorCtr="0">
            <a:spAutoFit/>
          </a:bodyPr>
          <a:lstStyle>
            <a:lvl1pPr>
              <a:defRPr sz="5879" spc="-98"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algn="ctr" defTabSz="91329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07948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07948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96743"/>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91130"/>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dirty="0"/>
              <a:t>Edit Master text styles</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dirty="0"/>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xmlns=""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353535"/>
                    </a:gs>
                    <a:gs pos="100000">
                      <a:srgbClr val="353535"/>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54892" y="470067"/>
            <a:ext cx="1408078" cy="300619"/>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losing slide Microsoft">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rgbClr val="FFFFFF"/>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1" y="2949303"/>
            <a:ext cx="4483757"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Non-Bulleted Tex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7"/>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
    <p:bg>
      <p:bgPr>
        <a:solidFill>
          <a:srgbClr val="0070C0"/>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slide Microsoft">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rgbClr val="FFFFFF"/>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1" y="2949303"/>
            <a:ext cx="4483757"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Non-Bulleted Tex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7"/>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672A7A"/>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losing slide Microsoft">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rgbClr val="FFFFFF"/>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1" y="2949303"/>
            <a:ext cx="4483757"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Non-Bulleted Tex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7"/>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672A7A"/>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200270"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2031817"/>
            <a:ext cx="5826760" cy="2531975"/>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79A67967-ED88-4A5B-8476-2B050F5E06AD}"/>
              </a:ext>
            </a:extLst>
          </p:cNvPr>
          <p:cNvPicPr>
            <a:picLocks noChangeAspect="1"/>
          </p:cNvPicPr>
          <p:nvPr userDrawn="1"/>
        </p:nvPicPr>
        <p:blipFill rotWithShape="1">
          <a:blip r:embed="rId2"/>
          <a:srcRect l="16830" t="14006" r="3135" b="18700"/>
          <a:stretch/>
        </p:blipFill>
        <p:spPr>
          <a:xfrm>
            <a:off x="-4669" y="0"/>
            <a:ext cx="12196669" cy="6858000"/>
          </a:xfrm>
          <a:prstGeom prst="rect">
            <a:avLst/>
          </a:prstGeom>
        </p:spPr>
      </p:pic>
      <p:pic>
        <p:nvPicPr>
          <p:cNvPr id="7" name="Picture 6">
            <a:extLst>
              <a:ext uri="{FF2B5EF4-FFF2-40B4-BE49-F238E27FC236}">
                <a16:creationId xmlns:a16="http://schemas.microsoft.com/office/drawing/2014/main" xmlns="" id="{45A61B7D-CF88-4B9F-B9AF-D443A50835B2}"/>
              </a:ext>
            </a:extLst>
          </p:cNvPr>
          <p:cNvPicPr>
            <a:picLocks noChangeAspect="1"/>
          </p:cNvPicPr>
          <p:nvPr userDrawn="1"/>
        </p:nvPicPr>
        <p:blipFill>
          <a:blip r:embed="rId3"/>
          <a:stretch>
            <a:fillRect/>
          </a:stretch>
        </p:blipFill>
        <p:spPr>
          <a:xfrm>
            <a:off x="9054515" y="2643944"/>
            <a:ext cx="3137486" cy="1570109"/>
          </a:xfrm>
          <a:prstGeom prst="rect">
            <a:avLst/>
          </a:prstGeom>
        </p:spPr>
      </p:pic>
      <p:pic>
        <p:nvPicPr>
          <p:cNvPr id="6" name="Picture 5">
            <a:extLst>
              <a:ext uri="{FF2B5EF4-FFF2-40B4-BE49-F238E27FC236}">
                <a16:creationId xmlns:a16="http://schemas.microsoft.com/office/drawing/2014/main" xmlns=""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0" y="6268081"/>
            <a:ext cx="1402823" cy="300247"/>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xmlns=""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A39730FA-83AB-4C0B-BA17-68D7CE76DF47}"/>
              </a:ext>
            </a:extLst>
          </p:cNvPr>
          <p:cNvSpPr>
            <a:spLocks noGrp="1"/>
          </p:cNvSpPr>
          <p:nvPr>
            <p:ph type="title"/>
          </p:nvPr>
        </p:nvSpPr>
        <p:spPr>
          <a:xfrm>
            <a:off x="269239" y="2198292"/>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xmlns=""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sp>
        <p:nvSpPr>
          <p:cNvPr id="14" name="Rectangle 13">
            <a:extLst>
              <a:ext uri="{FF2B5EF4-FFF2-40B4-BE49-F238E27FC236}">
                <a16:creationId xmlns:a16="http://schemas.microsoft.com/office/drawing/2014/main" xmlns="" id="{64D45838-8CCB-4A31-93D3-BAE08906FB28}"/>
              </a:ext>
            </a:extLst>
          </p:cNvPr>
          <p:cNvSpPr/>
          <p:nvPr userDrawn="1"/>
        </p:nvSpPr>
        <p:spPr bwMode="auto">
          <a:xfrm>
            <a:off x="5333418"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Rectangle 3">
            <a:extLst>
              <a:ext uri="{FF2B5EF4-FFF2-40B4-BE49-F238E27FC236}">
                <a16:creationId xmlns:a16="http://schemas.microsoft.com/office/drawing/2014/main" xmlns="" id="{FD1ABB9C-34DF-470B-9A68-B7FF651D0889}"/>
              </a:ext>
            </a:extLst>
          </p:cNvPr>
          <p:cNvSpPr/>
          <p:nvPr userDrawn="1"/>
        </p:nvSpPr>
        <p:spPr bwMode="auto">
          <a:xfrm>
            <a:off x="1"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6" name="Picture 5">
            <a:extLst>
              <a:ext uri="{FF2B5EF4-FFF2-40B4-BE49-F238E27FC236}">
                <a16:creationId xmlns:a16="http://schemas.microsoft.com/office/drawing/2014/main" xmlns=""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79"/>
            <a:ext cx="6858625" cy="4828867"/>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19.xml"/><Relationship Id="rId20" Type="http://schemas.openxmlformats.org/officeDocument/2006/relationships/slideLayout" Target="../slideLayouts/slideLayout130.xml"/><Relationship Id="rId21" Type="http://schemas.openxmlformats.org/officeDocument/2006/relationships/theme" Target="../theme/theme10.xml"/><Relationship Id="rId10" Type="http://schemas.openxmlformats.org/officeDocument/2006/relationships/slideLayout" Target="../slideLayouts/slideLayout120.xml"/><Relationship Id="rId11" Type="http://schemas.openxmlformats.org/officeDocument/2006/relationships/slideLayout" Target="../slideLayouts/slideLayout121.xml"/><Relationship Id="rId12" Type="http://schemas.openxmlformats.org/officeDocument/2006/relationships/slideLayout" Target="../slideLayouts/slideLayout122.xml"/><Relationship Id="rId13" Type="http://schemas.openxmlformats.org/officeDocument/2006/relationships/slideLayout" Target="../slideLayouts/slideLayout123.xml"/><Relationship Id="rId14" Type="http://schemas.openxmlformats.org/officeDocument/2006/relationships/slideLayout" Target="../slideLayouts/slideLayout124.xml"/><Relationship Id="rId15" Type="http://schemas.openxmlformats.org/officeDocument/2006/relationships/slideLayout" Target="../slideLayouts/slideLayout125.xml"/><Relationship Id="rId16" Type="http://schemas.openxmlformats.org/officeDocument/2006/relationships/slideLayout" Target="../slideLayouts/slideLayout126.xml"/><Relationship Id="rId17" Type="http://schemas.openxmlformats.org/officeDocument/2006/relationships/slideLayout" Target="../slideLayouts/slideLayout127.xml"/><Relationship Id="rId18" Type="http://schemas.openxmlformats.org/officeDocument/2006/relationships/slideLayout" Target="../slideLayouts/slideLayout128.xml"/><Relationship Id="rId19" Type="http://schemas.openxmlformats.org/officeDocument/2006/relationships/slideLayout" Target="../slideLayouts/slideLayout129.xml"/><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39.xml"/><Relationship Id="rId20" Type="http://schemas.openxmlformats.org/officeDocument/2006/relationships/slideLayout" Target="../slideLayouts/slideLayout150.xml"/><Relationship Id="rId21" Type="http://schemas.openxmlformats.org/officeDocument/2006/relationships/slideLayout" Target="../slideLayouts/slideLayout151.xml"/><Relationship Id="rId22" Type="http://schemas.openxmlformats.org/officeDocument/2006/relationships/theme" Target="../theme/theme11.xml"/><Relationship Id="rId23" Type="http://schemas.openxmlformats.org/officeDocument/2006/relationships/image" Target="../media/image5.emf"/><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Relationship Id="rId15" Type="http://schemas.openxmlformats.org/officeDocument/2006/relationships/slideLayout" Target="../slideLayouts/slideLayout145.xml"/><Relationship Id="rId16" Type="http://schemas.openxmlformats.org/officeDocument/2006/relationships/slideLayout" Target="../slideLayouts/slideLayout146.xml"/><Relationship Id="rId17" Type="http://schemas.openxmlformats.org/officeDocument/2006/relationships/slideLayout" Target="../slideLayouts/slideLayout147.xml"/><Relationship Id="rId18" Type="http://schemas.openxmlformats.org/officeDocument/2006/relationships/slideLayout" Target="../slideLayouts/slideLayout148.xml"/><Relationship Id="rId19" Type="http://schemas.openxmlformats.org/officeDocument/2006/relationships/slideLayout" Target="../slideLayouts/slideLayout149.xml"/><Relationship Id="rId1" Type="http://schemas.openxmlformats.org/officeDocument/2006/relationships/slideLayout" Target="../slideLayouts/slideLayout131.xml"/><Relationship Id="rId2" Type="http://schemas.openxmlformats.org/officeDocument/2006/relationships/slideLayout" Target="../slideLayouts/slideLayout132.xml"/><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60.xml"/><Relationship Id="rId20" Type="http://schemas.openxmlformats.org/officeDocument/2006/relationships/slideLayout" Target="../slideLayouts/slideLayout171.xml"/><Relationship Id="rId21" Type="http://schemas.openxmlformats.org/officeDocument/2006/relationships/slideLayout" Target="../slideLayouts/slideLayout172.xml"/><Relationship Id="rId22" Type="http://schemas.openxmlformats.org/officeDocument/2006/relationships/slideLayout" Target="../slideLayouts/slideLayout173.xml"/><Relationship Id="rId23" Type="http://schemas.openxmlformats.org/officeDocument/2006/relationships/slideLayout" Target="../slideLayouts/slideLayout174.xml"/><Relationship Id="rId24" Type="http://schemas.openxmlformats.org/officeDocument/2006/relationships/theme" Target="../theme/theme12.xml"/><Relationship Id="rId25" Type="http://schemas.openxmlformats.org/officeDocument/2006/relationships/image" Target="../media/image5.emf"/><Relationship Id="rId10" Type="http://schemas.openxmlformats.org/officeDocument/2006/relationships/slideLayout" Target="../slideLayouts/slideLayout161.xml"/><Relationship Id="rId11" Type="http://schemas.openxmlformats.org/officeDocument/2006/relationships/slideLayout" Target="../slideLayouts/slideLayout162.xml"/><Relationship Id="rId12" Type="http://schemas.openxmlformats.org/officeDocument/2006/relationships/slideLayout" Target="../slideLayouts/slideLayout163.xml"/><Relationship Id="rId13" Type="http://schemas.openxmlformats.org/officeDocument/2006/relationships/slideLayout" Target="../slideLayouts/slideLayout164.xml"/><Relationship Id="rId14" Type="http://schemas.openxmlformats.org/officeDocument/2006/relationships/slideLayout" Target="../slideLayouts/slideLayout165.xml"/><Relationship Id="rId15" Type="http://schemas.openxmlformats.org/officeDocument/2006/relationships/slideLayout" Target="../slideLayouts/slideLayout166.xml"/><Relationship Id="rId16" Type="http://schemas.openxmlformats.org/officeDocument/2006/relationships/slideLayout" Target="../slideLayouts/slideLayout167.xml"/><Relationship Id="rId17" Type="http://schemas.openxmlformats.org/officeDocument/2006/relationships/slideLayout" Target="../slideLayouts/slideLayout168.xml"/><Relationship Id="rId18" Type="http://schemas.openxmlformats.org/officeDocument/2006/relationships/slideLayout" Target="../slideLayouts/slideLayout169.xml"/><Relationship Id="rId19" Type="http://schemas.openxmlformats.org/officeDocument/2006/relationships/slideLayout" Target="../slideLayouts/slideLayout170.xml"/><Relationship Id="rId1" Type="http://schemas.openxmlformats.org/officeDocument/2006/relationships/slideLayout" Target="../slideLayouts/slideLayout152.xml"/><Relationship Id="rId2" Type="http://schemas.openxmlformats.org/officeDocument/2006/relationships/slideLayout" Target="../slideLayouts/slideLayout153.xml"/><Relationship Id="rId3" Type="http://schemas.openxmlformats.org/officeDocument/2006/relationships/slideLayout" Target="../slideLayouts/slideLayout154.xml"/><Relationship Id="rId4" Type="http://schemas.openxmlformats.org/officeDocument/2006/relationships/slideLayout" Target="../slideLayouts/slideLayout155.xml"/><Relationship Id="rId5" Type="http://schemas.openxmlformats.org/officeDocument/2006/relationships/slideLayout" Target="../slideLayouts/slideLayout156.xml"/><Relationship Id="rId6" Type="http://schemas.openxmlformats.org/officeDocument/2006/relationships/slideLayout" Target="../slideLayouts/slideLayout157.xml"/><Relationship Id="rId7" Type="http://schemas.openxmlformats.org/officeDocument/2006/relationships/slideLayout" Target="../slideLayouts/slideLayout158.xml"/><Relationship Id="rId8" Type="http://schemas.openxmlformats.org/officeDocument/2006/relationships/slideLayout" Target="../slideLayouts/slideLayout159.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83.xml"/><Relationship Id="rId20" Type="http://schemas.openxmlformats.org/officeDocument/2006/relationships/image" Target="../media/image5.emf"/><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slideLayout" Target="../slideLayouts/slideLayout187.xml"/><Relationship Id="rId14" Type="http://schemas.openxmlformats.org/officeDocument/2006/relationships/slideLayout" Target="../slideLayouts/slideLayout188.xml"/><Relationship Id="rId15" Type="http://schemas.openxmlformats.org/officeDocument/2006/relationships/slideLayout" Target="../slideLayouts/slideLayout189.xml"/><Relationship Id="rId16" Type="http://schemas.openxmlformats.org/officeDocument/2006/relationships/slideLayout" Target="../slideLayouts/slideLayout190.xml"/><Relationship Id="rId17" Type="http://schemas.openxmlformats.org/officeDocument/2006/relationships/slideLayout" Target="../slideLayouts/slideLayout191.xml"/><Relationship Id="rId18" Type="http://schemas.openxmlformats.org/officeDocument/2006/relationships/slideLayout" Target="../slideLayouts/slideLayout192.xml"/><Relationship Id="rId19" Type="http://schemas.openxmlformats.org/officeDocument/2006/relationships/theme" Target="../theme/theme13.xml"/><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 Id="rId8"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theme" Target="../theme/theme3.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 Id="rId10" Type="http://schemas.openxmlformats.org/officeDocument/2006/relationships/theme" Target="../theme/theme4.xml"/><Relationship Id="rId11" Type="http://schemas.openxmlformats.org/officeDocument/2006/relationships/image" Target="../media/image1.png"/><Relationship Id="rId1" Type="http://schemas.openxmlformats.org/officeDocument/2006/relationships/slideLayout" Target="../slideLayouts/slideLayout29.xml"/><Relationship Id="rId2"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8.xml"/><Relationship Id="rId12" Type="http://schemas.openxmlformats.org/officeDocument/2006/relationships/theme" Target="../theme/theme5.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9" Type="http://schemas.openxmlformats.org/officeDocument/2006/relationships/slideLayout" Target="../slideLayouts/slideLayout46.xml"/><Relationship Id="rId10"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9" Type="http://schemas.openxmlformats.org/officeDocument/2006/relationships/slideLayout" Target="../slideLayouts/slideLayout57.xml"/><Relationship Id="rId10" Type="http://schemas.openxmlformats.org/officeDocument/2006/relationships/theme" Target="../theme/theme6.xml"/><Relationship Id="rId11" Type="http://schemas.openxmlformats.org/officeDocument/2006/relationships/image" Target="../media/image1.png"/><Relationship Id="rId1" Type="http://schemas.openxmlformats.org/officeDocument/2006/relationships/slideLayout" Target="../slideLayouts/slideLayout49.xml"/><Relationship Id="rId2" Type="http://schemas.openxmlformats.org/officeDocument/2006/relationships/slideLayout" Target="../slideLayouts/slideLayout50.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68.xml"/><Relationship Id="rId12" Type="http://schemas.openxmlformats.org/officeDocument/2006/relationships/theme" Target="../theme/theme7.xml"/><Relationship Id="rId13" Type="http://schemas.openxmlformats.org/officeDocument/2006/relationships/image" Target="../media/image1.png"/><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77.xml"/><Relationship Id="rId20" Type="http://schemas.openxmlformats.org/officeDocument/2006/relationships/slideLayout" Target="../slideLayouts/slideLayout88.xml"/><Relationship Id="rId21" Type="http://schemas.openxmlformats.org/officeDocument/2006/relationships/slideLayout" Target="../slideLayouts/slideLayout89.xml"/><Relationship Id="rId22" Type="http://schemas.openxmlformats.org/officeDocument/2006/relationships/slideLayout" Target="../slideLayouts/slideLayout90.xml"/><Relationship Id="rId23" Type="http://schemas.openxmlformats.org/officeDocument/2006/relationships/slideLayout" Target="../slideLayouts/slideLayout91.xml"/><Relationship Id="rId24" Type="http://schemas.openxmlformats.org/officeDocument/2006/relationships/slideLayout" Target="../slideLayouts/slideLayout92.xml"/><Relationship Id="rId25" Type="http://schemas.openxmlformats.org/officeDocument/2006/relationships/slideLayout" Target="../slideLayouts/slideLayout93.xml"/><Relationship Id="rId26" Type="http://schemas.openxmlformats.org/officeDocument/2006/relationships/theme" Target="../theme/theme8.xml"/><Relationship Id="rId27" Type="http://schemas.openxmlformats.org/officeDocument/2006/relationships/image" Target="../media/image5.emf"/><Relationship Id="rId10" Type="http://schemas.openxmlformats.org/officeDocument/2006/relationships/slideLayout" Target="../slideLayouts/slideLayout78.xml"/><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slideLayout" Target="../slideLayouts/slideLayout81.xml"/><Relationship Id="rId14" Type="http://schemas.openxmlformats.org/officeDocument/2006/relationships/slideLayout" Target="../slideLayouts/slideLayout82.xml"/><Relationship Id="rId15" Type="http://schemas.openxmlformats.org/officeDocument/2006/relationships/slideLayout" Target="../slideLayouts/slideLayout83.xml"/><Relationship Id="rId16" Type="http://schemas.openxmlformats.org/officeDocument/2006/relationships/slideLayout" Target="../slideLayouts/slideLayout84.xml"/><Relationship Id="rId17" Type="http://schemas.openxmlformats.org/officeDocument/2006/relationships/slideLayout" Target="../slideLayouts/slideLayout85.xml"/><Relationship Id="rId18" Type="http://schemas.openxmlformats.org/officeDocument/2006/relationships/slideLayout" Target="../slideLayouts/slideLayout86.xml"/><Relationship Id="rId19" Type="http://schemas.openxmlformats.org/officeDocument/2006/relationships/slideLayout" Target="../slideLayouts/slideLayout87.xml"/><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Relationship Id="rId16" Type="http://schemas.openxmlformats.org/officeDocument/2006/relationships/slideLayout" Target="../slideLayouts/slideLayout109.xml"/><Relationship Id="rId17" Type="http://schemas.openxmlformats.org/officeDocument/2006/relationships/slideLayout" Target="../slideLayouts/slideLayout110.xml"/><Relationship Id="rId18" Type="http://schemas.openxmlformats.org/officeDocument/2006/relationships/theme" Target="../theme/theme9.xml"/><Relationship Id="rId19" Type="http://schemas.openxmlformats.org/officeDocument/2006/relationships/image" Target="../media/image5.emf"/><Relationship Id="rId1" Type="http://schemas.openxmlformats.org/officeDocument/2006/relationships/slideLayout" Target="../slideLayouts/slideLayout94.xml"/><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72365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367"/>
            <a:fld id="{3F9026A7-2EC9-914F-85F9-2DE9A6D68657}" type="datetimeFigureOut">
              <a:rPr lang="en-US" smtClean="0">
                <a:solidFill>
                  <a:prstClr val="black">
                    <a:tint val="75000"/>
                  </a:prstClr>
                </a:solidFill>
              </a:rPr>
              <a:pPr defTabSz="914367"/>
              <a:t>11/12/17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67"/>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67"/>
            <a:fld id="{182CFD53-CDA8-4E46-ACB7-896B7E9110D1}" type="slidenum">
              <a:rPr lang="en-US" smtClean="0">
                <a:solidFill>
                  <a:prstClr val="black">
                    <a:tint val="75000"/>
                  </a:prstClr>
                </a:solidFill>
              </a:rPr>
              <a:pPr defTabSz="914367"/>
              <a:t>‹#›</a:t>
            </a:fld>
            <a:endParaRPr lang="en-US">
              <a:solidFill>
                <a:prstClr val="black">
                  <a:tint val="75000"/>
                </a:prstClr>
              </a:solidFill>
            </a:endParaRPr>
          </a:p>
        </p:txBody>
      </p:sp>
    </p:spTree>
    <p:extLst>
      <p:ext uri="{BB962C8B-B14F-4D97-AF65-F5344CB8AC3E}">
        <p14:creationId xmlns:p14="http://schemas.microsoft.com/office/powerpoint/2010/main" val="204236962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412790956"/>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418813357"/>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 id="2147483842" r:id="rId20"/>
    <p:sldLayoutId id="2147483843" r:id="rId21"/>
    <p:sldLayoutId id="2147483844" r:id="rId22"/>
    <p:sldLayoutId id="2147483845" r:id="rId2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517050011"/>
      </p:ext>
    </p:extLst>
  </p:cSld>
  <p:clrMap bg1="dk1" tx1="lt1" bg2="dk2" tx2="lt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0375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163231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42813143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458694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94677884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9600500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984629207"/>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23302581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1" Type="http://schemas.openxmlformats.org/officeDocument/2006/relationships/slideLayout" Target="../slideLayouts/slideLayout8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8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8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8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5.png"/><Relationship Id="rId1" Type="http://schemas.openxmlformats.org/officeDocument/2006/relationships/slideLayout" Target="../slideLayouts/slideLayout7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6.xml"/><Relationship Id="rId3" Type="http://schemas.openxmlformats.org/officeDocument/2006/relationships/image" Target="../media/image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xml"/><Relationship Id="rId3" Type="http://schemas.openxmlformats.org/officeDocument/2006/relationships/hyperlink" Target="https://mobile.azure.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4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70.png"/><Relationship Id="rId6" Type="http://schemas.microsoft.com/office/2007/relationships/hdphoto" Target="../media/hdphoto1.wdp"/><Relationship Id="rId1" Type="http://schemas.openxmlformats.org/officeDocument/2006/relationships/slideLayout" Target="../slideLayouts/slideLayout4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9.svg"/><Relationship Id="rId5" Type="http://schemas.openxmlformats.org/officeDocument/2006/relationships/image" Target="../media/image72.png"/><Relationship Id="rId6" Type="http://schemas.openxmlformats.org/officeDocument/2006/relationships/image" Target="../media/image73.tif"/><Relationship Id="rId7" Type="http://schemas.openxmlformats.org/officeDocument/2006/relationships/image" Target="../media/image74.tiff"/><Relationship Id="rId1" Type="http://schemas.openxmlformats.org/officeDocument/2006/relationships/slideLayout" Target="../slideLayouts/slideLayout4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75.png"/><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76.png"/><Relationship Id="rId3" Type="http://schemas.openxmlformats.org/officeDocument/2006/relationships/image" Target="../media/image77.jp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30.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30.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hyperlink" Target="http://www.businessinsider.com/bii-mobile-insights-android-and-ios-growing-at-10x-the-pc-business-of-the-80s-2012-8-2" TargetMode="External"/><Relationship Id="rId4" Type="http://schemas.openxmlformats.org/officeDocument/2006/relationships/image" Target="../media/image29.png"/><Relationship Id="rId1" Type="http://schemas.openxmlformats.org/officeDocument/2006/relationships/slideLayout" Target="../slideLayouts/slideLayout5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5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8.xml"/><Relationship Id="rId3" Type="http://schemas.openxmlformats.org/officeDocument/2006/relationships/image" Target="../media/image78.png"/></Relationships>
</file>

<file path=ppt/slides/_rels/slide44.xml.rels><?xml version="1.0" encoding="UTF-8" standalone="yes"?>
<Relationships xmlns="http://schemas.openxmlformats.org/package/2006/relationships"><Relationship Id="rId11" Type="http://schemas.openxmlformats.org/officeDocument/2006/relationships/image" Target="../media/image82.png"/><Relationship Id="rId12" Type="http://schemas.openxmlformats.org/officeDocument/2006/relationships/hyperlink" Target="https://azure.microsoft.com/en-us/services/event-grid/" TargetMode="External"/><Relationship Id="rId13" Type="http://schemas.openxmlformats.org/officeDocument/2006/relationships/image" Target="../media/image83.png"/><Relationship Id="rId14" Type="http://schemas.openxmlformats.org/officeDocument/2006/relationships/hyperlink" Target="https://azure.microsoft.com/en-us/services/active-directory/" TargetMode="External"/><Relationship Id="rId15" Type="http://schemas.openxmlformats.org/officeDocument/2006/relationships/image" Target="../media/image84.png"/><Relationship Id="rId16" Type="http://schemas.openxmlformats.org/officeDocument/2006/relationships/image" Target="../media/image78.png"/><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hyperlink" Target="https://azure.microsoft.com/en-us/services/cosmos-db/" TargetMode="External"/><Relationship Id="rId4" Type="http://schemas.openxmlformats.org/officeDocument/2006/relationships/image" Target="../media/image79.png"/><Relationship Id="rId5" Type="http://schemas.microsoft.com/office/2007/relationships/hdphoto" Target="../media/hdphoto2.wdp"/><Relationship Id="rId6" Type="http://schemas.openxmlformats.org/officeDocument/2006/relationships/hyperlink" Target="https://azure.microsoft.com/en-us/services/storage/?v=16.50" TargetMode="External"/><Relationship Id="rId7" Type="http://schemas.openxmlformats.org/officeDocument/2006/relationships/image" Target="../media/image80.png"/><Relationship Id="rId8" Type="http://schemas.openxmlformats.org/officeDocument/2006/relationships/hyperlink" Target="https://azure.microsoft.com/en-us/services/bot-service/" TargetMode="External"/><Relationship Id="rId9" Type="http://schemas.openxmlformats.org/officeDocument/2006/relationships/image" Target="../media/image81.png"/><Relationship Id="rId10" Type="http://schemas.openxmlformats.org/officeDocument/2006/relationships/hyperlink" Target="https://azure.microsoft.com/en-us/services/stream-analytics/" TargetMode="External"/></Relationships>
</file>

<file path=ppt/slides/_rels/slide45.xml.rels><?xml version="1.0" encoding="UTF-8" standalone="yes"?>
<Relationships xmlns="http://schemas.openxmlformats.org/package/2006/relationships"><Relationship Id="rId11" Type="http://schemas.openxmlformats.org/officeDocument/2006/relationships/image" Target="../media/image82.png"/><Relationship Id="rId12" Type="http://schemas.openxmlformats.org/officeDocument/2006/relationships/hyperlink" Target="https://azure.microsoft.com/en-us/services/event-grid/" TargetMode="External"/><Relationship Id="rId13" Type="http://schemas.openxmlformats.org/officeDocument/2006/relationships/image" Target="../media/image83.png"/><Relationship Id="rId14" Type="http://schemas.openxmlformats.org/officeDocument/2006/relationships/hyperlink" Target="https://azure.microsoft.com/en-us/services/active-directory/" TargetMode="External"/><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78.png"/><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hyperlink" Target="https://azure.microsoft.com/en-us/services/cosmos-db/" TargetMode="External"/><Relationship Id="rId4" Type="http://schemas.openxmlformats.org/officeDocument/2006/relationships/image" Target="../media/image79.png"/><Relationship Id="rId5" Type="http://schemas.microsoft.com/office/2007/relationships/hdphoto" Target="../media/hdphoto2.wdp"/><Relationship Id="rId6" Type="http://schemas.openxmlformats.org/officeDocument/2006/relationships/hyperlink" Target="https://azure.microsoft.com/en-us/services/storage/?v=16.50" TargetMode="External"/><Relationship Id="rId7" Type="http://schemas.openxmlformats.org/officeDocument/2006/relationships/image" Target="../media/image80.png"/><Relationship Id="rId8" Type="http://schemas.openxmlformats.org/officeDocument/2006/relationships/hyperlink" Target="https://azure.microsoft.com/en-us/services/bot-service/" TargetMode="External"/><Relationship Id="rId9" Type="http://schemas.openxmlformats.org/officeDocument/2006/relationships/image" Target="../media/image81.png"/><Relationship Id="rId10" Type="http://schemas.openxmlformats.org/officeDocument/2006/relationships/hyperlink" Target="https://azure.microsoft.com/en-us/services/stream-analytic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1" Type="http://schemas.openxmlformats.org/officeDocument/2006/relationships/image" Target="../media/image94.png"/><Relationship Id="rId12" Type="http://schemas.openxmlformats.org/officeDocument/2006/relationships/image" Target="../media/image95.png"/><Relationship Id="rId1" Type="http://schemas.openxmlformats.org/officeDocument/2006/relationships/slideLayout" Target="../slideLayouts/slideLayout173.xml"/><Relationship Id="rId2" Type="http://schemas.openxmlformats.org/officeDocument/2006/relationships/notesSlide" Target="../notesSlides/notesSlide42.xml"/><Relationship Id="rId3" Type="http://schemas.openxmlformats.org/officeDocument/2006/relationships/image" Target="../media/image86.png"/><Relationship Id="rId4" Type="http://schemas.openxmlformats.org/officeDocument/2006/relationships/image" Target="../media/image87.emf"/><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9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44.xml"/><Relationship Id="rId3" Type="http://schemas.openxmlformats.org/officeDocument/2006/relationships/image" Target="../media/image96.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tiff"/><Relationship Id="rId9" Type="http://schemas.openxmlformats.org/officeDocument/2006/relationships/image" Target="../media/image39.png"/><Relationship Id="rId1" Type="http://schemas.openxmlformats.org/officeDocument/2006/relationships/slideLayout" Target="../slideLayouts/slideLayout6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1" Type="http://schemas.openxmlformats.org/officeDocument/2006/relationships/image" Target="../media/image105.png"/><Relationship Id="rId12" Type="http://schemas.openxmlformats.org/officeDocument/2006/relationships/image" Target="../media/image106.png"/><Relationship Id="rId13" Type="http://schemas.microsoft.com/office/2007/relationships/hdphoto" Target="../media/hdphoto3.wdp"/><Relationship Id="rId14" Type="http://schemas.openxmlformats.org/officeDocument/2006/relationships/image" Target="../media/image107.png"/><Relationship Id="rId15" Type="http://schemas.openxmlformats.org/officeDocument/2006/relationships/image" Target="../media/image108.png"/><Relationship Id="rId16" Type="http://schemas.openxmlformats.org/officeDocument/2006/relationships/image" Target="../media/image109.png"/><Relationship Id="rId17" Type="http://schemas.openxmlformats.org/officeDocument/2006/relationships/image" Target="../media/image110.png"/><Relationship Id="rId18" Type="http://schemas.openxmlformats.org/officeDocument/2006/relationships/image" Target="../media/image111.png"/><Relationship Id="rId1" Type="http://schemas.openxmlformats.org/officeDocument/2006/relationships/slideLayout" Target="../slideLayouts/slideLayout159.xml"/><Relationship Id="rId2" Type="http://schemas.openxmlformats.org/officeDocument/2006/relationships/notesSlide" Target="../notesSlides/notesSlide45.xml"/><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101.png"/><Relationship Id="rId8" Type="http://schemas.openxmlformats.org/officeDocument/2006/relationships/image" Target="../media/image102.png"/><Relationship Id="rId9" Type="http://schemas.openxmlformats.org/officeDocument/2006/relationships/image" Target="../media/image103.png"/><Relationship Id="rId10" Type="http://schemas.openxmlformats.org/officeDocument/2006/relationships/image" Target="../media/image104.png"/></Relationships>
</file>

<file path=ppt/slides/_rels/slide51.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116.png"/><Relationship Id="rId8" Type="http://schemas.openxmlformats.org/officeDocument/2006/relationships/image" Target="../media/image117.png"/><Relationship Id="rId9" Type="http://schemas.openxmlformats.org/officeDocument/2006/relationships/image" Target="../media/image118.png"/><Relationship Id="rId10" Type="http://schemas.openxmlformats.org/officeDocument/2006/relationships/image" Target="../media/image119.png"/><Relationship Id="rId11" Type="http://schemas.openxmlformats.org/officeDocument/2006/relationships/image" Target="../media/image120.png"/><Relationship Id="rId1" Type="http://schemas.openxmlformats.org/officeDocument/2006/relationships/slideLayout" Target="../slideLayouts/slideLayout165.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1" Type="http://schemas.openxmlformats.org/officeDocument/2006/relationships/slideLayout" Target="../slideLayouts/slideLayout173.xml"/><Relationship Id="rId2"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48.xml"/><Relationship Id="rId3" Type="http://schemas.openxmlformats.org/officeDocument/2006/relationships/image" Target="../media/image123.png"/></Relationships>
</file>

<file path=ppt/slides/_rels/slide54.xml.rels><?xml version="1.0" encoding="UTF-8" standalone="yes"?>
<Relationships xmlns="http://schemas.openxmlformats.org/package/2006/relationships"><Relationship Id="rId11" Type="http://schemas.openxmlformats.org/officeDocument/2006/relationships/image" Target="../media/image72.svg"/><Relationship Id="rId12" Type="http://schemas.openxmlformats.org/officeDocument/2006/relationships/image" Target="../media/image129.png"/><Relationship Id="rId13" Type="http://schemas.openxmlformats.org/officeDocument/2006/relationships/image" Target="../media/image74.svg"/><Relationship Id="rId1" Type="http://schemas.openxmlformats.org/officeDocument/2006/relationships/slideLayout" Target="../slideLayouts/slideLayout159.xml"/><Relationship Id="rId2" Type="http://schemas.openxmlformats.org/officeDocument/2006/relationships/notesSlide" Target="../notesSlides/notesSlide49.xml"/><Relationship Id="rId3" Type="http://schemas.openxmlformats.org/officeDocument/2006/relationships/image" Target="../media/image124.png"/><Relationship Id="rId4" Type="http://schemas.openxmlformats.org/officeDocument/2006/relationships/image" Target="../media/image66.svg"/><Relationship Id="rId5" Type="http://schemas.openxmlformats.org/officeDocument/2006/relationships/image" Target="../media/image85.png"/><Relationship Id="rId6" Type="http://schemas.openxmlformats.org/officeDocument/2006/relationships/image" Target="../media/image125.png"/><Relationship Id="rId7" Type="http://schemas.openxmlformats.org/officeDocument/2006/relationships/image" Target="../media/image126.png"/><Relationship Id="rId8" Type="http://schemas.openxmlformats.org/officeDocument/2006/relationships/image" Target="../media/image69.svg"/><Relationship Id="rId9" Type="http://schemas.openxmlformats.org/officeDocument/2006/relationships/image" Target="../media/image127.png"/><Relationship Id="rId10" Type="http://schemas.openxmlformats.org/officeDocument/2006/relationships/image" Target="../media/image128.png"/></Relationships>
</file>

<file path=ppt/slides/_rels/slide55.xml.rels><?xml version="1.0" encoding="UTF-8" standalone="yes"?>
<Relationships xmlns="http://schemas.openxmlformats.org/package/2006/relationships"><Relationship Id="rId3" Type="http://schemas.openxmlformats.org/officeDocument/2006/relationships/hyperlink" Target="https://azure.microsoft.com/en-us/services/cosmos-db/" TargetMode="External"/><Relationship Id="rId4" Type="http://schemas.openxmlformats.org/officeDocument/2006/relationships/image" Target="../media/image79.png"/><Relationship Id="rId5" Type="http://schemas.microsoft.com/office/2007/relationships/hdphoto" Target="../media/hdphoto2.wdp"/><Relationship Id="rId6" Type="http://schemas.openxmlformats.org/officeDocument/2006/relationships/hyperlink" Target="https://azure.microsoft.com/en-us/services/stream-analytics/" TargetMode="External"/><Relationship Id="rId7" Type="http://schemas.openxmlformats.org/officeDocument/2006/relationships/image" Target="../media/image82.png"/><Relationship Id="rId8" Type="http://schemas.openxmlformats.org/officeDocument/2006/relationships/hyperlink" Target="https://azure.microsoft.com/en-us/services/active-directory/" TargetMode="External"/><Relationship Id="rId9" Type="http://schemas.openxmlformats.org/officeDocument/2006/relationships/image" Target="../media/image84.png"/><Relationship Id="rId10" Type="http://schemas.openxmlformats.org/officeDocument/2006/relationships/image" Target="../media/image130.png"/><Relationship Id="rId11" Type="http://schemas.openxmlformats.org/officeDocument/2006/relationships/image" Target="../media/image76.svg"/><Relationship Id="rId1" Type="http://schemas.openxmlformats.org/officeDocument/2006/relationships/slideLayout" Target="../slideLayouts/slideLayout140.xml"/><Relationship Id="rId2" Type="http://schemas.openxmlformats.org/officeDocument/2006/relationships/notesSlide" Target="../notesSlides/notesSlide50.xml"/></Relationships>
</file>

<file path=ppt/slides/_rels/slide56.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24.png"/><Relationship Id="rId5" Type="http://schemas.openxmlformats.org/officeDocument/2006/relationships/image" Target="../media/image66.svg"/><Relationship Id="rId6" Type="http://schemas.openxmlformats.org/officeDocument/2006/relationships/image" Target="../media/image132.png"/><Relationship Id="rId1" Type="http://schemas.openxmlformats.org/officeDocument/2006/relationships/slideLayout" Target="../slideLayouts/slideLayout140.xml"/><Relationship Id="rId2" Type="http://schemas.openxmlformats.org/officeDocument/2006/relationships/notesSlide" Target="../notesSlides/notesSlide5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image" Target="../media/image133.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43.emf"/><Relationship Id="rId7" Type="http://schemas.openxmlformats.org/officeDocument/2006/relationships/image" Target="../media/image44.emf"/><Relationship Id="rId8" Type="http://schemas.openxmlformats.org/officeDocument/2006/relationships/image" Target="../media/image45.emf"/><Relationship Id="rId9" Type="http://schemas.openxmlformats.org/officeDocument/2006/relationships/image" Target="../media/image46.emf"/><Relationship Id="rId10" Type="http://schemas.openxmlformats.org/officeDocument/2006/relationships/image" Target="../media/image47.emf"/><Relationship Id="rId11" Type="http://schemas.openxmlformats.org/officeDocument/2006/relationships/image" Target="../media/image48.emf"/><Relationship Id="rId1" Type="http://schemas.openxmlformats.org/officeDocument/2006/relationships/slideLayout" Target="../slideLayouts/slideLayout6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5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image" Target="../media/image49.tiff"/></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8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8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9654" y="3268431"/>
            <a:ext cx="8466233" cy="1792836"/>
          </a:xfrm>
        </p:spPr>
        <p:txBody>
          <a:bodyPr/>
          <a:lstStyle/>
          <a:p>
            <a:r>
              <a:rPr lang="de-DE" sz="4705" dirty="0"/>
              <a:t>Visual Studio Mobile Center</a:t>
            </a:r>
            <a:endParaRPr lang="en-US" sz="4705" dirty="0"/>
          </a:p>
        </p:txBody>
      </p:sp>
      <p:grpSp>
        <p:nvGrpSpPr>
          <p:cNvPr id="4" name="Group 3"/>
          <p:cNvGrpSpPr/>
          <p:nvPr/>
        </p:nvGrpSpPr>
        <p:grpSpPr>
          <a:xfrm>
            <a:off x="2435599" y="934074"/>
            <a:ext cx="12191999" cy="3041117"/>
            <a:chOff x="0" y="2049462"/>
            <a:chExt cx="12436474" cy="3102098"/>
          </a:xfrm>
        </p:grpSpPr>
        <p:sp>
          <p:nvSpPr>
            <p:cNvPr id="6" name="TextBox 5"/>
            <p:cNvSpPr txBox="1"/>
            <p:nvPr/>
          </p:nvSpPr>
          <p:spPr>
            <a:xfrm>
              <a:off x="0" y="4274397"/>
              <a:ext cx="12436474" cy="877163"/>
            </a:xfrm>
            <a:prstGeom prst="rect">
              <a:avLst/>
            </a:prstGeom>
            <a:noFill/>
          </p:spPr>
          <p:txBody>
            <a:bodyPr wrap="square" lIns="179285" tIns="143428" rIns="179285" bIns="143428" rtlCol="0">
              <a:spAutoFit/>
            </a:bodyPr>
            <a:lstStyle/>
            <a:p>
              <a:pPr algn="ctr">
                <a:lnSpc>
                  <a:spcPct val="90000"/>
                </a:lnSpc>
                <a:spcAft>
                  <a:spcPts val="588"/>
                </a:spcAft>
                <a:defRPr/>
              </a:pPr>
              <a:endParaRPr lang="en-US" sz="4117" kern="0" dirty="0">
                <a:solidFill>
                  <a:srgbClr val="FFFFFF"/>
                </a:solidFill>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3283744" y="2049462"/>
              <a:ext cx="5868987" cy="1966913"/>
              <a:chOff x="3097365" y="1995364"/>
              <a:chExt cx="5868987" cy="1966913"/>
            </a:xfrm>
          </p:grpSpPr>
          <p:grpSp>
            <p:nvGrpSpPr>
              <p:cNvPr id="8" name="Group 7"/>
              <p:cNvGrpSpPr>
                <a:grpSpLocks noChangeAspect="1"/>
              </p:cNvGrpSpPr>
              <p:nvPr/>
            </p:nvGrpSpPr>
            <p:grpSpPr bwMode="auto">
              <a:xfrm>
                <a:off x="5202390" y="1995365"/>
                <a:ext cx="2957512" cy="1966912"/>
                <a:chOff x="2804" y="1418"/>
                <a:chExt cx="1863" cy="1239"/>
              </a:xfrm>
            </p:grpSpPr>
            <p:sp>
              <p:nvSpPr>
                <p:cNvPr id="2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sp>
            <p:nvSpPr>
              <p:cNvPr id="9" name="Freeform 8"/>
              <p:cNvSpPr>
                <a:spLocks noEditPoints="1"/>
              </p:cNvSpPr>
              <p:nvPr/>
            </p:nvSpPr>
            <p:spPr bwMode="auto">
              <a:xfrm>
                <a:off x="6151715" y="2539877"/>
                <a:ext cx="1111250" cy="715962"/>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nvGrpSpPr>
              <p:cNvPr id="10" name="Group 12"/>
              <p:cNvGrpSpPr>
                <a:grpSpLocks noChangeAspect="1"/>
              </p:cNvGrpSpPr>
              <p:nvPr/>
            </p:nvGrpSpPr>
            <p:grpSpPr bwMode="auto">
              <a:xfrm>
                <a:off x="8158314" y="1995364"/>
                <a:ext cx="808038" cy="1517649"/>
                <a:chOff x="4666" y="1418"/>
                <a:chExt cx="509" cy="956"/>
              </a:xfrm>
            </p:grpSpPr>
            <p:sp>
              <p:nvSpPr>
                <p:cNvPr id="17"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18"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19"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0"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1"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sp>
            <p:nvSpPr>
              <p:cNvPr id="11" name="Freeform 17"/>
              <p:cNvSpPr>
                <a:spLocks noEditPoints="1"/>
              </p:cNvSpPr>
              <p:nvPr/>
            </p:nvSpPr>
            <p:spPr bwMode="auto">
              <a:xfrm>
                <a:off x="8307539" y="2524002"/>
                <a:ext cx="509588" cy="333375"/>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nvGrpSpPr>
              <p:cNvPr id="12" name="Group 20"/>
              <p:cNvGrpSpPr>
                <a:grpSpLocks noChangeAspect="1"/>
              </p:cNvGrpSpPr>
              <p:nvPr/>
            </p:nvGrpSpPr>
            <p:grpSpPr bwMode="auto">
              <a:xfrm>
                <a:off x="3097365" y="1995365"/>
                <a:ext cx="2105025" cy="1449388"/>
                <a:chOff x="1478" y="1418"/>
                <a:chExt cx="1326" cy="913"/>
              </a:xfrm>
            </p:grpSpPr>
            <p:sp>
              <p:nvSpPr>
                <p:cNvPr id="14"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15"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16"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sp>
            <p:nvSpPr>
              <p:cNvPr id="13" name="Freeform 24"/>
              <p:cNvSpPr>
                <a:spLocks noEditPoints="1"/>
              </p:cNvSpPr>
              <p:nvPr/>
            </p:nvSpPr>
            <p:spPr bwMode="auto">
              <a:xfrm>
                <a:off x="3746653" y="2428753"/>
                <a:ext cx="898525" cy="581025"/>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grpSp>
    </p:spTree>
    <p:extLst>
      <p:ext uri="{BB962C8B-B14F-4D97-AF65-F5344CB8AC3E}">
        <p14:creationId xmlns:p14="http://schemas.microsoft.com/office/powerpoint/2010/main" val="45113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Everything : Deploy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849" y="2079857"/>
            <a:ext cx="1308337" cy="137050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653" y="2106189"/>
            <a:ext cx="1330773" cy="1276084"/>
          </a:xfrm>
          <a:prstGeom prst="rect">
            <a:avLst/>
          </a:prstGeom>
        </p:spPr>
      </p:pic>
      <p:sp>
        <p:nvSpPr>
          <p:cNvPr id="10" name="Rectangle 9"/>
          <p:cNvSpPr/>
          <p:nvPr/>
        </p:nvSpPr>
        <p:spPr>
          <a:xfrm>
            <a:off x="1713913" y="3560115"/>
            <a:ext cx="2768210" cy="1086215"/>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Instantly distribute apps</a:t>
            </a:r>
          </a:p>
          <a:p>
            <a:pPr algn="ctr" defTabSz="914367"/>
            <a:r>
              <a:rPr lang="en-US" sz="1568">
                <a:solidFill>
                  <a:srgbClr val="505050"/>
                </a:solidFill>
              </a:rPr>
              <a:t>Quickly get apps in the hands of your beta testers on multiple device platforms</a:t>
            </a:r>
            <a:endParaRPr lang="en-US" sz="1568">
              <a:solidFill>
                <a:srgbClr val="505050"/>
              </a:solidFill>
              <a:latin typeface="Segoe UI" charset="0"/>
              <a:ea typeface="Segoe UI" charset="0"/>
              <a:cs typeface="Segoe UI" charset="0"/>
            </a:endParaRPr>
          </a:p>
        </p:txBody>
      </p:sp>
      <p:sp>
        <p:nvSpPr>
          <p:cNvPr id="11" name="Rectangle 10"/>
          <p:cNvSpPr/>
          <p:nvPr/>
        </p:nvSpPr>
        <p:spPr>
          <a:xfrm>
            <a:off x="5013667" y="3560115"/>
            <a:ext cx="2360744" cy="1599150"/>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Create targeted distribution groups</a:t>
            </a:r>
          </a:p>
          <a:p>
            <a:pPr algn="ctr" defTabSz="914367"/>
            <a:r>
              <a:rPr lang="en-US" sz="1568">
                <a:solidFill>
                  <a:srgbClr val="505050"/>
                </a:solidFill>
              </a:rPr>
              <a:t>With categorized groups of users, send specific builds to specific groups and devices</a:t>
            </a:r>
            <a:endParaRPr lang="en-US" sz="1568">
              <a:solidFill>
                <a:srgbClr val="505050"/>
              </a:solidFill>
              <a:latin typeface="Segoe UI" charset="0"/>
              <a:ea typeface="Segoe UI" charset="0"/>
              <a:cs typeface="Segoe UI" charset="0"/>
            </a:endParaRPr>
          </a:p>
        </p:txBody>
      </p:sp>
      <p:sp>
        <p:nvSpPr>
          <p:cNvPr id="12" name="Rectangle 11"/>
          <p:cNvSpPr/>
          <p:nvPr/>
        </p:nvSpPr>
        <p:spPr>
          <a:xfrm>
            <a:off x="7771567" y="3560115"/>
            <a:ext cx="2578061" cy="1086215"/>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Send in-app updates</a:t>
            </a:r>
          </a:p>
          <a:p>
            <a:pPr algn="ctr" defTabSz="914367"/>
            <a:r>
              <a:rPr lang="en-US" sz="1568">
                <a:solidFill>
                  <a:srgbClr val="505050"/>
                </a:solidFill>
              </a:rPr>
              <a:t>Notify beta testers as soon as a new build is available, right inside the app</a:t>
            </a:r>
            <a:endParaRPr lang="en-US" sz="1568">
              <a:solidFill>
                <a:srgbClr val="505050"/>
              </a:solidFill>
              <a:latin typeface="Segoe UI" charset="0"/>
              <a:ea typeface="Segoe UI" charset="0"/>
              <a:cs typeface="Segoe UI" charset="0"/>
            </a:endParaRP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1868" y="2078562"/>
            <a:ext cx="657459" cy="1342657"/>
          </a:xfrm>
          <a:prstGeom prst="rect">
            <a:avLst/>
          </a:prstGeom>
        </p:spPr>
      </p:pic>
    </p:spTree>
    <p:extLst>
      <p:ext uri="{BB962C8B-B14F-4D97-AF65-F5344CB8AC3E}">
        <p14:creationId xmlns:p14="http://schemas.microsoft.com/office/powerpoint/2010/main" val="104952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Everything </a:t>
            </a:r>
            <a:r>
              <a:rPr lang="en-US"/>
              <a:t>: Learn</a:t>
            </a:r>
            <a:endParaRPr lang="en-US" dirty="0"/>
          </a:p>
        </p:txBody>
      </p:sp>
      <p:sp>
        <p:nvSpPr>
          <p:cNvPr id="7" name="Rectangle 6"/>
          <p:cNvSpPr/>
          <p:nvPr/>
        </p:nvSpPr>
        <p:spPr>
          <a:xfrm>
            <a:off x="3239711" y="3709519"/>
            <a:ext cx="2571961" cy="1327596"/>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Get real-time insights</a:t>
            </a:r>
          </a:p>
          <a:p>
            <a:pPr algn="ctr" defTabSz="914367"/>
            <a:r>
              <a:rPr lang="en-US" sz="1568">
                <a:solidFill>
                  <a:srgbClr val="505050"/>
                </a:solidFill>
              </a:rPr>
              <a:t>Monitor your app health with real-time crash reports to diagnose and fix problems quickly</a:t>
            </a:r>
            <a:endParaRPr lang="en-US" sz="1568">
              <a:solidFill>
                <a:srgbClr val="505050"/>
              </a:solidFill>
              <a:latin typeface="Segoe UI" charset="0"/>
              <a:ea typeface="Segoe UI" charset="0"/>
              <a:cs typeface="Segoe UI"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595" y="2243209"/>
            <a:ext cx="1183174" cy="1183174"/>
          </a:xfrm>
          <a:prstGeom prst="rect">
            <a:avLst/>
          </a:prstGeom>
        </p:spPr>
      </p:pic>
      <p:sp>
        <p:nvSpPr>
          <p:cNvPr id="9" name="Shape 278"/>
          <p:cNvSpPr txBox="1"/>
          <p:nvPr/>
        </p:nvSpPr>
        <p:spPr>
          <a:xfrm>
            <a:off x="6062660" y="3709519"/>
            <a:ext cx="2933044" cy="1086215"/>
          </a:xfrm>
          <a:prstGeom prst="rect">
            <a:avLst/>
          </a:prstGeom>
          <a:noFill/>
          <a:ln>
            <a:noFill/>
          </a:ln>
        </p:spPr>
        <p:txBody>
          <a:bodyPr wrap="square" lIns="89642" tIns="44821" rIns="89628" bIns="44821" anchor="t" anchorCtr="0">
            <a:spAutoFit/>
          </a:bodyPr>
          <a:lstStyle/>
          <a:p>
            <a:pPr algn="ctr" defTabSz="914367"/>
            <a:r>
              <a:rPr lang="en-US" sz="1765" b="1">
                <a:solidFill>
                  <a:srgbClr val="D2D2D2"/>
                </a:solidFill>
                <a:latin typeface="Segoe UI Semibold" charset="0"/>
                <a:ea typeface="Segoe UI Semibold" charset="0"/>
                <a:cs typeface="Segoe UI Semibold" charset="0"/>
              </a:rPr>
              <a:t>Do smart troubleshooting</a:t>
            </a:r>
          </a:p>
          <a:p>
            <a:pPr algn="ctr" defTabSz="914367"/>
            <a:r>
              <a:rPr lang="en-US" sz="1568">
                <a:solidFill>
                  <a:srgbClr val="505050"/>
                </a:solidFill>
              </a:rPr>
              <a:t>Crashes are grouped together by similarities to focus on the most critical groups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2447" y="2243209"/>
            <a:ext cx="1185735" cy="1178010"/>
          </a:xfrm>
          <a:prstGeom prst="rect">
            <a:avLst/>
          </a:prstGeom>
        </p:spPr>
      </p:pic>
      <p:sp>
        <p:nvSpPr>
          <p:cNvPr id="10" name="Shape 278"/>
          <p:cNvSpPr txBox="1"/>
          <p:nvPr/>
        </p:nvSpPr>
        <p:spPr>
          <a:xfrm>
            <a:off x="9054941" y="3709519"/>
            <a:ext cx="2838693" cy="1112647"/>
          </a:xfrm>
          <a:prstGeom prst="rect">
            <a:avLst/>
          </a:prstGeom>
          <a:noFill/>
          <a:ln>
            <a:noFill/>
          </a:ln>
        </p:spPr>
        <p:txBody>
          <a:bodyPr lIns="89642" tIns="44821" rIns="89628" bIns="44821" anchor="t" anchorCtr="0">
            <a:noAutofit/>
          </a:bodyPr>
          <a:lstStyle/>
          <a:p>
            <a:pPr algn="ctr" defTabSz="914367"/>
            <a:r>
              <a:rPr lang="en-US" sz="1765" b="1">
                <a:solidFill>
                  <a:srgbClr val="D2D2D2"/>
                </a:solidFill>
                <a:latin typeface="Segoe UI Semibold" charset="0"/>
                <a:ea typeface="Segoe UI Semibold" charset="0"/>
                <a:cs typeface="Segoe UI Semibold" charset="0"/>
              </a:rPr>
              <a:t>Easily analyze data</a:t>
            </a:r>
          </a:p>
          <a:p>
            <a:pPr algn="ctr" defTabSz="914367"/>
            <a:r>
              <a:rPr lang="en-US" sz="1568">
                <a:solidFill>
                  <a:srgbClr val="505050"/>
                </a:solidFill>
              </a:rPr>
              <a:t>Get detailed, easy-to-read stack traces and logs to quickly understand issues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1426" y="2142691"/>
            <a:ext cx="928534" cy="1302118"/>
          </a:xfrm>
          <a:prstGeom prst="rect">
            <a:avLst/>
          </a:prstGeom>
        </p:spPr>
      </p:pic>
      <p:sp>
        <p:nvSpPr>
          <p:cNvPr id="11" name="Rectangle 10"/>
          <p:cNvSpPr/>
          <p:nvPr/>
        </p:nvSpPr>
        <p:spPr>
          <a:xfrm>
            <a:off x="377443" y="3709519"/>
            <a:ext cx="2613582" cy="1086215"/>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Ship consistent quality</a:t>
            </a:r>
          </a:p>
          <a:p>
            <a:pPr algn="ctr" defTabSz="914367"/>
            <a:r>
              <a:rPr lang="en-US" sz="1568">
                <a:solidFill>
                  <a:srgbClr val="505050"/>
                </a:solidFill>
              </a:rPr>
              <a:t>Diagnose crashes fast for maximum uptime and maintain high quality</a:t>
            </a:r>
            <a:endParaRPr lang="en-US" sz="1568">
              <a:solidFill>
                <a:srgbClr val="505050"/>
              </a:solidFill>
              <a:latin typeface="Segoe UI" charset="0"/>
              <a:ea typeface="Segoe UI" charset="0"/>
              <a:cs typeface="Segoe UI" charset="0"/>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625" y="2241590"/>
            <a:ext cx="2155219" cy="1225072"/>
          </a:xfrm>
          <a:prstGeom prst="rect">
            <a:avLst/>
          </a:prstGeom>
        </p:spPr>
      </p:pic>
    </p:spTree>
    <p:extLst>
      <p:ext uri="{BB962C8B-B14F-4D97-AF65-F5344CB8AC3E}">
        <p14:creationId xmlns:p14="http://schemas.microsoft.com/office/powerpoint/2010/main" val="33691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Everything : Learn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448" y="2246157"/>
            <a:ext cx="1132326" cy="104475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8886" y="2202611"/>
            <a:ext cx="1330773" cy="1083240"/>
          </a:xfrm>
          <a:prstGeom prst="rect">
            <a:avLst/>
          </a:prstGeom>
        </p:spPr>
      </p:pic>
      <p:sp>
        <p:nvSpPr>
          <p:cNvPr id="6" name="Rectangle 5"/>
          <p:cNvSpPr/>
          <p:nvPr/>
        </p:nvSpPr>
        <p:spPr>
          <a:xfrm>
            <a:off x="424318" y="3560115"/>
            <a:ext cx="2516585" cy="1327596"/>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Access instant data</a:t>
            </a:r>
          </a:p>
          <a:p>
            <a:pPr algn="ctr" defTabSz="914367"/>
            <a:r>
              <a:rPr lang="en-US" sz="1568">
                <a:solidFill>
                  <a:srgbClr val="505050"/>
                </a:solidFill>
              </a:rPr>
              <a:t>Integrate the analytics SDK in just two steps to start instantaneously seeing data from your app</a:t>
            </a:r>
            <a:endParaRPr lang="en-US" sz="1568">
              <a:solidFill>
                <a:srgbClr val="505050"/>
              </a:solidFill>
              <a:latin typeface="Segoe UI" charset="0"/>
              <a:ea typeface="Segoe UI" charset="0"/>
              <a:cs typeface="Segoe UI" charset="0"/>
            </a:endParaRPr>
          </a:p>
        </p:txBody>
      </p:sp>
      <p:sp>
        <p:nvSpPr>
          <p:cNvPr id="7" name="Rectangle 6"/>
          <p:cNvSpPr/>
          <p:nvPr/>
        </p:nvSpPr>
        <p:spPr>
          <a:xfrm>
            <a:off x="3223985" y="3560115"/>
            <a:ext cx="2803651" cy="1359411"/>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Understand</a:t>
            </a:r>
            <a:br>
              <a:rPr lang="en-US" sz="1765" b="1">
                <a:solidFill>
                  <a:srgbClr val="D2D2D2"/>
                </a:solidFill>
                <a:latin typeface="Segoe UI Semibold" charset="0"/>
                <a:ea typeface="Segoe UI Semibold" charset="0"/>
                <a:cs typeface="Segoe UI Semibold" charset="0"/>
              </a:rPr>
            </a:br>
            <a:r>
              <a:rPr lang="en-US" sz="1765" b="1">
                <a:solidFill>
                  <a:srgbClr val="D2D2D2"/>
                </a:solidFill>
                <a:latin typeface="Segoe UI Semibold" charset="0"/>
                <a:ea typeface="Segoe UI Semibold" charset="0"/>
                <a:cs typeface="Segoe UI Semibold" charset="0"/>
              </a:rPr>
              <a:t>your customers</a:t>
            </a:r>
          </a:p>
          <a:p>
            <a:pPr algn="ctr" defTabSz="914367"/>
            <a:r>
              <a:rPr lang="en-US" sz="1568">
                <a:solidFill>
                  <a:srgbClr val="505050"/>
                </a:solidFill>
              </a:rPr>
              <a:t>Real-time app usage data about your core audience—devices, locations, session info, and more</a:t>
            </a:r>
            <a:endParaRPr lang="en-US" sz="1568">
              <a:solidFill>
                <a:srgbClr val="505050"/>
              </a:solidFill>
              <a:latin typeface="Segoe UI" charset="0"/>
              <a:ea typeface="Segoe UI" charset="0"/>
              <a:cs typeface="Segoe UI" charset="0"/>
            </a:endParaRPr>
          </a:p>
        </p:txBody>
      </p:sp>
      <p:sp>
        <p:nvSpPr>
          <p:cNvPr id="8" name="Rectangle 7"/>
          <p:cNvSpPr/>
          <p:nvPr/>
        </p:nvSpPr>
        <p:spPr>
          <a:xfrm>
            <a:off x="6301827" y="3560115"/>
            <a:ext cx="2686728" cy="1327596"/>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Build what users want</a:t>
            </a:r>
          </a:p>
          <a:p>
            <a:pPr algn="ctr" defTabSz="914367"/>
            <a:r>
              <a:rPr lang="en-US" sz="1568">
                <a:solidFill>
                  <a:srgbClr val="505050"/>
                </a:solidFill>
              </a:rPr>
              <a:t>Analyze the data to see how customers use your app and accordingly prioritize and build new features</a:t>
            </a:r>
            <a:endParaRPr lang="en-US" sz="1568">
              <a:solidFill>
                <a:srgbClr val="505050"/>
              </a:solidFill>
              <a:latin typeface="Segoe UI" charset="0"/>
              <a:ea typeface="Segoe UI" charset="0"/>
              <a:cs typeface="Segoe UI"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6462" y="2078562"/>
            <a:ext cx="657458" cy="1342657"/>
          </a:xfrm>
          <a:prstGeom prst="rect">
            <a:avLst/>
          </a:prstGeom>
        </p:spPr>
      </p:pic>
      <p:sp>
        <p:nvSpPr>
          <p:cNvPr id="10" name="Rectangle 9"/>
          <p:cNvSpPr/>
          <p:nvPr/>
        </p:nvSpPr>
        <p:spPr>
          <a:xfrm>
            <a:off x="9419207" y="3560114"/>
            <a:ext cx="2077049" cy="1568977"/>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Learn more faster</a:t>
            </a:r>
          </a:p>
          <a:p>
            <a:pPr algn="ctr" defTabSz="914367"/>
            <a:r>
              <a:rPr lang="en-US" sz="1568">
                <a:solidFill>
                  <a:srgbClr val="505050"/>
                </a:solidFill>
              </a:rPr>
              <a:t>Use custom events to follow users’ actions through your app to analyze their likes and dislikes</a:t>
            </a:r>
            <a:endParaRPr lang="en-US" sz="1568">
              <a:solidFill>
                <a:srgbClr val="505050"/>
              </a:solidFill>
              <a:latin typeface="Segoe UI" charset="0"/>
              <a:ea typeface="Segoe UI" charset="0"/>
              <a:cs typeface="Segoe UI"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6926" y="2073697"/>
            <a:ext cx="961610" cy="1245136"/>
          </a:xfrm>
          <a:prstGeom prst="rect">
            <a:avLst/>
          </a:prstGeom>
        </p:spPr>
      </p:pic>
    </p:spTree>
    <p:extLst>
      <p:ext uri="{BB962C8B-B14F-4D97-AF65-F5344CB8AC3E}">
        <p14:creationId xmlns:p14="http://schemas.microsoft.com/office/powerpoint/2010/main" val="85223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4EB4FD-7CE1-4DAA-9EC0-5C437345D33E}"/>
              </a:ext>
            </a:extLst>
          </p:cNvPr>
          <p:cNvSpPr>
            <a:spLocks noGrp="1"/>
          </p:cNvSpPr>
          <p:nvPr>
            <p:ph type="title"/>
          </p:nvPr>
        </p:nvSpPr>
        <p:spPr/>
        <p:txBody>
          <a:bodyPr/>
          <a:lstStyle/>
          <a:p>
            <a:r>
              <a:rPr lang="en-US" dirty="0"/>
              <a:t>Continuous Everything :</a:t>
            </a:r>
            <a:r>
              <a:rPr lang="en-US" dirty="0">
                <a:solidFill>
                  <a:schemeClr val="tx1"/>
                </a:solidFill>
                <a:latin typeface="Segoe UI Light"/>
                <a:cs typeface="Segoe UI Light"/>
              </a:rPr>
              <a:t> </a:t>
            </a:r>
            <a:r>
              <a:rPr lang="en-US" dirty="0">
                <a:cs typeface="Segoe UI Light"/>
              </a:rPr>
              <a:t>Learn</a:t>
            </a:r>
            <a:endParaRPr lang="en-US" dirty="0"/>
          </a:p>
        </p:txBody>
      </p:sp>
      <p:pic>
        <p:nvPicPr>
          <p:cNvPr id="4" name="Picture 4">
            <a:extLst>
              <a:ext uri="{FF2B5EF4-FFF2-40B4-BE49-F238E27FC236}">
                <a16:creationId xmlns:a16="http://schemas.microsoft.com/office/drawing/2014/main" xmlns="" id="{B5A41819-2724-40D2-A4BE-5C432C61867E}"/>
              </a:ext>
            </a:extLst>
          </p:cNvPr>
          <p:cNvPicPr>
            <a:picLocks noChangeAspect="1"/>
          </p:cNvPicPr>
          <p:nvPr/>
        </p:nvPicPr>
        <p:blipFill>
          <a:blip r:embed="rId3"/>
          <a:stretch>
            <a:fillRect/>
          </a:stretch>
        </p:blipFill>
        <p:spPr>
          <a:xfrm>
            <a:off x="1886496" y="2157510"/>
            <a:ext cx="2570170" cy="1367888"/>
          </a:xfrm>
          <a:prstGeom prst="rect">
            <a:avLst/>
          </a:prstGeom>
        </p:spPr>
      </p:pic>
      <p:pic>
        <p:nvPicPr>
          <p:cNvPr id="5" name="Picture 5">
            <a:extLst>
              <a:ext uri="{FF2B5EF4-FFF2-40B4-BE49-F238E27FC236}">
                <a16:creationId xmlns:a16="http://schemas.microsoft.com/office/drawing/2014/main" xmlns="" id="{D6C3EF39-3B5E-4940-A2BD-4B23195BC487}"/>
              </a:ext>
            </a:extLst>
          </p:cNvPr>
          <p:cNvPicPr>
            <a:picLocks noChangeAspect="1"/>
          </p:cNvPicPr>
          <p:nvPr/>
        </p:nvPicPr>
        <p:blipFill>
          <a:blip r:embed="rId4"/>
          <a:stretch>
            <a:fillRect/>
          </a:stretch>
        </p:blipFill>
        <p:spPr>
          <a:xfrm>
            <a:off x="7461928" y="2199051"/>
            <a:ext cx="1926139" cy="1283115"/>
          </a:xfrm>
          <a:prstGeom prst="rect">
            <a:avLst/>
          </a:prstGeom>
        </p:spPr>
      </p:pic>
      <p:sp>
        <p:nvSpPr>
          <p:cNvPr id="7" name="Rectangle 6">
            <a:extLst>
              <a:ext uri="{FF2B5EF4-FFF2-40B4-BE49-F238E27FC236}">
                <a16:creationId xmlns:a16="http://schemas.microsoft.com/office/drawing/2014/main" xmlns="" id="{136C7400-9CCD-4B89-AC55-4DE0C808704D}"/>
              </a:ext>
            </a:extLst>
          </p:cNvPr>
          <p:cNvSpPr/>
          <p:nvPr/>
        </p:nvSpPr>
        <p:spPr>
          <a:xfrm>
            <a:off x="1914194" y="3614199"/>
            <a:ext cx="2516585" cy="1086215"/>
          </a:xfrm>
          <a:prstGeom prst="rect">
            <a:avLst/>
          </a:prstGeom>
        </p:spPr>
        <p:txBody>
          <a:bodyPr wrap="square" anchor="t">
            <a:spAutoFit/>
          </a:bodyPr>
          <a:lstStyle/>
          <a:p>
            <a:pPr algn="ctr" defTabSz="914367"/>
            <a:r>
              <a:rPr lang="en-US" sz="1765" b="1">
                <a:solidFill>
                  <a:srgbClr val="D2D2D2"/>
                </a:solidFill>
                <a:latin typeface="Segoe UI Semibold" charset="0"/>
                <a:ea typeface="Segoe UI Semibold" charset="0"/>
                <a:cs typeface="Segoe UI Semibold" charset="0"/>
              </a:rPr>
              <a:t>Custom </a:t>
            </a:r>
            <a:r>
              <a:rPr lang="en-US" sz="1765" b="1" err="1">
                <a:solidFill>
                  <a:srgbClr val="D2D2D2"/>
                </a:solidFill>
                <a:latin typeface="Segoe UI Semibold" charset="0"/>
                <a:ea typeface="Segoe UI Semibold" charset="0"/>
                <a:cs typeface="Segoe UI Semibold" charset="0"/>
              </a:rPr>
              <a:t>Analtics</a:t>
            </a:r>
          </a:p>
          <a:p>
            <a:pPr algn="ctr" defTabSz="914367"/>
            <a:r>
              <a:rPr lang="en-US" sz="1568">
                <a:solidFill>
                  <a:srgbClr val="505050"/>
                </a:solidFill>
              </a:rPr>
              <a:t>Run your own analysis</a:t>
            </a:r>
            <a:r>
              <a:rPr lang="en-US" sz="1568">
                <a:solidFill>
                  <a:srgbClr val="505050"/>
                </a:solidFill>
                <a:cs typeface="Segoe UI"/>
              </a:rPr>
              <a:t>, queries and filtering on your data.</a:t>
            </a:r>
            <a:endParaRPr lang="en-US" sz="1765">
              <a:solidFill>
                <a:srgbClr val="505050"/>
              </a:solidFill>
            </a:endParaRPr>
          </a:p>
        </p:txBody>
      </p:sp>
      <p:sp>
        <p:nvSpPr>
          <p:cNvPr id="9" name="Rectangle 8">
            <a:extLst>
              <a:ext uri="{FF2B5EF4-FFF2-40B4-BE49-F238E27FC236}">
                <a16:creationId xmlns:a16="http://schemas.microsoft.com/office/drawing/2014/main" xmlns="" id="{14E7A266-82C4-4EAB-9CD7-97F0ADA2F43D}"/>
              </a:ext>
            </a:extLst>
          </p:cNvPr>
          <p:cNvSpPr/>
          <p:nvPr/>
        </p:nvSpPr>
        <p:spPr>
          <a:xfrm>
            <a:off x="7171088" y="3567511"/>
            <a:ext cx="2516585" cy="846514"/>
          </a:xfrm>
          <a:prstGeom prst="rect">
            <a:avLst/>
          </a:prstGeom>
        </p:spPr>
        <p:txBody>
          <a:bodyPr wrap="square" anchor="t">
            <a:spAutoFit/>
          </a:bodyPr>
          <a:lstStyle/>
          <a:p>
            <a:pPr algn="ctr" defTabSz="914367"/>
            <a:r>
              <a:rPr lang="en-US" sz="1765" b="1">
                <a:solidFill>
                  <a:srgbClr val="D2D2D2"/>
                </a:solidFill>
                <a:latin typeface="Segoe UI Semibold" charset="0"/>
                <a:ea typeface="Segoe UI Semibold" charset="0"/>
                <a:cs typeface="Segoe UI Semibold" charset="0"/>
              </a:rPr>
              <a:t>Expanded Storage</a:t>
            </a:r>
          </a:p>
          <a:p>
            <a:pPr algn="ctr" defTabSz="914367"/>
            <a:r>
              <a:rPr lang="en-US" sz="1568" err="1">
                <a:solidFill>
                  <a:srgbClr val="505050"/>
                </a:solidFill>
                <a:latin typeface="Segoe UI" charset="0"/>
                <a:ea typeface="Segoe UI" charset="0"/>
                <a:cs typeface="Segoe UI" charset="0"/>
              </a:rPr>
              <a:t>Programatically</a:t>
            </a:r>
            <a:r>
              <a:rPr lang="en-US" sz="1568">
                <a:solidFill>
                  <a:srgbClr val="505050"/>
                </a:solidFill>
                <a:latin typeface="Segoe UI" charset="0"/>
                <a:ea typeface="Segoe UI" charset="0"/>
                <a:cs typeface="Segoe UI" charset="0"/>
              </a:rPr>
              <a:t> access the raw data, store it indefinitely</a:t>
            </a:r>
          </a:p>
        </p:txBody>
      </p:sp>
    </p:spTree>
    <p:extLst>
      <p:ext uri="{BB962C8B-B14F-4D97-AF65-F5344CB8AC3E}">
        <p14:creationId xmlns:p14="http://schemas.microsoft.com/office/powerpoint/2010/main" val="94852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89957"/>
            <a:ext cx="8502917" cy="899537"/>
          </a:xfrm>
        </p:spPr>
        <p:txBody>
          <a:bodyPr/>
          <a:lstStyle/>
          <a:p>
            <a:r>
              <a:rPr lang="en-US" dirty="0"/>
              <a:t>Continuous Everything : Engage</a:t>
            </a:r>
          </a:p>
        </p:txBody>
      </p:sp>
      <p:pic>
        <p:nvPicPr>
          <p:cNvPr id="10" name="Picture 9">
            <a:extLst>
              <a:ext uri="{FF2B5EF4-FFF2-40B4-BE49-F238E27FC236}">
                <a16:creationId xmlns:a16="http://schemas.microsoft.com/office/drawing/2014/main" xmlns="" id="{BD7EFB5A-EA8C-497A-99E8-14CABAA75E59}"/>
              </a:ext>
            </a:extLst>
          </p:cNvPr>
          <p:cNvPicPr>
            <a:picLocks noChangeAspect="1"/>
          </p:cNvPicPr>
          <p:nvPr/>
        </p:nvPicPr>
        <p:blipFill>
          <a:blip r:embed="rId3"/>
          <a:stretch>
            <a:fillRect/>
          </a:stretch>
        </p:blipFill>
        <p:spPr>
          <a:xfrm>
            <a:off x="2657261" y="2107519"/>
            <a:ext cx="1309700" cy="1299741"/>
          </a:xfrm>
          <a:prstGeom prst="rect">
            <a:avLst/>
          </a:prstGeom>
        </p:spPr>
      </p:pic>
      <p:pic>
        <p:nvPicPr>
          <p:cNvPr id="11" name="Picture 10">
            <a:extLst>
              <a:ext uri="{FF2B5EF4-FFF2-40B4-BE49-F238E27FC236}">
                <a16:creationId xmlns:a16="http://schemas.microsoft.com/office/drawing/2014/main" xmlns="" id="{96A4A3B6-8D2F-45E1-B43A-6746A7E0C8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1943" y="1868774"/>
            <a:ext cx="1188162" cy="1538486"/>
          </a:xfrm>
          <a:prstGeom prst="rect">
            <a:avLst/>
          </a:prstGeom>
        </p:spPr>
      </p:pic>
      <p:sp>
        <p:nvSpPr>
          <p:cNvPr id="8" name="Rectangle 7">
            <a:extLst>
              <a:ext uri="{FF2B5EF4-FFF2-40B4-BE49-F238E27FC236}">
                <a16:creationId xmlns:a16="http://schemas.microsoft.com/office/drawing/2014/main" xmlns="" id="{3DC9529A-50FF-4132-A989-4FCD1D804F49}"/>
              </a:ext>
            </a:extLst>
          </p:cNvPr>
          <p:cNvSpPr/>
          <p:nvPr/>
        </p:nvSpPr>
        <p:spPr>
          <a:xfrm>
            <a:off x="2054226" y="3614998"/>
            <a:ext cx="2516585" cy="1086215"/>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Focused Messaging</a:t>
            </a:r>
          </a:p>
          <a:p>
            <a:pPr algn="ctr" defTabSz="914367"/>
            <a:r>
              <a:rPr lang="en-US" sz="1568">
                <a:solidFill>
                  <a:srgbClr val="505050"/>
                </a:solidFill>
              </a:rPr>
              <a:t>Create and send push notifications from a single portal to all app versions</a:t>
            </a:r>
            <a:endParaRPr lang="en-US" sz="1568">
              <a:solidFill>
                <a:srgbClr val="505050"/>
              </a:solidFill>
              <a:latin typeface="Segoe UI" charset="0"/>
              <a:ea typeface="Segoe UI" charset="0"/>
              <a:cs typeface="Segoe UI" charset="0"/>
            </a:endParaRPr>
          </a:p>
        </p:txBody>
      </p:sp>
      <p:sp>
        <p:nvSpPr>
          <p:cNvPr id="9" name="Rectangle 8">
            <a:extLst>
              <a:ext uri="{FF2B5EF4-FFF2-40B4-BE49-F238E27FC236}">
                <a16:creationId xmlns:a16="http://schemas.microsoft.com/office/drawing/2014/main" xmlns="" id="{D95C69B5-397A-45F7-A332-3A7ADFDF70E5}"/>
              </a:ext>
            </a:extLst>
          </p:cNvPr>
          <p:cNvSpPr/>
          <p:nvPr/>
        </p:nvSpPr>
        <p:spPr>
          <a:xfrm>
            <a:off x="6446667" y="3496085"/>
            <a:ext cx="2516585" cy="1599150"/>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Create Targeted Audiences</a:t>
            </a:r>
          </a:p>
          <a:p>
            <a:pPr algn="ctr" defTabSz="914367"/>
            <a:r>
              <a:rPr lang="en-US" sz="1568">
                <a:solidFill>
                  <a:srgbClr val="505050"/>
                </a:solidFill>
              </a:rPr>
              <a:t>Use your Analytics data to create targeted audiences to help tailor messages to specific customers</a:t>
            </a:r>
            <a:endParaRPr lang="en-US" sz="1568">
              <a:solidFill>
                <a:srgbClr val="505050"/>
              </a:solidFill>
              <a:latin typeface="Segoe UI" charset="0"/>
              <a:ea typeface="Segoe UI" charset="0"/>
              <a:cs typeface="Segoe UI" charset="0"/>
            </a:endParaRPr>
          </a:p>
        </p:txBody>
      </p:sp>
    </p:spTree>
    <p:extLst>
      <p:ext uri="{BB962C8B-B14F-4D97-AF65-F5344CB8AC3E}">
        <p14:creationId xmlns:p14="http://schemas.microsoft.com/office/powerpoint/2010/main" val="169028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4FECC-AF9A-4E03-84F6-CC8977BD50AF}"/>
              </a:ext>
            </a:extLst>
          </p:cNvPr>
          <p:cNvSpPr>
            <a:spLocks noGrp="1"/>
          </p:cNvSpPr>
          <p:nvPr>
            <p:ph type="title"/>
          </p:nvPr>
        </p:nvSpPr>
        <p:spPr/>
        <p:txBody>
          <a:bodyPr/>
          <a:lstStyle/>
          <a:p>
            <a:r>
              <a:rPr lang="en-US" dirty="0"/>
              <a:t>Today’s Agenda</a:t>
            </a:r>
          </a:p>
        </p:txBody>
      </p:sp>
      <p:sp>
        <p:nvSpPr>
          <p:cNvPr id="3" name="Text Placeholder 2">
            <a:extLst>
              <a:ext uri="{FF2B5EF4-FFF2-40B4-BE49-F238E27FC236}">
                <a16:creationId xmlns:a16="http://schemas.microsoft.com/office/drawing/2014/main" xmlns="" id="{CB9634B2-26A5-4094-8EBA-12044D9452FB}"/>
              </a:ext>
            </a:extLst>
          </p:cNvPr>
          <p:cNvSpPr>
            <a:spLocks noGrp="1"/>
          </p:cNvSpPr>
          <p:nvPr>
            <p:ph type="body" sz="quarter" idx="10"/>
          </p:nvPr>
        </p:nvSpPr>
        <p:spPr>
          <a:xfrm>
            <a:off x="269303" y="1860256"/>
            <a:ext cx="6723122" cy="4375032"/>
          </a:xfrm>
        </p:spPr>
        <p:txBody>
          <a:bodyPr/>
          <a:lstStyle/>
          <a:p>
            <a:pPr marL="0" indent="0">
              <a:buNone/>
            </a:pPr>
            <a:r>
              <a:rPr lang="en-US" sz="1961" dirty="0"/>
              <a:t>AM</a:t>
            </a:r>
          </a:p>
          <a:p>
            <a:pPr lvl="1"/>
            <a:r>
              <a:rPr lang="en-US" sz="1961" dirty="0"/>
              <a:t>9.30 – 10.30 Setup, Build and Push </a:t>
            </a:r>
          </a:p>
          <a:p>
            <a:pPr lvl="1"/>
            <a:r>
              <a:rPr lang="en-US" sz="1961" dirty="0"/>
              <a:t>10.30 – 10.45 Break </a:t>
            </a:r>
          </a:p>
          <a:p>
            <a:pPr lvl="1"/>
            <a:r>
              <a:rPr lang="en-US" sz="1961" dirty="0"/>
              <a:t>10.45 - 12.00 Testing, Distribution, Analytics and Crash Reporting</a:t>
            </a:r>
          </a:p>
          <a:p>
            <a:pPr marL="0" indent="0">
              <a:buNone/>
            </a:pPr>
            <a:r>
              <a:rPr lang="en-US" sz="1961" dirty="0"/>
              <a:t>PM</a:t>
            </a:r>
          </a:p>
          <a:p>
            <a:pPr lvl="1"/>
            <a:r>
              <a:rPr lang="en-US" sz="1961" dirty="0"/>
              <a:t>12.00 – 1.00 Perficient | Lunch</a:t>
            </a:r>
          </a:p>
          <a:p>
            <a:pPr lvl="1"/>
            <a:r>
              <a:rPr lang="en-US" sz="1961" dirty="0"/>
              <a:t>1.00 – 2.00 Azure Functions </a:t>
            </a:r>
          </a:p>
          <a:p>
            <a:pPr lvl="1"/>
            <a:r>
              <a:rPr lang="en-US" sz="1961" dirty="0"/>
              <a:t>2.00 – 2.15 Break </a:t>
            </a:r>
          </a:p>
          <a:p>
            <a:pPr lvl="1"/>
            <a:r>
              <a:rPr lang="en-US" sz="1961" dirty="0"/>
              <a:t>2.15 – 3.15 Hands on Lab</a:t>
            </a:r>
          </a:p>
          <a:p>
            <a:pPr lvl="1"/>
            <a:r>
              <a:rPr lang="en-US" sz="1961" dirty="0"/>
              <a:t>3.15 – 4.00 Digital Transformation with Azure </a:t>
            </a:r>
          </a:p>
          <a:p>
            <a:pPr lvl="1"/>
            <a:r>
              <a:rPr lang="en-US" sz="1961" dirty="0"/>
              <a:t>4.00 – 5.00 Networking and Prizes </a:t>
            </a:r>
          </a:p>
          <a:p>
            <a:endParaRPr lang="en-US" sz="1961" dirty="0"/>
          </a:p>
        </p:txBody>
      </p:sp>
    </p:spTree>
    <p:extLst>
      <p:ext uri="{BB962C8B-B14F-4D97-AF65-F5344CB8AC3E}">
        <p14:creationId xmlns:p14="http://schemas.microsoft.com/office/powerpoint/2010/main" val="68464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a:xfrm>
            <a:off x="366153" y="4562152"/>
            <a:ext cx="7815815" cy="1532307"/>
          </a:xfrm>
        </p:spPr>
        <p:txBody>
          <a:bodyPr>
            <a:noAutofit/>
          </a:bodyPr>
          <a:lstStyle/>
          <a:p>
            <a:pPr algn="l"/>
            <a:r>
              <a:rPr lang="de-DE" sz="4000" dirty="0">
                <a:solidFill>
                  <a:schemeClr val="bg1"/>
                </a:solidFill>
              </a:rPr>
              <a:t>Rob Jewett</a:t>
            </a:r>
            <a:br>
              <a:rPr lang="de-DE" sz="4000" dirty="0">
                <a:solidFill>
                  <a:schemeClr val="bg1"/>
                </a:solidFill>
              </a:rPr>
            </a:br>
            <a:r>
              <a:rPr lang="de-DE" sz="4000" dirty="0">
                <a:solidFill>
                  <a:schemeClr val="bg1"/>
                </a:solidFill>
              </a:rPr>
              <a:t>App. Innovation Specialist</a:t>
            </a:r>
            <a:br>
              <a:rPr lang="de-DE" sz="4000" dirty="0">
                <a:solidFill>
                  <a:schemeClr val="bg1"/>
                </a:solidFill>
              </a:rPr>
            </a:br>
            <a:r>
              <a:rPr lang="de-DE" sz="4000" dirty="0">
                <a:solidFill>
                  <a:schemeClr val="bg1"/>
                </a:solidFill>
              </a:rPr>
              <a:t>Global Black Belt</a:t>
            </a:r>
            <a:endParaRPr lang="en-US" sz="4000" dirty="0">
              <a:solidFill>
                <a:schemeClr val="bg1"/>
              </a:solidFill>
            </a:endParaRPr>
          </a:p>
        </p:txBody>
      </p:sp>
      <p:grpSp>
        <p:nvGrpSpPr>
          <p:cNvPr id="4" name="Group 3"/>
          <p:cNvGrpSpPr/>
          <p:nvPr/>
        </p:nvGrpSpPr>
        <p:grpSpPr>
          <a:xfrm>
            <a:off x="-225490" y="1227703"/>
            <a:ext cx="12191999" cy="3041117"/>
            <a:chOff x="0" y="2049462"/>
            <a:chExt cx="12436474" cy="3102098"/>
          </a:xfrm>
        </p:grpSpPr>
        <p:sp>
          <p:nvSpPr>
            <p:cNvPr id="6" name="TextBox 5"/>
            <p:cNvSpPr txBox="1"/>
            <p:nvPr/>
          </p:nvSpPr>
          <p:spPr>
            <a:xfrm>
              <a:off x="0" y="4274397"/>
              <a:ext cx="12436474" cy="877163"/>
            </a:xfrm>
            <a:prstGeom prst="rect">
              <a:avLst/>
            </a:prstGeom>
            <a:noFill/>
          </p:spPr>
          <p:txBody>
            <a:bodyPr wrap="square" lIns="179285" tIns="143428" rIns="179285" bIns="143428" rtlCol="0">
              <a:spAutoFit/>
            </a:bodyPr>
            <a:lstStyle/>
            <a:p>
              <a:pPr algn="ctr" defTabSz="896386">
                <a:lnSpc>
                  <a:spcPct val="90000"/>
                </a:lnSpc>
                <a:spcAft>
                  <a:spcPts val="588"/>
                </a:spcAft>
                <a:defRPr/>
              </a:pPr>
              <a:endParaRPr lang="en-US" sz="4117" kern="0" dirty="0">
                <a:solidFill>
                  <a:srgbClr val="FFFFFF"/>
                </a:solidFill>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3283744" y="2049462"/>
              <a:ext cx="5868987" cy="1966913"/>
              <a:chOff x="3097365" y="1995364"/>
              <a:chExt cx="5868987" cy="1966913"/>
            </a:xfrm>
          </p:grpSpPr>
          <p:grpSp>
            <p:nvGrpSpPr>
              <p:cNvPr id="8" name="Group 7"/>
              <p:cNvGrpSpPr>
                <a:grpSpLocks noChangeAspect="1"/>
              </p:cNvGrpSpPr>
              <p:nvPr/>
            </p:nvGrpSpPr>
            <p:grpSpPr bwMode="auto">
              <a:xfrm>
                <a:off x="5202390" y="1995365"/>
                <a:ext cx="2957512" cy="1966912"/>
                <a:chOff x="2804" y="1418"/>
                <a:chExt cx="1863" cy="1239"/>
              </a:xfrm>
            </p:grpSpPr>
            <p:sp>
              <p:nvSpPr>
                <p:cNvPr id="2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9" name="Freeform 8"/>
              <p:cNvSpPr>
                <a:spLocks noEditPoints="1"/>
              </p:cNvSpPr>
              <p:nvPr/>
            </p:nvSpPr>
            <p:spPr bwMode="auto">
              <a:xfrm>
                <a:off x="6151715" y="2539877"/>
                <a:ext cx="1111250" cy="715962"/>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0" name="Group 12"/>
              <p:cNvGrpSpPr>
                <a:grpSpLocks noChangeAspect="1"/>
              </p:cNvGrpSpPr>
              <p:nvPr/>
            </p:nvGrpSpPr>
            <p:grpSpPr bwMode="auto">
              <a:xfrm>
                <a:off x="8158314" y="1995364"/>
                <a:ext cx="808038" cy="1517649"/>
                <a:chOff x="4666" y="1418"/>
                <a:chExt cx="509" cy="956"/>
              </a:xfrm>
            </p:grpSpPr>
            <p:sp>
              <p:nvSpPr>
                <p:cNvPr id="17"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8"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9"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0"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1"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1" name="Freeform 17"/>
              <p:cNvSpPr>
                <a:spLocks noEditPoints="1"/>
              </p:cNvSpPr>
              <p:nvPr/>
            </p:nvSpPr>
            <p:spPr bwMode="auto">
              <a:xfrm>
                <a:off x="8307539" y="2524002"/>
                <a:ext cx="509588" cy="333375"/>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2" name="Group 20"/>
              <p:cNvGrpSpPr>
                <a:grpSpLocks noChangeAspect="1"/>
              </p:cNvGrpSpPr>
              <p:nvPr/>
            </p:nvGrpSpPr>
            <p:grpSpPr bwMode="auto">
              <a:xfrm>
                <a:off x="3097365" y="1995365"/>
                <a:ext cx="2105025" cy="1449388"/>
                <a:chOff x="1478" y="1418"/>
                <a:chExt cx="1326" cy="913"/>
              </a:xfrm>
            </p:grpSpPr>
            <p:sp>
              <p:nvSpPr>
                <p:cNvPr id="14"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5"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6"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3" name="Freeform 24"/>
              <p:cNvSpPr>
                <a:spLocks noEditPoints="1"/>
              </p:cNvSpPr>
              <p:nvPr/>
            </p:nvSpPr>
            <p:spPr bwMode="auto">
              <a:xfrm>
                <a:off x="3746653" y="2428753"/>
                <a:ext cx="898525" cy="581025"/>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7857" y="5883399"/>
            <a:ext cx="3115593" cy="1146051"/>
          </a:xfrm>
          <a:prstGeom prst="rect">
            <a:avLst/>
          </a:prstGeom>
        </p:spPr>
      </p:pic>
    </p:spTree>
    <p:extLst>
      <p:ext uri="{BB962C8B-B14F-4D97-AF65-F5344CB8AC3E}">
        <p14:creationId xmlns:p14="http://schemas.microsoft.com/office/powerpoint/2010/main" val="8399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C993F2-DE4C-4DD7-964A-AE93C6F0FBD6}"/>
              </a:ext>
            </a:extLst>
          </p:cNvPr>
          <p:cNvSpPr>
            <a:spLocks noGrp="1"/>
          </p:cNvSpPr>
          <p:nvPr>
            <p:ph type="ctrTitle"/>
          </p:nvPr>
        </p:nvSpPr>
        <p:spPr>
          <a:xfrm>
            <a:off x="753373" y="408316"/>
            <a:ext cx="7550989" cy="1002552"/>
          </a:xfrm>
        </p:spPr>
        <p:txBody>
          <a:bodyPr>
            <a:normAutofit/>
          </a:bodyPr>
          <a:lstStyle/>
          <a:p>
            <a:pPr algn="l"/>
            <a:r>
              <a:rPr lang="en-US" sz="4400" dirty="0"/>
              <a:t>Getting Started</a:t>
            </a:r>
          </a:p>
        </p:txBody>
      </p:sp>
      <p:sp>
        <p:nvSpPr>
          <p:cNvPr id="3" name="Subtitle 2">
            <a:extLst>
              <a:ext uri="{FF2B5EF4-FFF2-40B4-BE49-F238E27FC236}">
                <a16:creationId xmlns:a16="http://schemas.microsoft.com/office/drawing/2014/main" xmlns="" id="{E8BE59D4-4752-49B8-B2AA-442EB01AE79B}"/>
              </a:ext>
            </a:extLst>
          </p:cNvPr>
          <p:cNvSpPr>
            <a:spLocks noGrp="1"/>
          </p:cNvSpPr>
          <p:nvPr>
            <p:ph type="subTitle" idx="1"/>
          </p:nvPr>
        </p:nvSpPr>
        <p:spPr>
          <a:xfrm>
            <a:off x="569343" y="1721479"/>
            <a:ext cx="10190671" cy="3126566"/>
          </a:xfrm>
        </p:spPr>
        <p:txBody>
          <a:bodyPr>
            <a:normAutofit/>
          </a:bodyPr>
          <a:lstStyle/>
          <a:p>
            <a:pPr marL="457200" indent="-457200" algn="l">
              <a:buAutoNum type="arabicPeriod"/>
            </a:pPr>
            <a:r>
              <a:rPr lang="en-US" dirty="0"/>
              <a:t>Log in to </a:t>
            </a:r>
            <a:r>
              <a:rPr lang="en-US" dirty="0">
                <a:hlinkClick r:id="rId3"/>
              </a:rPr>
              <a:t>https://mobile.azure.com/</a:t>
            </a:r>
            <a:endParaRPr lang="en-US" dirty="0"/>
          </a:p>
          <a:p>
            <a:pPr marL="457200" indent="-457200" algn="l">
              <a:buAutoNum type="arabicPeriod"/>
            </a:pPr>
            <a:r>
              <a:rPr lang="en-US" dirty="0"/>
              <a:t>Connect directly with </a:t>
            </a:r>
            <a:r>
              <a:rPr lang="en-US" dirty="0" err="1"/>
              <a:t>Github</a:t>
            </a:r>
            <a:r>
              <a:rPr lang="en-US" dirty="0"/>
              <a:t>, your Microsoft login or new sign-up</a:t>
            </a:r>
          </a:p>
          <a:p>
            <a:pPr marL="457200" indent="-457200" algn="l">
              <a:buAutoNum type="arabicPeriod"/>
            </a:pPr>
            <a:r>
              <a:rPr lang="en-US" dirty="0"/>
              <a:t>Add new App </a:t>
            </a:r>
            <a:r>
              <a:rPr lang="en-US" dirty="0">
                <a:sym typeface="Wingdings" panose="05000000000000000000" pitchFamily="2" charset="2"/>
              </a:rPr>
              <a:t> choose OS/platform </a:t>
            </a:r>
          </a:p>
          <a:p>
            <a:pPr marL="457200" indent="-457200" algn="l">
              <a:buAutoNum type="arabicPeriod"/>
            </a:pPr>
            <a:r>
              <a:rPr lang="en-US" u="sng" dirty="0">
                <a:sym typeface="Wingdings" panose="05000000000000000000" pitchFamily="2" charset="2"/>
              </a:rPr>
              <a:t>Build:</a:t>
            </a:r>
          </a:p>
          <a:p>
            <a:pPr marL="1371600" lvl="2" indent="-457200" algn="l">
              <a:buAutoNum type="arabicPeriod"/>
            </a:pPr>
            <a:r>
              <a:rPr lang="en-US" dirty="0"/>
              <a:t>Select a service</a:t>
            </a:r>
          </a:p>
          <a:p>
            <a:pPr marL="1371600" lvl="2" indent="-457200" algn="l">
              <a:buAutoNum type="arabicPeriod"/>
            </a:pPr>
            <a:r>
              <a:rPr lang="en-US" dirty="0"/>
              <a:t>Select Branch</a:t>
            </a:r>
          </a:p>
          <a:p>
            <a:pPr marL="1371600" lvl="2" indent="-457200" algn="l">
              <a:buAutoNum type="arabicPeriod"/>
            </a:pPr>
            <a:r>
              <a:rPr lang="en-US" dirty="0"/>
              <a:t>Configure and build</a:t>
            </a:r>
          </a:p>
          <a:p>
            <a:pPr marL="1371600" lvl="2" indent="-457200" algn="l">
              <a:buAutoNum type="arabicPeriod"/>
            </a:pPr>
            <a:endParaRPr lang="en-US" dirty="0"/>
          </a:p>
          <a:p>
            <a:pPr marL="457200" indent="-457200" algn="l">
              <a:buAutoNum type="arabicPeriod"/>
            </a:pPr>
            <a:endParaRPr lang="en-US" dirty="0"/>
          </a:p>
          <a:p>
            <a:pPr marL="457200" indent="-457200" algn="l">
              <a:buAutoNum type="arabicPeriod"/>
            </a:pPr>
            <a:endParaRPr lang="en-US" dirty="0"/>
          </a:p>
          <a:p>
            <a:pPr marL="457200" indent="-457200" algn="l">
              <a:buAutoNum type="arabicPeriod"/>
            </a:pPr>
            <a:endParaRPr lang="en-US" dirty="0"/>
          </a:p>
        </p:txBody>
      </p:sp>
    </p:spTree>
    <p:extLst>
      <p:ext uri="{BB962C8B-B14F-4D97-AF65-F5344CB8AC3E}">
        <p14:creationId xmlns:p14="http://schemas.microsoft.com/office/powerpoint/2010/main" val="985622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Center: Build</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8146" y="2097422"/>
            <a:ext cx="1396701" cy="13395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193" y="2106010"/>
            <a:ext cx="1315208" cy="1315208"/>
          </a:xfrm>
          <a:prstGeom prst="rect">
            <a:avLst/>
          </a:prstGeom>
        </p:spPr>
      </p:pic>
      <p:sp>
        <p:nvSpPr>
          <p:cNvPr id="10" name="Rectangle 9"/>
          <p:cNvSpPr/>
          <p:nvPr/>
        </p:nvSpPr>
        <p:spPr>
          <a:xfrm>
            <a:off x="1273870" y="3560115"/>
            <a:ext cx="3161074" cy="1327596"/>
          </a:xfrm>
          <a:prstGeom prst="rect">
            <a:avLst/>
          </a:prstGeom>
        </p:spPr>
        <p:txBody>
          <a:bodyPr wrap="square">
            <a:spAutoFit/>
          </a:bodyPr>
          <a:lstStyle/>
          <a:p>
            <a:pPr algn="ctr"/>
            <a:r>
              <a:rPr lang="en-US" sz="1765" b="1">
                <a:solidFill>
                  <a:srgbClr val="FFC000"/>
                </a:solidFill>
                <a:latin typeface="Segoe UI Semibold" charset="0"/>
                <a:ea typeface="Segoe UI Semibold" charset="0"/>
                <a:cs typeface="Segoe UI Semibold" charset="0"/>
              </a:rPr>
              <a:t>Build-on-push</a:t>
            </a:r>
          </a:p>
          <a:p>
            <a:pPr algn="ctr"/>
            <a:r>
              <a:rPr lang="en-US" sz="1568">
                <a:solidFill>
                  <a:prstClr val="black"/>
                </a:solidFill>
                <a:latin typeface="Segoe UI" charset="0"/>
                <a:ea typeface="Segoe UI" charset="0"/>
                <a:cs typeface="Segoe UI" charset="0"/>
              </a:rPr>
              <a:t>With just a few steps automatically build apps with every commit, and generate packages to test and distribute</a:t>
            </a:r>
          </a:p>
        </p:txBody>
      </p:sp>
      <p:sp>
        <p:nvSpPr>
          <p:cNvPr id="12" name="Rectangle 11"/>
          <p:cNvSpPr/>
          <p:nvPr/>
        </p:nvSpPr>
        <p:spPr>
          <a:xfrm>
            <a:off x="7784443" y="3575846"/>
            <a:ext cx="3004110" cy="1086215"/>
          </a:xfrm>
          <a:prstGeom prst="rect">
            <a:avLst/>
          </a:prstGeom>
        </p:spPr>
        <p:txBody>
          <a:bodyPr wrap="square">
            <a:spAutoFit/>
          </a:bodyPr>
          <a:lstStyle/>
          <a:p>
            <a:pPr algn="ctr"/>
            <a:r>
              <a:rPr lang="en-US" sz="1765" b="1">
                <a:solidFill>
                  <a:srgbClr val="FFC000"/>
                </a:solidFill>
                <a:latin typeface="Segoe UI Semibold" charset="0"/>
                <a:ea typeface="Segoe UI Semibold" charset="0"/>
                <a:cs typeface="Segoe UI Semibold" charset="0"/>
              </a:rPr>
              <a:t>Build securely in the cloud</a:t>
            </a:r>
          </a:p>
          <a:p>
            <a:pPr algn="ctr"/>
            <a:r>
              <a:rPr lang="en-US" sz="1568">
                <a:solidFill>
                  <a:prstClr val="black"/>
                </a:solidFill>
                <a:latin typeface="Segoe UI" charset="0"/>
                <a:ea typeface="Segoe UI" charset="0"/>
                <a:cs typeface="Segoe UI" charset="0"/>
              </a:rPr>
              <a:t>Each build is run on a separate, clean virtual machine hosted on our secure cloud servers</a:t>
            </a:r>
          </a:p>
        </p:txBody>
      </p:sp>
      <p:sp>
        <p:nvSpPr>
          <p:cNvPr id="13" name="Rectangle 12"/>
          <p:cNvSpPr/>
          <p:nvPr/>
        </p:nvSpPr>
        <p:spPr>
          <a:xfrm>
            <a:off x="4665134" y="3560115"/>
            <a:ext cx="2773325" cy="1327596"/>
          </a:xfrm>
          <a:prstGeom prst="rect">
            <a:avLst/>
          </a:prstGeom>
        </p:spPr>
        <p:txBody>
          <a:bodyPr wrap="square">
            <a:spAutoFit/>
          </a:bodyPr>
          <a:lstStyle/>
          <a:p>
            <a:pPr algn="ctr"/>
            <a:r>
              <a:rPr lang="en-US" sz="1765" b="1">
                <a:solidFill>
                  <a:srgbClr val="FFC000"/>
                </a:solidFill>
                <a:latin typeface="Segoe UI Semibold" charset="0"/>
                <a:ea typeface="Segoe UI Semibold" charset="0"/>
                <a:cs typeface="Segoe UI Semibold" charset="0"/>
              </a:rPr>
              <a:t>Work with existing tools</a:t>
            </a:r>
          </a:p>
          <a:p>
            <a:pPr algn="ctr"/>
            <a:r>
              <a:rPr lang="en-US" sz="1568">
                <a:solidFill>
                  <a:prstClr val="black"/>
                </a:solidFill>
                <a:latin typeface="Segoe UI" charset="0"/>
                <a:ea typeface="Segoe UI" charset="0"/>
                <a:cs typeface="Segoe UI" charset="0"/>
              </a:rPr>
              <a:t>Connect existing repositories in GitHub, </a:t>
            </a:r>
            <a:r>
              <a:rPr lang="en-US" sz="1568" err="1">
                <a:solidFill>
                  <a:prstClr val="black"/>
                </a:solidFill>
                <a:latin typeface="Segoe UI" charset="0"/>
                <a:ea typeface="Segoe UI" charset="0"/>
                <a:cs typeface="Segoe UI" charset="0"/>
              </a:rPr>
              <a:t>Bitbucket</a:t>
            </a:r>
            <a:r>
              <a:rPr lang="en-US" sz="1568">
                <a:solidFill>
                  <a:prstClr val="black"/>
                </a:solidFill>
                <a:latin typeface="Segoe UI" charset="0"/>
                <a:ea typeface="Segoe UI" charset="0"/>
                <a:cs typeface="Segoe UI" charset="0"/>
              </a:rPr>
              <a:t>, and Visual Studio Team Services with just a few clicks</a:t>
            </a: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8628" y="2064981"/>
            <a:ext cx="1231557" cy="1458298"/>
          </a:xfrm>
          <a:prstGeom prst="rect">
            <a:avLst/>
          </a:prstGeom>
        </p:spPr>
      </p:pic>
    </p:spTree>
    <p:extLst>
      <p:ext uri="{BB962C8B-B14F-4D97-AF65-F5344CB8AC3E}">
        <p14:creationId xmlns:p14="http://schemas.microsoft.com/office/powerpoint/2010/main" val="435193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29" y="248584"/>
            <a:ext cx="10515600" cy="1325563"/>
          </a:xfrm>
        </p:spPr>
        <p:txBody>
          <a:bodyPr/>
          <a:lstStyle/>
          <a:p>
            <a:r>
              <a:rPr lang="en-US" dirty="0"/>
              <a:t>Mobile Center: Push Notifications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653" y="2106189"/>
            <a:ext cx="1330773" cy="1276084"/>
          </a:xfrm>
          <a:prstGeom prst="rect">
            <a:avLst/>
          </a:prstGeom>
        </p:spPr>
      </p:pic>
      <p:sp>
        <p:nvSpPr>
          <p:cNvPr id="10" name="Rectangle 9"/>
          <p:cNvSpPr/>
          <p:nvPr/>
        </p:nvSpPr>
        <p:spPr>
          <a:xfrm>
            <a:off x="1713913" y="3560115"/>
            <a:ext cx="2768210" cy="1087798"/>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Fast and easy to setup</a:t>
            </a:r>
          </a:p>
          <a:p>
            <a:pPr algn="ctr"/>
            <a:r>
              <a:rPr lang="en-US" sz="1568" dirty="0">
                <a:solidFill>
                  <a:prstClr val="black"/>
                </a:solidFill>
              </a:rPr>
              <a:t>Just a few lines of code in your app. No need to specify format for iOS, Android and Windows.</a:t>
            </a:r>
            <a:endParaRPr lang="en-US" sz="1568" dirty="0">
              <a:solidFill>
                <a:prstClr val="black"/>
              </a:solidFill>
              <a:latin typeface="Segoe UI" charset="0"/>
              <a:ea typeface="Segoe UI" charset="0"/>
              <a:cs typeface="Segoe UI" charset="0"/>
            </a:endParaRPr>
          </a:p>
        </p:txBody>
      </p:sp>
      <p:sp>
        <p:nvSpPr>
          <p:cNvPr id="11" name="Rectangle 10"/>
          <p:cNvSpPr/>
          <p:nvPr/>
        </p:nvSpPr>
        <p:spPr>
          <a:xfrm>
            <a:off x="5013667" y="3560115"/>
            <a:ext cx="2360744" cy="1118127"/>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Send to specific audiences</a:t>
            </a:r>
          </a:p>
          <a:p>
            <a:pPr algn="ctr"/>
            <a:r>
              <a:rPr lang="en-US" sz="1568" dirty="0">
                <a:solidFill>
                  <a:prstClr val="black"/>
                </a:solidFill>
              </a:rPr>
              <a:t>Target push notifications to specific users or devices</a:t>
            </a:r>
            <a:endParaRPr lang="en-US" sz="1568" dirty="0">
              <a:solidFill>
                <a:prstClr val="black"/>
              </a:solidFill>
              <a:latin typeface="Segoe UI" charset="0"/>
              <a:ea typeface="Segoe UI" charset="0"/>
              <a:cs typeface="Segoe UI" charset="0"/>
            </a:endParaRPr>
          </a:p>
        </p:txBody>
      </p:sp>
      <p:sp>
        <p:nvSpPr>
          <p:cNvPr id="12" name="Rectangle 11"/>
          <p:cNvSpPr/>
          <p:nvPr/>
        </p:nvSpPr>
        <p:spPr>
          <a:xfrm>
            <a:off x="7771567" y="3560115"/>
            <a:ext cx="2578061" cy="1087798"/>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Fast and easy to send</a:t>
            </a:r>
          </a:p>
          <a:p>
            <a:pPr algn="ctr"/>
            <a:r>
              <a:rPr lang="en-US" sz="1568" dirty="0">
                <a:solidFill>
                  <a:prstClr val="black"/>
                </a:solidFill>
              </a:rPr>
              <a:t>Three easy steps: Compose, Target, and Review.</a:t>
            </a:r>
          </a:p>
          <a:p>
            <a:pPr algn="ctr"/>
            <a:r>
              <a:rPr lang="en-US" sz="1568" dirty="0">
                <a:solidFill>
                  <a:prstClr val="black"/>
                </a:solidFill>
              </a:rPr>
              <a:t>No need for technical skills!</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1868" y="2078562"/>
            <a:ext cx="657459" cy="1342657"/>
          </a:xfrm>
          <a:prstGeom prst="rect">
            <a:avLst/>
          </a:prstGeom>
        </p:spPr>
      </p:pic>
      <p:pic>
        <p:nvPicPr>
          <p:cNvPr id="9" name="Picture 8">
            <a:extLst>
              <a:ext uri="{FF2B5EF4-FFF2-40B4-BE49-F238E27FC236}">
                <a16:creationId xmlns:a16="http://schemas.microsoft.com/office/drawing/2014/main" xmlns="" id="{EA5F142B-A00D-451F-8A67-5C49286633A2}"/>
              </a:ext>
            </a:extLst>
          </p:cNvPr>
          <p:cNvPicPr>
            <a:picLocks noChangeAspect="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colorTemperature colorTemp="1500"/>
                    </a14:imgEffect>
                    <a14:imgEffect>
                      <a14:saturation sat="46000"/>
                    </a14:imgEffect>
                  </a14:imgLayer>
                </a14:imgProps>
              </a:ext>
              <a:ext uri="{28A0092B-C50C-407E-A947-70E740481C1C}">
                <a14:useLocalDpi xmlns:a14="http://schemas.microsoft.com/office/drawing/2010/main" val="0"/>
              </a:ext>
            </a:extLst>
          </a:blip>
          <a:stretch>
            <a:fillRect/>
          </a:stretch>
        </p:blipFill>
        <p:spPr>
          <a:xfrm>
            <a:off x="2179046" y="2245048"/>
            <a:ext cx="1837943" cy="1176171"/>
          </a:xfrm>
          <a:prstGeom prst="rect">
            <a:avLst/>
          </a:prstGeom>
        </p:spPr>
      </p:pic>
    </p:spTree>
    <p:extLst>
      <p:ext uri="{BB962C8B-B14F-4D97-AF65-F5344CB8AC3E}">
        <p14:creationId xmlns:p14="http://schemas.microsoft.com/office/powerpoint/2010/main" val="898420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9654" y="3268431"/>
            <a:ext cx="8466233" cy="1792836"/>
          </a:xfrm>
        </p:spPr>
        <p:txBody>
          <a:bodyPr/>
          <a:lstStyle/>
          <a:p>
            <a:r>
              <a:rPr lang="de-DE" sz="5882" dirty="0"/>
              <a:t>Building an App with Azure </a:t>
            </a:r>
            <a:r>
              <a:rPr lang="de-DE" sz="4705" dirty="0"/>
              <a:t/>
            </a:r>
            <a:br>
              <a:rPr lang="de-DE" sz="4705" dirty="0"/>
            </a:br>
            <a:r>
              <a:rPr lang="de-DE" sz="3921" dirty="0"/>
              <a:t>Wifi: </a:t>
            </a:r>
            <a:r>
              <a:rPr lang="en-US" sz="3921" b="1" u="sng" dirty="0"/>
              <a:t>MSFTGUEST</a:t>
            </a:r>
            <a:r>
              <a:rPr lang="en-US" sz="3921" b="1" dirty="0"/>
              <a:t> Pw: </a:t>
            </a:r>
            <a:r>
              <a:rPr lang="en-US" sz="4705" b="1" dirty="0"/>
              <a:t>msevent42pz</a:t>
            </a:r>
            <a:endParaRPr lang="en-US" sz="4705" dirty="0"/>
          </a:p>
        </p:txBody>
      </p:sp>
      <p:grpSp>
        <p:nvGrpSpPr>
          <p:cNvPr id="4" name="Group 3"/>
          <p:cNvGrpSpPr/>
          <p:nvPr/>
        </p:nvGrpSpPr>
        <p:grpSpPr>
          <a:xfrm>
            <a:off x="2435599" y="934074"/>
            <a:ext cx="12191999" cy="3041117"/>
            <a:chOff x="0" y="2049462"/>
            <a:chExt cx="12436474" cy="3102098"/>
          </a:xfrm>
        </p:grpSpPr>
        <p:sp>
          <p:nvSpPr>
            <p:cNvPr id="6" name="TextBox 5"/>
            <p:cNvSpPr txBox="1"/>
            <p:nvPr/>
          </p:nvSpPr>
          <p:spPr>
            <a:xfrm>
              <a:off x="0" y="4274397"/>
              <a:ext cx="12436474" cy="877163"/>
            </a:xfrm>
            <a:prstGeom prst="rect">
              <a:avLst/>
            </a:prstGeom>
            <a:noFill/>
          </p:spPr>
          <p:txBody>
            <a:bodyPr wrap="square" lIns="179285" tIns="143428" rIns="179285" bIns="143428" rtlCol="0">
              <a:spAutoFit/>
            </a:bodyPr>
            <a:lstStyle/>
            <a:p>
              <a:pPr algn="ctr">
                <a:lnSpc>
                  <a:spcPct val="90000"/>
                </a:lnSpc>
                <a:spcAft>
                  <a:spcPts val="588"/>
                </a:spcAft>
                <a:defRPr/>
              </a:pPr>
              <a:endParaRPr lang="en-US" sz="4117" kern="0" dirty="0">
                <a:solidFill>
                  <a:srgbClr val="FFFFFF"/>
                </a:solidFill>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3283744" y="2049462"/>
              <a:ext cx="5868987" cy="1966913"/>
              <a:chOff x="3097365" y="1995364"/>
              <a:chExt cx="5868987" cy="1966913"/>
            </a:xfrm>
          </p:grpSpPr>
          <p:grpSp>
            <p:nvGrpSpPr>
              <p:cNvPr id="8" name="Group 7"/>
              <p:cNvGrpSpPr>
                <a:grpSpLocks noChangeAspect="1"/>
              </p:cNvGrpSpPr>
              <p:nvPr/>
            </p:nvGrpSpPr>
            <p:grpSpPr bwMode="auto">
              <a:xfrm>
                <a:off x="5202390" y="1995365"/>
                <a:ext cx="2957512" cy="1966912"/>
                <a:chOff x="2804" y="1418"/>
                <a:chExt cx="1863" cy="1239"/>
              </a:xfrm>
            </p:grpSpPr>
            <p:sp>
              <p:nvSpPr>
                <p:cNvPr id="2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sp>
            <p:nvSpPr>
              <p:cNvPr id="9" name="Freeform 8"/>
              <p:cNvSpPr>
                <a:spLocks noEditPoints="1"/>
              </p:cNvSpPr>
              <p:nvPr/>
            </p:nvSpPr>
            <p:spPr bwMode="auto">
              <a:xfrm>
                <a:off x="6151715" y="2539877"/>
                <a:ext cx="1111250" cy="715962"/>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nvGrpSpPr>
              <p:cNvPr id="10" name="Group 12"/>
              <p:cNvGrpSpPr>
                <a:grpSpLocks noChangeAspect="1"/>
              </p:cNvGrpSpPr>
              <p:nvPr/>
            </p:nvGrpSpPr>
            <p:grpSpPr bwMode="auto">
              <a:xfrm>
                <a:off x="8158314" y="1995364"/>
                <a:ext cx="808038" cy="1517649"/>
                <a:chOff x="4666" y="1418"/>
                <a:chExt cx="509" cy="956"/>
              </a:xfrm>
            </p:grpSpPr>
            <p:sp>
              <p:nvSpPr>
                <p:cNvPr id="17"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18"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19"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0"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1"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sp>
            <p:nvSpPr>
              <p:cNvPr id="11" name="Freeform 17"/>
              <p:cNvSpPr>
                <a:spLocks noEditPoints="1"/>
              </p:cNvSpPr>
              <p:nvPr/>
            </p:nvSpPr>
            <p:spPr bwMode="auto">
              <a:xfrm>
                <a:off x="8307539" y="2524002"/>
                <a:ext cx="509588" cy="333375"/>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nvGrpSpPr>
              <p:cNvPr id="12" name="Group 20"/>
              <p:cNvGrpSpPr>
                <a:grpSpLocks noChangeAspect="1"/>
              </p:cNvGrpSpPr>
              <p:nvPr/>
            </p:nvGrpSpPr>
            <p:grpSpPr bwMode="auto">
              <a:xfrm>
                <a:off x="3097365" y="1995365"/>
                <a:ext cx="2105025" cy="1449388"/>
                <a:chOff x="1478" y="1418"/>
                <a:chExt cx="1326" cy="913"/>
              </a:xfrm>
            </p:grpSpPr>
            <p:sp>
              <p:nvSpPr>
                <p:cNvPr id="14"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15"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16"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sp>
            <p:nvSpPr>
              <p:cNvPr id="13" name="Freeform 24"/>
              <p:cNvSpPr>
                <a:spLocks noEditPoints="1"/>
              </p:cNvSpPr>
              <p:nvPr/>
            </p:nvSpPr>
            <p:spPr bwMode="auto">
              <a:xfrm>
                <a:off x="3746653" y="2428753"/>
                <a:ext cx="898525" cy="581025"/>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grpSp>
    </p:spTree>
    <p:extLst>
      <p:ext uri="{BB962C8B-B14F-4D97-AF65-F5344CB8AC3E}">
        <p14:creationId xmlns:p14="http://schemas.microsoft.com/office/powerpoint/2010/main" val="85100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29" y="248584"/>
            <a:ext cx="10515600" cy="1325563"/>
          </a:xfrm>
        </p:spPr>
        <p:txBody>
          <a:bodyPr/>
          <a:lstStyle/>
          <a:p>
            <a:r>
              <a:rPr lang="en-US" dirty="0"/>
              <a:t>Mobile Center: Push Notifications</a:t>
            </a:r>
          </a:p>
        </p:txBody>
      </p:sp>
      <p:pic>
        <p:nvPicPr>
          <p:cNvPr id="3" name="Graphic 2">
            <a:extLst>
              <a:ext uri="{FF2B5EF4-FFF2-40B4-BE49-F238E27FC236}">
                <a16:creationId xmlns:a16="http://schemas.microsoft.com/office/drawing/2014/main" xmlns="" id="{CB08E0C8-0006-441B-AF72-FD7049115D8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862932" y="3484041"/>
            <a:ext cx="846146" cy="846146"/>
          </a:xfrm>
          <a:prstGeom prst="rect">
            <a:avLst/>
          </a:prstGeom>
        </p:spPr>
      </p:pic>
      <p:sp>
        <p:nvSpPr>
          <p:cNvPr id="4" name="TextBox 3">
            <a:extLst>
              <a:ext uri="{FF2B5EF4-FFF2-40B4-BE49-F238E27FC236}">
                <a16:creationId xmlns:a16="http://schemas.microsoft.com/office/drawing/2014/main" xmlns="" id="{C65748DF-2628-4812-A359-E5362E2A180B}"/>
              </a:ext>
            </a:extLst>
          </p:cNvPr>
          <p:cNvSpPr txBox="1"/>
          <p:nvPr/>
        </p:nvSpPr>
        <p:spPr>
          <a:xfrm>
            <a:off x="1849471" y="4447435"/>
            <a:ext cx="1528175" cy="646331"/>
          </a:xfrm>
          <a:prstGeom prst="rect">
            <a:avLst/>
          </a:prstGeom>
          <a:noFill/>
        </p:spPr>
        <p:txBody>
          <a:bodyPr wrap="none" rtlCol="0">
            <a:spAutoFit/>
          </a:bodyPr>
          <a:lstStyle/>
          <a:p>
            <a:pPr algn="ctr"/>
            <a:r>
              <a:rPr lang="en-US" dirty="0">
                <a:solidFill>
                  <a:prstClr val="black"/>
                </a:solidFill>
              </a:rPr>
              <a:t>Visual Studio</a:t>
            </a:r>
          </a:p>
          <a:p>
            <a:pPr algn="ctr"/>
            <a:r>
              <a:rPr lang="en-US" dirty="0">
                <a:solidFill>
                  <a:prstClr val="black"/>
                </a:solidFill>
              </a:rPr>
              <a:t>Mobile Center</a:t>
            </a:r>
          </a:p>
        </p:txBody>
      </p:sp>
      <p:sp>
        <p:nvSpPr>
          <p:cNvPr id="5" name="TextBox 4">
            <a:extLst>
              <a:ext uri="{FF2B5EF4-FFF2-40B4-BE49-F238E27FC236}">
                <a16:creationId xmlns:a16="http://schemas.microsoft.com/office/drawing/2014/main" xmlns="" id="{57FBE7A3-E45F-4AE6-A5C6-2A8E5BF810DA}"/>
              </a:ext>
            </a:extLst>
          </p:cNvPr>
          <p:cNvSpPr txBox="1"/>
          <p:nvPr/>
        </p:nvSpPr>
        <p:spPr>
          <a:xfrm>
            <a:off x="4704179" y="4272100"/>
            <a:ext cx="1163652" cy="584775"/>
          </a:xfrm>
          <a:prstGeom prst="rect">
            <a:avLst/>
          </a:prstGeom>
          <a:noFill/>
        </p:spPr>
        <p:txBody>
          <a:bodyPr wrap="none" rtlCol="0">
            <a:spAutoFit/>
          </a:bodyPr>
          <a:lstStyle/>
          <a:p>
            <a:pPr algn="ctr"/>
            <a:r>
              <a:rPr lang="en-US" sz="1600" dirty="0">
                <a:solidFill>
                  <a:srgbClr val="0070C0"/>
                </a:solidFill>
              </a:rPr>
              <a:t>Notification</a:t>
            </a:r>
          </a:p>
          <a:p>
            <a:pPr algn="ctr"/>
            <a:r>
              <a:rPr lang="en-US" sz="1600" dirty="0">
                <a:solidFill>
                  <a:srgbClr val="0070C0"/>
                </a:solidFill>
              </a:rPr>
              <a:t>Hubs</a:t>
            </a:r>
          </a:p>
        </p:txBody>
      </p:sp>
      <p:pic>
        <p:nvPicPr>
          <p:cNvPr id="14" name="Picture 13" descr="A close up of a logo&#10;&#10;Description generated with high confidence">
            <a:extLst>
              <a:ext uri="{FF2B5EF4-FFF2-40B4-BE49-F238E27FC236}">
                <a16:creationId xmlns:a16="http://schemas.microsoft.com/office/drawing/2014/main" xmlns="" id="{E68ECE1C-0E2F-4CEA-A8E3-7E3CAE2052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3664" y="1793512"/>
            <a:ext cx="1444395" cy="1444395"/>
          </a:xfrm>
          <a:prstGeom prst="rect">
            <a:avLst/>
          </a:prstGeom>
        </p:spPr>
      </p:pic>
      <p:sp>
        <p:nvSpPr>
          <p:cNvPr id="15" name="TextBox 14">
            <a:extLst>
              <a:ext uri="{FF2B5EF4-FFF2-40B4-BE49-F238E27FC236}">
                <a16:creationId xmlns:a16="http://schemas.microsoft.com/office/drawing/2014/main" xmlns="" id="{1D8772F6-709D-4B17-8D33-85C788DA42FC}"/>
              </a:ext>
            </a:extLst>
          </p:cNvPr>
          <p:cNvSpPr txBox="1"/>
          <p:nvPr/>
        </p:nvSpPr>
        <p:spPr>
          <a:xfrm>
            <a:off x="7117305" y="2945520"/>
            <a:ext cx="2297297" cy="584775"/>
          </a:xfrm>
          <a:prstGeom prst="rect">
            <a:avLst/>
          </a:prstGeom>
          <a:noFill/>
        </p:spPr>
        <p:txBody>
          <a:bodyPr wrap="none" rtlCol="0">
            <a:spAutoFit/>
          </a:bodyPr>
          <a:lstStyle/>
          <a:p>
            <a:pPr algn="ctr"/>
            <a:r>
              <a:rPr lang="en-US" sz="1600" dirty="0">
                <a:solidFill>
                  <a:prstClr val="black"/>
                </a:solidFill>
              </a:rPr>
              <a:t>Push notification services</a:t>
            </a:r>
          </a:p>
          <a:p>
            <a:pPr algn="ctr"/>
            <a:r>
              <a:rPr lang="en-US" sz="1600" dirty="0">
                <a:solidFill>
                  <a:prstClr val="black"/>
                </a:solidFill>
              </a:rPr>
              <a:t>(Apple and Google)</a:t>
            </a:r>
          </a:p>
        </p:txBody>
      </p:sp>
      <p:pic>
        <p:nvPicPr>
          <p:cNvPr id="19" name="pasted-image.tiff" descr="pasted-image.tiff">
            <a:extLst>
              <a:ext uri="{FF2B5EF4-FFF2-40B4-BE49-F238E27FC236}">
                <a16:creationId xmlns:a16="http://schemas.microsoft.com/office/drawing/2014/main" xmlns="" id="{A4EC2205-3CA2-4E21-8DEE-D718AB6135D1}"/>
              </a:ext>
            </a:extLst>
          </p:cNvPr>
          <p:cNvPicPr>
            <a:picLocks noChangeAspect="1"/>
          </p:cNvPicPr>
          <p:nvPr/>
        </p:nvPicPr>
        <p:blipFill>
          <a:blip r:embed="rId6">
            <a:extLst/>
          </a:blip>
          <a:stretch>
            <a:fillRect/>
          </a:stretch>
        </p:blipFill>
        <p:spPr>
          <a:xfrm>
            <a:off x="8163269" y="4872681"/>
            <a:ext cx="2403033" cy="1092288"/>
          </a:xfrm>
          <a:prstGeom prst="rect">
            <a:avLst/>
          </a:prstGeom>
          <a:ln w="12700">
            <a:miter lim="400000"/>
          </a:ln>
        </p:spPr>
      </p:pic>
      <p:pic>
        <p:nvPicPr>
          <p:cNvPr id="20" name="Picture 19">
            <a:extLst>
              <a:ext uri="{FF2B5EF4-FFF2-40B4-BE49-F238E27FC236}">
                <a16:creationId xmlns:a16="http://schemas.microsoft.com/office/drawing/2014/main" xmlns="" id="{3B514104-34B8-416C-AE2D-FDD526F8C8F3}"/>
              </a:ext>
            </a:extLst>
          </p:cNvPr>
          <p:cNvPicPr>
            <a:picLocks noChangeAspect="1"/>
          </p:cNvPicPr>
          <p:nvPr/>
        </p:nvPicPr>
        <p:blipFill>
          <a:blip r:embed="rId7"/>
          <a:stretch>
            <a:fillRect/>
          </a:stretch>
        </p:blipFill>
        <p:spPr>
          <a:xfrm>
            <a:off x="1605923" y="2818110"/>
            <a:ext cx="1832238" cy="1659113"/>
          </a:xfrm>
          <a:prstGeom prst="rect">
            <a:avLst/>
          </a:prstGeom>
        </p:spPr>
      </p:pic>
      <p:sp>
        <p:nvSpPr>
          <p:cNvPr id="23" name="Arrow: Left 22">
            <a:extLst>
              <a:ext uri="{FF2B5EF4-FFF2-40B4-BE49-F238E27FC236}">
                <a16:creationId xmlns:a16="http://schemas.microsoft.com/office/drawing/2014/main" xmlns="" id="{7DFD1392-E364-4EE2-B534-12FCBCDAA7F2}"/>
              </a:ext>
            </a:extLst>
          </p:cNvPr>
          <p:cNvSpPr/>
          <p:nvPr/>
        </p:nvSpPr>
        <p:spPr>
          <a:xfrm rot="1791683">
            <a:off x="6137859" y="4625654"/>
            <a:ext cx="1762088" cy="5168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tokens</a:t>
            </a:r>
          </a:p>
        </p:txBody>
      </p:sp>
      <p:sp>
        <p:nvSpPr>
          <p:cNvPr id="17" name="Arrow: Right 16">
            <a:extLst>
              <a:ext uri="{FF2B5EF4-FFF2-40B4-BE49-F238E27FC236}">
                <a16:creationId xmlns:a16="http://schemas.microsoft.com/office/drawing/2014/main" xmlns="" id="{C1705CFE-2D96-4254-BD8A-2DA6DBA43CF3}"/>
              </a:ext>
            </a:extLst>
          </p:cNvPr>
          <p:cNvSpPr/>
          <p:nvPr/>
        </p:nvSpPr>
        <p:spPr>
          <a:xfrm>
            <a:off x="3623934" y="3550122"/>
            <a:ext cx="975991" cy="439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push</a:t>
            </a:r>
          </a:p>
        </p:txBody>
      </p:sp>
      <p:sp>
        <p:nvSpPr>
          <p:cNvPr id="24" name="Arrow: Right 23">
            <a:extLst>
              <a:ext uri="{FF2B5EF4-FFF2-40B4-BE49-F238E27FC236}">
                <a16:creationId xmlns:a16="http://schemas.microsoft.com/office/drawing/2014/main" xmlns="" id="{351D2F77-D10B-4EC3-8080-BDA722CAD8A7}"/>
              </a:ext>
            </a:extLst>
          </p:cNvPr>
          <p:cNvSpPr/>
          <p:nvPr/>
        </p:nvSpPr>
        <p:spPr>
          <a:xfrm rot="20148660">
            <a:off x="6019204" y="3042541"/>
            <a:ext cx="975991" cy="439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push</a:t>
            </a:r>
          </a:p>
        </p:txBody>
      </p:sp>
      <p:sp>
        <p:nvSpPr>
          <p:cNvPr id="25" name="Arrow: Right 24">
            <a:extLst>
              <a:ext uri="{FF2B5EF4-FFF2-40B4-BE49-F238E27FC236}">
                <a16:creationId xmlns:a16="http://schemas.microsoft.com/office/drawing/2014/main" xmlns="" id="{45412984-3AC2-4584-BB1C-05134FD66C33}"/>
              </a:ext>
            </a:extLst>
          </p:cNvPr>
          <p:cNvSpPr/>
          <p:nvPr/>
        </p:nvSpPr>
        <p:spPr>
          <a:xfrm rot="3712913">
            <a:off x="8496338" y="3899873"/>
            <a:ext cx="975991" cy="439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push</a:t>
            </a:r>
          </a:p>
        </p:txBody>
      </p:sp>
    </p:spTree>
    <p:extLst>
      <p:ext uri="{BB962C8B-B14F-4D97-AF65-F5344CB8AC3E}">
        <p14:creationId xmlns:p14="http://schemas.microsoft.com/office/powerpoint/2010/main" val="706269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a:xfrm>
            <a:off x="366153" y="4562152"/>
            <a:ext cx="7815815" cy="1532307"/>
          </a:xfrm>
        </p:spPr>
        <p:txBody>
          <a:bodyPr>
            <a:noAutofit/>
          </a:bodyPr>
          <a:lstStyle/>
          <a:p>
            <a:pPr algn="l"/>
            <a:r>
              <a:rPr lang="de-DE" sz="4000" dirty="0" smtClean="0">
                <a:solidFill>
                  <a:schemeClr val="bg1"/>
                </a:solidFill>
              </a:rPr>
              <a:t>June Cho</a:t>
            </a:r>
            <a:r>
              <a:rPr lang="de-DE" sz="4000" dirty="0">
                <a:solidFill>
                  <a:schemeClr val="bg1"/>
                </a:solidFill>
              </a:rPr>
              <a:t/>
            </a:r>
            <a:br>
              <a:rPr lang="de-DE" sz="4000" dirty="0">
                <a:solidFill>
                  <a:schemeClr val="bg1"/>
                </a:solidFill>
              </a:rPr>
            </a:br>
            <a:r>
              <a:rPr lang="de-DE" sz="4000" dirty="0" smtClean="0">
                <a:solidFill>
                  <a:schemeClr val="bg1"/>
                </a:solidFill>
              </a:rPr>
              <a:t>Enterprise Mobile App </a:t>
            </a:r>
            <a:r>
              <a:rPr lang="de-DE" sz="4000" dirty="0" err="1" smtClean="0">
                <a:solidFill>
                  <a:schemeClr val="bg1"/>
                </a:solidFill>
              </a:rPr>
              <a:t>Dev</a:t>
            </a:r>
            <a:r>
              <a:rPr lang="de-DE" sz="4000" dirty="0">
                <a:solidFill>
                  <a:schemeClr val="bg1"/>
                </a:solidFill>
              </a:rPr>
              <a:t/>
            </a:r>
            <a:br>
              <a:rPr lang="de-DE" sz="4000" dirty="0">
                <a:solidFill>
                  <a:schemeClr val="bg1"/>
                </a:solidFill>
              </a:rPr>
            </a:br>
            <a:r>
              <a:rPr lang="de-DE" sz="4000" dirty="0">
                <a:solidFill>
                  <a:schemeClr val="bg1"/>
                </a:solidFill>
              </a:rPr>
              <a:t>App </a:t>
            </a:r>
            <a:r>
              <a:rPr lang="de-DE" sz="4000" dirty="0" smtClean="0">
                <a:solidFill>
                  <a:schemeClr val="bg1"/>
                </a:solidFill>
              </a:rPr>
              <a:t>Innovation | Global </a:t>
            </a:r>
            <a:r>
              <a:rPr lang="de-DE" sz="4000" dirty="0">
                <a:solidFill>
                  <a:schemeClr val="bg1"/>
                </a:solidFill>
              </a:rPr>
              <a:t>Black Belt</a:t>
            </a:r>
            <a:endParaRPr lang="en-US" sz="4000" dirty="0">
              <a:solidFill>
                <a:schemeClr val="bg1"/>
              </a:solidFill>
            </a:endParaRPr>
          </a:p>
        </p:txBody>
      </p:sp>
      <p:grpSp>
        <p:nvGrpSpPr>
          <p:cNvPr id="4" name="Group 3"/>
          <p:cNvGrpSpPr/>
          <p:nvPr/>
        </p:nvGrpSpPr>
        <p:grpSpPr>
          <a:xfrm>
            <a:off x="-225490" y="1227703"/>
            <a:ext cx="12191999" cy="3041117"/>
            <a:chOff x="0" y="2049462"/>
            <a:chExt cx="12436474" cy="3102098"/>
          </a:xfrm>
        </p:grpSpPr>
        <p:sp>
          <p:nvSpPr>
            <p:cNvPr id="6" name="TextBox 5"/>
            <p:cNvSpPr txBox="1"/>
            <p:nvPr/>
          </p:nvSpPr>
          <p:spPr>
            <a:xfrm>
              <a:off x="0" y="4274397"/>
              <a:ext cx="12436474" cy="877163"/>
            </a:xfrm>
            <a:prstGeom prst="rect">
              <a:avLst/>
            </a:prstGeom>
            <a:noFill/>
          </p:spPr>
          <p:txBody>
            <a:bodyPr wrap="square" lIns="179285" tIns="143428" rIns="179285" bIns="143428" rtlCol="0">
              <a:spAutoFit/>
            </a:bodyPr>
            <a:lstStyle/>
            <a:p>
              <a:pPr algn="ctr" defTabSz="896386">
                <a:lnSpc>
                  <a:spcPct val="90000"/>
                </a:lnSpc>
                <a:spcAft>
                  <a:spcPts val="588"/>
                </a:spcAft>
                <a:defRPr/>
              </a:pPr>
              <a:endParaRPr lang="en-US" sz="4117" kern="0" dirty="0">
                <a:solidFill>
                  <a:srgbClr val="FFFFFF"/>
                </a:solidFill>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3283744" y="2049462"/>
              <a:ext cx="5868987" cy="1966913"/>
              <a:chOff x="3097365" y="1995364"/>
              <a:chExt cx="5868987" cy="1966913"/>
            </a:xfrm>
          </p:grpSpPr>
          <p:grpSp>
            <p:nvGrpSpPr>
              <p:cNvPr id="8" name="Group 7"/>
              <p:cNvGrpSpPr>
                <a:grpSpLocks noChangeAspect="1"/>
              </p:cNvGrpSpPr>
              <p:nvPr/>
            </p:nvGrpSpPr>
            <p:grpSpPr bwMode="auto">
              <a:xfrm>
                <a:off x="5202390" y="1995365"/>
                <a:ext cx="2957512" cy="1966912"/>
                <a:chOff x="2804" y="1418"/>
                <a:chExt cx="1863" cy="1239"/>
              </a:xfrm>
            </p:grpSpPr>
            <p:sp>
              <p:nvSpPr>
                <p:cNvPr id="2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9" name="Freeform 8"/>
              <p:cNvSpPr>
                <a:spLocks noEditPoints="1"/>
              </p:cNvSpPr>
              <p:nvPr/>
            </p:nvSpPr>
            <p:spPr bwMode="auto">
              <a:xfrm>
                <a:off x="6151715" y="2539877"/>
                <a:ext cx="1111250" cy="715962"/>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0" name="Group 12"/>
              <p:cNvGrpSpPr>
                <a:grpSpLocks noChangeAspect="1"/>
              </p:cNvGrpSpPr>
              <p:nvPr/>
            </p:nvGrpSpPr>
            <p:grpSpPr bwMode="auto">
              <a:xfrm>
                <a:off x="8158314" y="1995364"/>
                <a:ext cx="808038" cy="1517649"/>
                <a:chOff x="4666" y="1418"/>
                <a:chExt cx="509" cy="956"/>
              </a:xfrm>
            </p:grpSpPr>
            <p:sp>
              <p:nvSpPr>
                <p:cNvPr id="17"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8"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9"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0"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1"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1" name="Freeform 17"/>
              <p:cNvSpPr>
                <a:spLocks noEditPoints="1"/>
              </p:cNvSpPr>
              <p:nvPr/>
            </p:nvSpPr>
            <p:spPr bwMode="auto">
              <a:xfrm>
                <a:off x="8307539" y="2524002"/>
                <a:ext cx="509588" cy="333375"/>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2" name="Group 20"/>
              <p:cNvGrpSpPr>
                <a:grpSpLocks noChangeAspect="1"/>
              </p:cNvGrpSpPr>
              <p:nvPr/>
            </p:nvGrpSpPr>
            <p:grpSpPr bwMode="auto">
              <a:xfrm>
                <a:off x="3097365" y="1995365"/>
                <a:ext cx="2105025" cy="1449388"/>
                <a:chOff x="1478" y="1418"/>
                <a:chExt cx="1326" cy="913"/>
              </a:xfrm>
            </p:grpSpPr>
            <p:sp>
              <p:nvSpPr>
                <p:cNvPr id="14"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5"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6"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3" name="Freeform 24"/>
              <p:cNvSpPr>
                <a:spLocks noEditPoints="1"/>
              </p:cNvSpPr>
              <p:nvPr/>
            </p:nvSpPr>
            <p:spPr bwMode="auto">
              <a:xfrm>
                <a:off x="3746653" y="2428753"/>
                <a:ext cx="898525" cy="581025"/>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7857" y="5883399"/>
            <a:ext cx="3115593" cy="1146051"/>
          </a:xfrm>
          <a:prstGeom prst="rect">
            <a:avLst/>
          </a:prstGeom>
        </p:spPr>
      </p:pic>
    </p:spTree>
    <p:extLst>
      <p:ext uri="{BB962C8B-B14F-4D97-AF65-F5344CB8AC3E}">
        <p14:creationId xmlns:p14="http://schemas.microsoft.com/office/powerpoint/2010/main" val="20309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11653523" cy="4842479"/>
          </a:xfrm>
        </p:spPr>
        <p:txBody>
          <a:bodyPr/>
          <a:lstStyle/>
          <a:p>
            <a:r>
              <a:rPr lang="en-US" dirty="0" smtClean="0"/>
              <a:t>Verify App Integrity</a:t>
            </a:r>
          </a:p>
          <a:p>
            <a:pPr lvl="1"/>
            <a:r>
              <a:rPr lang="en-US" dirty="0" smtClean="0"/>
              <a:t>UI loads as expected on different sized screen</a:t>
            </a:r>
          </a:p>
          <a:p>
            <a:pPr lvl="1"/>
            <a:r>
              <a:rPr lang="en-US" dirty="0" smtClean="0"/>
              <a:t>App performs as expected on different CPUs</a:t>
            </a:r>
          </a:p>
          <a:p>
            <a:pPr lvl="1"/>
            <a:endParaRPr lang="en-US" dirty="0" smtClean="0"/>
          </a:p>
          <a:p>
            <a:r>
              <a:rPr lang="en-US" dirty="0" smtClean="0"/>
              <a:t>Accessible UI</a:t>
            </a:r>
          </a:p>
          <a:p>
            <a:pPr lvl="1"/>
            <a:r>
              <a:rPr lang="en-US" dirty="0" smtClean="0"/>
              <a:t>Features work as per User Flows</a:t>
            </a:r>
          </a:p>
          <a:p>
            <a:pPr lvl="1"/>
            <a:r>
              <a:rPr lang="en-US" dirty="0" smtClean="0"/>
              <a:t>Useable Functionality</a:t>
            </a:r>
          </a:p>
          <a:p>
            <a:pPr lvl="1"/>
            <a:endParaRPr lang="en-US" dirty="0"/>
          </a:p>
          <a:p>
            <a:r>
              <a:rPr lang="en-US" dirty="0" smtClean="0"/>
              <a:t>Testing as part of CI</a:t>
            </a:r>
          </a:p>
          <a:p>
            <a:pPr lvl="1"/>
            <a:r>
              <a:rPr lang="en-US" dirty="0" smtClean="0"/>
              <a:t>Reliable Development Cycle</a:t>
            </a:r>
            <a:endParaRPr lang="en-US" dirty="0"/>
          </a:p>
        </p:txBody>
      </p:sp>
      <p:sp>
        <p:nvSpPr>
          <p:cNvPr id="3" name="Title 2"/>
          <p:cNvSpPr>
            <a:spLocks noGrp="1"/>
          </p:cNvSpPr>
          <p:nvPr>
            <p:ph type="title"/>
          </p:nvPr>
        </p:nvSpPr>
        <p:spPr/>
        <p:txBody>
          <a:bodyPr/>
          <a:lstStyle/>
          <a:p>
            <a:r>
              <a:rPr lang="en-US" sz="5400" dirty="0" smtClean="0"/>
              <a:t>Why Test on Real Devices?</a:t>
            </a:r>
            <a:endParaRPr lang="en-US" sz="5400" dirty="0"/>
          </a:p>
        </p:txBody>
      </p:sp>
    </p:spTree>
    <p:extLst>
      <p:ext uri="{BB962C8B-B14F-4D97-AF65-F5344CB8AC3E}">
        <p14:creationId xmlns:p14="http://schemas.microsoft.com/office/powerpoint/2010/main" val="16855268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Mobile Center: Test</a:t>
            </a:r>
          </a:p>
        </p:txBody>
      </p:sp>
      <p:sp>
        <p:nvSpPr>
          <p:cNvPr id="4" name="Rectangle 3"/>
          <p:cNvSpPr/>
          <p:nvPr/>
        </p:nvSpPr>
        <p:spPr>
          <a:xfrm>
            <a:off x="3169076" y="3709519"/>
            <a:ext cx="2896229" cy="1086215"/>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Ship high quality apps</a:t>
            </a:r>
            <a:r>
              <a:rPr lang="en-US" sz="1765">
                <a:solidFill>
                  <a:srgbClr val="7F7F7F"/>
                </a:solidFill>
                <a:ea typeface="Segoe UI" charset="0"/>
                <a:cs typeface="Segoe UI" charset="0"/>
              </a:rPr>
              <a:t/>
            </a:r>
            <a:br>
              <a:rPr lang="en-US" sz="1765">
                <a:solidFill>
                  <a:srgbClr val="7F7F7F"/>
                </a:solidFill>
                <a:ea typeface="Segoe UI" charset="0"/>
                <a:cs typeface="Segoe UI" charset="0"/>
              </a:rPr>
            </a:br>
            <a:r>
              <a:rPr lang="en-US" sz="1568">
                <a:solidFill>
                  <a:srgbClr val="505050"/>
                </a:solidFill>
                <a:ea typeface="Segoe UI" charset="0"/>
                <a:cs typeface="Segoe UI" charset="0"/>
              </a:rPr>
              <a:t>Ensure the highest quality user experience that keeps users continuously engaged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645" y="2263287"/>
            <a:ext cx="1531295" cy="1055100"/>
          </a:xfrm>
          <a:prstGeom prst="rect">
            <a:avLst/>
          </a:prstGeom>
        </p:spPr>
      </p:pic>
      <p:sp>
        <p:nvSpPr>
          <p:cNvPr id="6" name="Rectangle 5"/>
          <p:cNvSpPr/>
          <p:nvPr/>
        </p:nvSpPr>
        <p:spPr>
          <a:xfrm>
            <a:off x="336213" y="3709519"/>
            <a:ext cx="2746161" cy="1086215"/>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Release faster</a:t>
            </a:r>
          </a:p>
          <a:p>
            <a:pPr algn="ctr" defTabSz="914367"/>
            <a:r>
              <a:rPr lang="en-US" sz="1568">
                <a:solidFill>
                  <a:srgbClr val="505050"/>
                </a:solidFill>
                <a:ea typeface="Segoe UI" charset="0"/>
                <a:cs typeface="Segoe UI" charset="0"/>
              </a:rPr>
              <a:t>Shrink release times significantly and push new apps out faster</a:t>
            </a:r>
          </a:p>
        </p:txBody>
      </p:sp>
      <p:sp>
        <p:nvSpPr>
          <p:cNvPr id="7" name="Shape 278"/>
          <p:cNvSpPr txBox="1"/>
          <p:nvPr/>
        </p:nvSpPr>
        <p:spPr>
          <a:xfrm>
            <a:off x="9153058" y="3646613"/>
            <a:ext cx="2622705" cy="1560317"/>
          </a:xfrm>
          <a:prstGeom prst="rect">
            <a:avLst/>
          </a:prstGeom>
          <a:noFill/>
          <a:ln>
            <a:noFill/>
          </a:ln>
        </p:spPr>
        <p:txBody>
          <a:bodyPr lIns="89628" tIns="89628" rIns="89628" bIns="89628" anchor="t" anchorCtr="0">
            <a:noAutofit/>
          </a:bodyPr>
          <a:lstStyle/>
          <a:p>
            <a:pPr algn="ctr" defTabSz="914367"/>
            <a:r>
              <a:rPr lang="en-US" sz="1765" b="1">
                <a:solidFill>
                  <a:srgbClr val="5C2D91"/>
                </a:solidFill>
                <a:latin typeface="Segoe UI Semibold" charset="0"/>
                <a:ea typeface="Segoe UI Semibold" charset="0"/>
                <a:cs typeface="Segoe UI Semibold" charset="0"/>
              </a:rPr>
              <a:t>Create new features</a:t>
            </a:r>
            <a:r>
              <a:rPr lang="en-US" sz="1765">
                <a:solidFill>
                  <a:srgbClr val="0078D7"/>
                </a:solidFill>
                <a:ea typeface="Segoe UI" charset="0"/>
                <a:cs typeface="Segoe UI" charset="0"/>
              </a:rPr>
              <a:t/>
            </a:r>
            <a:br>
              <a:rPr lang="en-US" sz="1765">
                <a:solidFill>
                  <a:srgbClr val="0078D7"/>
                </a:solidFill>
                <a:ea typeface="Segoe UI" charset="0"/>
                <a:cs typeface="Segoe UI" charset="0"/>
              </a:rPr>
            </a:br>
            <a:r>
              <a:rPr lang="en-US" sz="1765">
                <a:solidFill>
                  <a:srgbClr val="7F7F7F"/>
                </a:solidFill>
                <a:ea typeface="Segoe UI" charset="0"/>
                <a:cs typeface="Segoe UI" charset="0"/>
              </a:rPr>
              <a:t> </a:t>
            </a:r>
            <a:r>
              <a:rPr lang="en-US" sz="1568">
                <a:solidFill>
                  <a:srgbClr val="505050"/>
                </a:solidFill>
                <a:ea typeface="Segoe UI" charset="0"/>
                <a:cs typeface="Segoe UI" charset="0"/>
              </a:rPr>
              <a:t>Spend less time fixing bugs, and more time creating value</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9767" y="2243209"/>
            <a:ext cx="1183174" cy="1183174"/>
          </a:xfrm>
          <a:prstGeom prst="rect">
            <a:avLst/>
          </a:prstGeom>
        </p:spPr>
      </p:pic>
      <p:sp>
        <p:nvSpPr>
          <p:cNvPr id="9" name="Shape 278"/>
          <p:cNvSpPr txBox="1"/>
          <p:nvPr/>
        </p:nvSpPr>
        <p:spPr>
          <a:xfrm>
            <a:off x="6152008" y="3646612"/>
            <a:ext cx="2838693" cy="1245752"/>
          </a:xfrm>
          <a:prstGeom prst="rect">
            <a:avLst/>
          </a:prstGeom>
          <a:noFill/>
          <a:ln>
            <a:noFill/>
          </a:ln>
        </p:spPr>
        <p:txBody>
          <a:bodyPr lIns="89628" tIns="89628" rIns="89628" bIns="89628" anchor="t" anchorCtr="0">
            <a:noAutofit/>
          </a:bodyPr>
          <a:lstStyle/>
          <a:p>
            <a:pPr algn="ctr" defTabSz="914367"/>
            <a:r>
              <a:rPr lang="en-US" sz="1765" b="1">
                <a:solidFill>
                  <a:srgbClr val="5C2D91"/>
                </a:solidFill>
                <a:latin typeface="Segoe UI Semibold" charset="0"/>
                <a:ea typeface="Segoe UI Semibold" charset="0"/>
                <a:cs typeface="Segoe UI Semibold" charset="0"/>
              </a:rPr>
              <a:t>Engage a broad audience</a:t>
            </a:r>
          </a:p>
          <a:p>
            <a:pPr algn="ctr" defTabSz="914367"/>
            <a:r>
              <a:rPr lang="en-US" sz="1568">
                <a:solidFill>
                  <a:srgbClr val="505050"/>
                </a:solidFill>
                <a:ea typeface="Segoe UI" charset="0"/>
                <a:cs typeface="Segoe UI" charset="0"/>
              </a:rPr>
              <a:t>Test on a broad range of devices to make sure apps work on </a:t>
            </a:r>
            <a:r>
              <a:rPr lang="en-US" sz="1568" i="1">
                <a:solidFill>
                  <a:srgbClr val="505050"/>
                </a:solidFill>
                <a:ea typeface="Segoe UI" charset="0"/>
                <a:cs typeface="Segoe UI" charset="0"/>
              </a:rPr>
              <a:t>your</a:t>
            </a:r>
            <a:r>
              <a:rPr lang="en-US" sz="1568">
                <a:solidFill>
                  <a:srgbClr val="505050"/>
                </a:solidFill>
                <a:ea typeface="Segoe UI" charset="0"/>
                <a:cs typeface="Segoe UI" charset="0"/>
              </a:rPr>
              <a:t> users’ devices</a:t>
            </a:r>
          </a:p>
          <a:p>
            <a:pPr algn="ctr" defTabSz="914367"/>
            <a:endParaRPr lang="en-US" sz="1765">
              <a:solidFill>
                <a:srgbClr val="505050"/>
              </a:solidFill>
              <a:ea typeface="Segoe UI" charset="0"/>
              <a:cs typeface="Segoe UI" charset="0"/>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2862" y="2287240"/>
            <a:ext cx="1163096" cy="1115188"/>
          </a:xfrm>
          <a:prstGeom prst="rect">
            <a:avLst/>
          </a:prstGeom>
        </p:spPr>
      </p:pic>
      <p:grpSp>
        <p:nvGrpSpPr>
          <p:cNvPr id="19" name="Group 18"/>
          <p:cNvGrpSpPr/>
          <p:nvPr/>
        </p:nvGrpSpPr>
        <p:grpSpPr>
          <a:xfrm>
            <a:off x="3477048" y="2648216"/>
            <a:ext cx="2173152" cy="421847"/>
            <a:chOff x="2978727" y="1704109"/>
            <a:chExt cx="4710548" cy="914400"/>
          </a:xfrm>
        </p:grpSpPr>
        <p:sp>
          <p:nvSpPr>
            <p:cNvPr id="14" name="5-Point Star 13"/>
            <p:cNvSpPr/>
            <p:nvPr/>
          </p:nvSpPr>
          <p:spPr bwMode="auto">
            <a:xfrm>
              <a:off x="2978727"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5-Point Star 14"/>
            <p:cNvSpPr/>
            <p:nvPr/>
          </p:nvSpPr>
          <p:spPr bwMode="auto">
            <a:xfrm>
              <a:off x="3927764"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5-Point Star 15"/>
            <p:cNvSpPr/>
            <p:nvPr/>
          </p:nvSpPr>
          <p:spPr bwMode="auto">
            <a:xfrm>
              <a:off x="4876801"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5-Point Star 16"/>
            <p:cNvSpPr/>
            <p:nvPr/>
          </p:nvSpPr>
          <p:spPr bwMode="auto">
            <a:xfrm>
              <a:off x="5825838"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5-Point Star 17"/>
            <p:cNvSpPr/>
            <p:nvPr/>
          </p:nvSpPr>
          <p:spPr bwMode="auto">
            <a:xfrm>
              <a:off x="6774875"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406320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11653523" cy="5117279"/>
          </a:xfrm>
        </p:spPr>
        <p:txBody>
          <a:bodyPr/>
          <a:lstStyle/>
          <a:p>
            <a:r>
              <a:rPr lang="en-US" sz="3529" dirty="0" err="1"/>
              <a:t>Xamarin.UITest</a:t>
            </a:r>
            <a:endParaRPr lang="en-US" sz="3529" dirty="0"/>
          </a:p>
          <a:p>
            <a:pPr lvl="1"/>
            <a:r>
              <a:rPr lang="en-US" sz="1961" dirty="0"/>
              <a:t>Tests written in C#</a:t>
            </a:r>
          </a:p>
          <a:p>
            <a:pPr lvl="1"/>
            <a:r>
              <a:rPr lang="en-US" sz="1961" dirty="0"/>
              <a:t>Supports Xamarin apps, Native (Android, iOS) Apps, React Native Apps, Hybrid Apps</a:t>
            </a:r>
          </a:p>
          <a:p>
            <a:r>
              <a:rPr lang="en-US" sz="3529" dirty="0" err="1"/>
              <a:t>XCUITest</a:t>
            </a:r>
            <a:endParaRPr lang="en-US" sz="3529" dirty="0"/>
          </a:p>
          <a:p>
            <a:pPr lvl="1"/>
            <a:r>
              <a:rPr lang="en-US" sz="1961" dirty="0"/>
              <a:t>Tests written in Swift</a:t>
            </a:r>
          </a:p>
          <a:p>
            <a:pPr lvl="1"/>
            <a:r>
              <a:rPr lang="en-US" sz="1961" dirty="0"/>
              <a:t>Supports native iOS apps</a:t>
            </a:r>
          </a:p>
          <a:p>
            <a:r>
              <a:rPr lang="en-US" sz="3529" dirty="0"/>
              <a:t>Espresso</a:t>
            </a:r>
          </a:p>
          <a:p>
            <a:pPr lvl="1"/>
            <a:r>
              <a:rPr lang="en-US" sz="1961" dirty="0"/>
              <a:t>Tests written in Java</a:t>
            </a:r>
          </a:p>
          <a:p>
            <a:pPr lvl="1"/>
            <a:r>
              <a:rPr lang="en-US" sz="1961" dirty="0"/>
              <a:t>Supports native Android apps</a:t>
            </a:r>
          </a:p>
          <a:p>
            <a:r>
              <a:rPr lang="en-US" sz="3529" dirty="0" err="1"/>
              <a:t>Appium</a:t>
            </a:r>
            <a:endParaRPr lang="en-US" sz="3529" dirty="0"/>
          </a:p>
          <a:p>
            <a:pPr lvl="1"/>
            <a:r>
              <a:rPr lang="en-US" sz="1961" dirty="0"/>
              <a:t>Tests written in Java</a:t>
            </a:r>
          </a:p>
          <a:p>
            <a:pPr lvl="1"/>
            <a:r>
              <a:rPr lang="en-US" sz="1961" dirty="0"/>
              <a:t>Supports native (Android and iOS) apps , Xamarin Apps, React Native Apps, Hybrid Apps</a:t>
            </a:r>
          </a:p>
        </p:txBody>
      </p:sp>
      <p:sp>
        <p:nvSpPr>
          <p:cNvPr id="3" name="Title 2"/>
          <p:cNvSpPr>
            <a:spLocks noGrp="1"/>
          </p:cNvSpPr>
          <p:nvPr>
            <p:ph type="title"/>
          </p:nvPr>
        </p:nvSpPr>
        <p:spPr/>
        <p:txBody>
          <a:bodyPr/>
          <a:lstStyle/>
          <a:p>
            <a:r>
              <a:rPr lang="en-US" sz="5400" dirty="0" smtClean="0"/>
              <a:t>Supported Testing Platforms</a:t>
            </a:r>
            <a:endParaRPr lang="en-US" sz="5400" dirty="0"/>
          </a:p>
        </p:txBody>
      </p:sp>
    </p:spTree>
    <p:extLst>
      <p:ext uri="{BB962C8B-B14F-4D97-AF65-F5344CB8AC3E}">
        <p14:creationId xmlns:p14="http://schemas.microsoft.com/office/powerpoint/2010/main" val="131397709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29" y="248584"/>
            <a:ext cx="10515600" cy="1325563"/>
          </a:xfrm>
        </p:spPr>
        <p:txBody>
          <a:bodyPr>
            <a:normAutofit/>
          </a:bodyPr>
          <a:lstStyle/>
          <a:p>
            <a:r>
              <a:rPr lang="en-US" sz="5400" dirty="0"/>
              <a:t>Mobile Center: Distribute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849" y="2079857"/>
            <a:ext cx="1308337" cy="137050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653" y="2106189"/>
            <a:ext cx="1330773" cy="1276084"/>
          </a:xfrm>
          <a:prstGeom prst="rect">
            <a:avLst/>
          </a:prstGeom>
        </p:spPr>
      </p:pic>
      <p:sp>
        <p:nvSpPr>
          <p:cNvPr id="10" name="Rectangle 9"/>
          <p:cNvSpPr/>
          <p:nvPr/>
        </p:nvSpPr>
        <p:spPr>
          <a:xfrm>
            <a:off x="1713913" y="3560115"/>
            <a:ext cx="2768210" cy="1086215"/>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Instantly distribute apps</a:t>
            </a:r>
          </a:p>
          <a:p>
            <a:pPr algn="ctr"/>
            <a:r>
              <a:rPr lang="en-US" sz="1568" dirty="0">
                <a:solidFill>
                  <a:prstClr val="black"/>
                </a:solidFill>
              </a:rPr>
              <a:t>Quickly get apps in the hands of your beta testers on multiple device platforms</a:t>
            </a:r>
            <a:endParaRPr lang="en-US" sz="1568" dirty="0">
              <a:solidFill>
                <a:prstClr val="black"/>
              </a:solidFill>
              <a:latin typeface="Segoe UI" charset="0"/>
              <a:ea typeface="Segoe UI" charset="0"/>
              <a:cs typeface="Segoe UI" charset="0"/>
            </a:endParaRPr>
          </a:p>
        </p:txBody>
      </p:sp>
      <p:sp>
        <p:nvSpPr>
          <p:cNvPr id="11" name="Rectangle 10"/>
          <p:cNvSpPr/>
          <p:nvPr/>
        </p:nvSpPr>
        <p:spPr>
          <a:xfrm>
            <a:off x="5013667" y="3560115"/>
            <a:ext cx="2360744" cy="1599150"/>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Create targeted distribution groups</a:t>
            </a:r>
          </a:p>
          <a:p>
            <a:pPr algn="ctr"/>
            <a:r>
              <a:rPr lang="en-US" sz="1568" dirty="0">
                <a:solidFill>
                  <a:prstClr val="black"/>
                </a:solidFill>
              </a:rPr>
              <a:t>With categorized groups of users, send specific builds to specific groups and devices</a:t>
            </a:r>
            <a:endParaRPr lang="en-US" sz="1568" dirty="0">
              <a:solidFill>
                <a:prstClr val="black"/>
              </a:solidFill>
              <a:latin typeface="Segoe UI" charset="0"/>
              <a:ea typeface="Segoe UI" charset="0"/>
              <a:cs typeface="Segoe UI" charset="0"/>
            </a:endParaRPr>
          </a:p>
        </p:txBody>
      </p:sp>
      <p:sp>
        <p:nvSpPr>
          <p:cNvPr id="12" name="Rectangle 11"/>
          <p:cNvSpPr/>
          <p:nvPr/>
        </p:nvSpPr>
        <p:spPr>
          <a:xfrm>
            <a:off x="7771567" y="3560115"/>
            <a:ext cx="2578061" cy="1086215"/>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Send in-app updates</a:t>
            </a:r>
          </a:p>
          <a:p>
            <a:pPr algn="ctr"/>
            <a:r>
              <a:rPr lang="en-US" sz="1568" dirty="0">
                <a:solidFill>
                  <a:prstClr val="black"/>
                </a:solidFill>
              </a:rPr>
              <a:t>Notify beta testers as soon as a new build is available, right inside the app</a:t>
            </a:r>
            <a:endParaRPr lang="en-US" sz="1568" dirty="0">
              <a:solidFill>
                <a:prstClr val="black"/>
              </a:solidFill>
              <a:latin typeface="Segoe UI" charset="0"/>
              <a:ea typeface="Segoe UI" charset="0"/>
              <a:cs typeface="Segoe UI" charset="0"/>
            </a:endParaRP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1868" y="2078562"/>
            <a:ext cx="657459" cy="1342657"/>
          </a:xfrm>
          <a:prstGeom prst="rect">
            <a:avLst/>
          </a:prstGeom>
        </p:spPr>
      </p:pic>
    </p:spTree>
    <p:extLst>
      <p:ext uri="{BB962C8B-B14F-4D97-AF65-F5344CB8AC3E}">
        <p14:creationId xmlns:p14="http://schemas.microsoft.com/office/powerpoint/2010/main" val="66221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1317" y="519952"/>
            <a:ext cx="11367247" cy="5663089"/>
          </a:xfrm>
          <a:prstGeom prst="rect">
            <a:avLst/>
          </a:prstGeom>
        </p:spPr>
        <p:txBody>
          <a:bodyPr wrap="square">
            <a:spAutoFit/>
          </a:bodyPr>
          <a:lstStyle/>
          <a:p>
            <a:r>
              <a:rPr lang="en-US" sz="5400" dirty="0">
                <a:solidFill>
                  <a:prstClr val="black"/>
                </a:solidFill>
              </a:rPr>
              <a:t>Getting Started</a:t>
            </a:r>
          </a:p>
          <a:p>
            <a:endParaRPr lang="en-US" sz="2800" dirty="0">
              <a:solidFill>
                <a:prstClr val="black"/>
              </a:solidFill>
            </a:endParaRPr>
          </a:p>
          <a:p>
            <a:r>
              <a:rPr lang="en-US" sz="2800" dirty="0">
                <a:solidFill>
                  <a:srgbClr val="0070C0"/>
                </a:solidFill>
              </a:rPr>
              <a:t>Distributing with Mobile Center is easy, and only requires a few </a:t>
            </a:r>
            <a:r>
              <a:rPr lang="en-US" sz="2800" dirty="0" smtClean="0">
                <a:solidFill>
                  <a:srgbClr val="0070C0"/>
                </a:solidFill>
              </a:rPr>
              <a:t>steps: </a:t>
            </a:r>
            <a:endParaRPr lang="en-US" sz="2800" dirty="0">
              <a:solidFill>
                <a:prstClr val="black"/>
              </a:solidFill>
            </a:endParaRPr>
          </a:p>
          <a:p>
            <a:pPr lvl="1">
              <a:lnSpc>
                <a:spcPct val="150000"/>
              </a:lnSpc>
              <a:buFont typeface="+mj-lt"/>
              <a:buAutoNum type="arabicPeriod"/>
            </a:pPr>
            <a:r>
              <a:rPr lang="en-US" sz="2800" dirty="0">
                <a:solidFill>
                  <a:prstClr val="black"/>
                </a:solidFill>
              </a:rPr>
              <a:t> </a:t>
            </a:r>
            <a:r>
              <a:rPr lang="en-US" sz="2800" dirty="0" smtClean="0">
                <a:solidFill>
                  <a:prstClr val="black"/>
                </a:solidFill>
              </a:rPr>
              <a:t>Add </a:t>
            </a:r>
            <a:r>
              <a:rPr lang="en-US" sz="2800" dirty="0">
                <a:solidFill>
                  <a:prstClr val="black"/>
                </a:solidFill>
              </a:rPr>
              <a:t>users to grant access to all releases</a:t>
            </a:r>
            <a:r>
              <a:rPr lang="en-US" sz="2800" dirty="0" smtClean="0">
                <a:solidFill>
                  <a:prstClr val="black"/>
                </a:solidFill>
              </a:rPr>
              <a:t>.</a:t>
            </a:r>
          </a:p>
          <a:p>
            <a:pPr lvl="1">
              <a:lnSpc>
                <a:spcPct val="150000"/>
              </a:lnSpc>
              <a:buFont typeface="+mj-lt"/>
              <a:buAutoNum type="arabicPeriod"/>
            </a:pPr>
            <a:r>
              <a:rPr lang="en-US" sz="2800" dirty="0" smtClean="0">
                <a:solidFill>
                  <a:prstClr val="black"/>
                </a:solidFill>
              </a:rPr>
              <a:t> </a:t>
            </a:r>
            <a:r>
              <a:rPr lang="en-US" sz="2800" dirty="0">
                <a:solidFill>
                  <a:prstClr val="black"/>
                </a:solidFill>
              </a:rPr>
              <a:t>Create Distribution Groups to manage </a:t>
            </a:r>
            <a:r>
              <a:rPr lang="en-US" sz="2800" dirty="0" smtClean="0">
                <a:solidFill>
                  <a:prstClr val="black"/>
                </a:solidFill>
              </a:rPr>
              <a:t>access.</a:t>
            </a:r>
          </a:p>
          <a:p>
            <a:pPr lvl="1">
              <a:lnSpc>
                <a:spcPct val="150000"/>
              </a:lnSpc>
              <a:buFont typeface="+mj-lt"/>
              <a:buAutoNum type="arabicPeriod"/>
            </a:pPr>
            <a:r>
              <a:rPr lang="en-US" sz="2800" dirty="0" smtClean="0">
                <a:solidFill>
                  <a:prstClr val="black"/>
                </a:solidFill>
              </a:rPr>
              <a:t> Upload</a:t>
            </a:r>
            <a:r>
              <a:rPr lang="en-US" sz="2800" dirty="0">
                <a:solidFill>
                  <a:prstClr val="black"/>
                </a:solidFill>
              </a:rPr>
              <a:t> a new application </a:t>
            </a:r>
            <a:r>
              <a:rPr lang="en-US" sz="2800" dirty="0" smtClean="0">
                <a:solidFill>
                  <a:prstClr val="black"/>
                </a:solidFill>
              </a:rPr>
              <a:t>release.</a:t>
            </a:r>
          </a:p>
          <a:p>
            <a:pPr lvl="1">
              <a:lnSpc>
                <a:spcPct val="150000"/>
              </a:lnSpc>
              <a:buFont typeface="+mj-lt"/>
              <a:buAutoNum type="arabicPeriod"/>
            </a:pPr>
            <a:r>
              <a:rPr lang="en-US" sz="2800" dirty="0" smtClean="0">
                <a:solidFill>
                  <a:prstClr val="black"/>
                </a:solidFill>
              </a:rPr>
              <a:t> Install</a:t>
            </a:r>
            <a:r>
              <a:rPr lang="en-US" sz="2800" dirty="0">
                <a:solidFill>
                  <a:prstClr val="black"/>
                </a:solidFill>
              </a:rPr>
              <a:t> the release onto your device by clicking on the link in the </a:t>
            </a:r>
            <a:r>
              <a:rPr lang="en-US" sz="2800" dirty="0" smtClean="0">
                <a:solidFill>
                  <a:prstClr val="black"/>
                </a:solidFill>
              </a:rPr>
              <a:t>email.</a:t>
            </a:r>
          </a:p>
          <a:p>
            <a:pPr lvl="1">
              <a:lnSpc>
                <a:spcPct val="150000"/>
              </a:lnSpc>
              <a:buFont typeface="+mj-lt"/>
              <a:buAutoNum type="arabicPeriod"/>
            </a:pPr>
            <a:r>
              <a:rPr lang="en-US" sz="2800" dirty="0">
                <a:solidFill>
                  <a:prstClr val="black"/>
                </a:solidFill>
              </a:rPr>
              <a:t> </a:t>
            </a:r>
            <a:r>
              <a:rPr lang="en-US" sz="2800" dirty="0" smtClean="0">
                <a:solidFill>
                  <a:prstClr val="black"/>
                </a:solidFill>
              </a:rPr>
              <a:t>Enable</a:t>
            </a:r>
            <a:r>
              <a:rPr lang="en-US" sz="2800" dirty="0">
                <a:solidFill>
                  <a:prstClr val="black"/>
                </a:solidFill>
              </a:rPr>
              <a:t> In-App Updates to help your users stay always on the latest release.</a:t>
            </a:r>
          </a:p>
        </p:txBody>
      </p:sp>
    </p:spTree>
    <p:extLst>
      <p:ext uri="{BB962C8B-B14F-4D97-AF65-F5344CB8AC3E}">
        <p14:creationId xmlns:p14="http://schemas.microsoft.com/office/powerpoint/2010/main" val="1638109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647" y="1741492"/>
            <a:ext cx="4975827" cy="334831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173" y="1741492"/>
            <a:ext cx="5161722" cy="3320708"/>
          </a:xfrm>
          <a:prstGeom prst="rect">
            <a:avLst/>
          </a:prstGeom>
        </p:spPr>
      </p:pic>
    </p:spTree>
    <p:extLst>
      <p:ext uri="{BB962C8B-B14F-4D97-AF65-F5344CB8AC3E}">
        <p14:creationId xmlns:p14="http://schemas.microsoft.com/office/powerpoint/2010/main" val="3521881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Mobile Center: Crashes</a:t>
            </a:r>
          </a:p>
        </p:txBody>
      </p:sp>
      <p:sp>
        <p:nvSpPr>
          <p:cNvPr id="7" name="Rectangle 6"/>
          <p:cNvSpPr/>
          <p:nvPr/>
        </p:nvSpPr>
        <p:spPr>
          <a:xfrm>
            <a:off x="3239711" y="3709519"/>
            <a:ext cx="2571961" cy="1327596"/>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Get real-time insights</a:t>
            </a:r>
          </a:p>
          <a:p>
            <a:pPr algn="ctr" defTabSz="914367"/>
            <a:r>
              <a:rPr lang="en-US" sz="1568">
                <a:solidFill>
                  <a:srgbClr val="505050"/>
                </a:solidFill>
              </a:rPr>
              <a:t>Monitor your app health with real-time crash reports to diagnose and fix problems quickly</a:t>
            </a:r>
            <a:endParaRPr lang="en-US" sz="1568">
              <a:solidFill>
                <a:srgbClr val="505050"/>
              </a:solidFill>
              <a:ea typeface="Segoe UI" charset="0"/>
              <a:cs typeface="Segoe UI"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595" y="2243209"/>
            <a:ext cx="1183174" cy="1183174"/>
          </a:xfrm>
          <a:prstGeom prst="rect">
            <a:avLst/>
          </a:prstGeom>
        </p:spPr>
      </p:pic>
      <p:sp>
        <p:nvSpPr>
          <p:cNvPr id="9" name="Shape 278"/>
          <p:cNvSpPr txBox="1"/>
          <p:nvPr/>
        </p:nvSpPr>
        <p:spPr>
          <a:xfrm>
            <a:off x="6062660" y="3709519"/>
            <a:ext cx="2933044" cy="1086215"/>
          </a:xfrm>
          <a:prstGeom prst="rect">
            <a:avLst/>
          </a:prstGeom>
          <a:noFill/>
          <a:ln>
            <a:noFill/>
          </a:ln>
        </p:spPr>
        <p:txBody>
          <a:bodyPr wrap="square" lIns="89642" tIns="44821" rIns="89628" bIns="44821" anchor="t" anchorCtr="0">
            <a:spAutoFit/>
          </a:bodyPr>
          <a:lstStyle/>
          <a:p>
            <a:pPr algn="ctr" defTabSz="914367"/>
            <a:r>
              <a:rPr lang="en-US" sz="1765" b="1">
                <a:solidFill>
                  <a:srgbClr val="5C2D91"/>
                </a:solidFill>
                <a:latin typeface="Segoe UI Semibold" charset="0"/>
                <a:ea typeface="Segoe UI Semibold" charset="0"/>
                <a:cs typeface="Segoe UI Semibold" charset="0"/>
              </a:rPr>
              <a:t>Do smart troubleshooting</a:t>
            </a:r>
          </a:p>
          <a:p>
            <a:pPr algn="ctr" defTabSz="914367"/>
            <a:r>
              <a:rPr lang="en-US" sz="1568">
                <a:solidFill>
                  <a:srgbClr val="505050"/>
                </a:solidFill>
              </a:rPr>
              <a:t>Crashes are grouped together by similarities to focus on the most critical groups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2447" y="2243209"/>
            <a:ext cx="1185735" cy="1178010"/>
          </a:xfrm>
          <a:prstGeom prst="rect">
            <a:avLst/>
          </a:prstGeom>
        </p:spPr>
      </p:pic>
      <p:sp>
        <p:nvSpPr>
          <p:cNvPr id="10" name="Shape 278"/>
          <p:cNvSpPr txBox="1"/>
          <p:nvPr/>
        </p:nvSpPr>
        <p:spPr>
          <a:xfrm>
            <a:off x="9054941" y="3709519"/>
            <a:ext cx="2838693" cy="1112647"/>
          </a:xfrm>
          <a:prstGeom prst="rect">
            <a:avLst/>
          </a:prstGeom>
          <a:noFill/>
          <a:ln>
            <a:noFill/>
          </a:ln>
        </p:spPr>
        <p:txBody>
          <a:bodyPr lIns="89642" tIns="44821" rIns="89628" bIns="44821" anchor="t" anchorCtr="0">
            <a:noAutofit/>
          </a:bodyPr>
          <a:lstStyle/>
          <a:p>
            <a:pPr algn="ctr" defTabSz="914367"/>
            <a:r>
              <a:rPr lang="en-US" sz="1765" b="1">
                <a:solidFill>
                  <a:srgbClr val="5C2D91"/>
                </a:solidFill>
                <a:latin typeface="Segoe UI Semibold" charset="0"/>
                <a:ea typeface="Segoe UI Semibold" charset="0"/>
                <a:cs typeface="Segoe UI Semibold" charset="0"/>
              </a:rPr>
              <a:t>Easily analyze data</a:t>
            </a:r>
          </a:p>
          <a:p>
            <a:pPr algn="ctr" defTabSz="914367"/>
            <a:r>
              <a:rPr lang="en-US" sz="1568">
                <a:solidFill>
                  <a:srgbClr val="505050"/>
                </a:solidFill>
              </a:rPr>
              <a:t>Get detailed, easy-to-read stack traces and logs to quickly understand issues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1426" y="2142691"/>
            <a:ext cx="928534" cy="1302118"/>
          </a:xfrm>
          <a:prstGeom prst="rect">
            <a:avLst/>
          </a:prstGeom>
        </p:spPr>
      </p:pic>
      <p:sp>
        <p:nvSpPr>
          <p:cNvPr id="11" name="Rectangle 10"/>
          <p:cNvSpPr/>
          <p:nvPr/>
        </p:nvSpPr>
        <p:spPr>
          <a:xfrm>
            <a:off x="377443" y="3709519"/>
            <a:ext cx="2613582" cy="1086215"/>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Ship consistent quality</a:t>
            </a:r>
          </a:p>
          <a:p>
            <a:pPr algn="ctr" defTabSz="914367"/>
            <a:r>
              <a:rPr lang="en-US" sz="1568">
                <a:solidFill>
                  <a:srgbClr val="505050"/>
                </a:solidFill>
              </a:rPr>
              <a:t>Diagnose crashes fast for maximum uptime and maintain high quality</a:t>
            </a:r>
            <a:endParaRPr lang="en-US" sz="1568">
              <a:solidFill>
                <a:srgbClr val="505050"/>
              </a:solidFill>
              <a:ea typeface="Segoe UI" charset="0"/>
              <a:cs typeface="Segoe UI" charset="0"/>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625" y="2241590"/>
            <a:ext cx="2155219" cy="1225072"/>
          </a:xfrm>
          <a:prstGeom prst="rect">
            <a:avLst/>
          </a:prstGeom>
        </p:spPr>
      </p:pic>
    </p:spTree>
    <p:extLst>
      <p:ext uri="{BB962C8B-B14F-4D97-AF65-F5344CB8AC3E}">
        <p14:creationId xmlns:p14="http://schemas.microsoft.com/office/powerpoint/2010/main" val="1802382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Mobile Center: Analytics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448" y="2246157"/>
            <a:ext cx="1132326" cy="104475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8886" y="2202611"/>
            <a:ext cx="1330773" cy="1083240"/>
          </a:xfrm>
          <a:prstGeom prst="rect">
            <a:avLst/>
          </a:prstGeom>
        </p:spPr>
      </p:pic>
      <p:sp>
        <p:nvSpPr>
          <p:cNvPr id="6" name="Rectangle 5"/>
          <p:cNvSpPr/>
          <p:nvPr/>
        </p:nvSpPr>
        <p:spPr>
          <a:xfrm>
            <a:off x="424318" y="3560115"/>
            <a:ext cx="2516585" cy="1327596"/>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Access instant data</a:t>
            </a:r>
          </a:p>
          <a:p>
            <a:pPr algn="ctr" defTabSz="914367"/>
            <a:r>
              <a:rPr lang="en-US" sz="1568">
                <a:solidFill>
                  <a:srgbClr val="505050"/>
                </a:solidFill>
              </a:rPr>
              <a:t>Integrate the analytics SDK in just two steps to start instantaneously seeing data from your app</a:t>
            </a:r>
            <a:endParaRPr lang="en-US" sz="1568">
              <a:solidFill>
                <a:srgbClr val="505050"/>
              </a:solidFill>
              <a:ea typeface="Segoe UI" charset="0"/>
              <a:cs typeface="Segoe UI" charset="0"/>
            </a:endParaRPr>
          </a:p>
        </p:txBody>
      </p:sp>
      <p:sp>
        <p:nvSpPr>
          <p:cNvPr id="7" name="Rectangle 6"/>
          <p:cNvSpPr/>
          <p:nvPr/>
        </p:nvSpPr>
        <p:spPr>
          <a:xfrm>
            <a:off x="3223985" y="3560115"/>
            <a:ext cx="2803651" cy="1600695"/>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Understand</a:t>
            </a:r>
            <a:br>
              <a:rPr lang="en-US" sz="1765" b="1">
                <a:solidFill>
                  <a:srgbClr val="5C2D91"/>
                </a:solidFill>
                <a:latin typeface="Segoe UI Semibold" charset="0"/>
                <a:ea typeface="Segoe UI Semibold" charset="0"/>
                <a:cs typeface="Segoe UI Semibold" charset="0"/>
              </a:rPr>
            </a:br>
            <a:r>
              <a:rPr lang="en-US" sz="1765" b="1">
                <a:solidFill>
                  <a:srgbClr val="5C2D91"/>
                </a:solidFill>
                <a:latin typeface="Segoe UI Semibold" charset="0"/>
                <a:ea typeface="Segoe UI Semibold" charset="0"/>
                <a:cs typeface="Segoe UI Semibold" charset="0"/>
              </a:rPr>
              <a:t>your customers</a:t>
            </a:r>
          </a:p>
          <a:p>
            <a:pPr algn="ctr" defTabSz="914367"/>
            <a:r>
              <a:rPr lang="en-US" sz="1568">
                <a:solidFill>
                  <a:srgbClr val="505050"/>
                </a:solidFill>
              </a:rPr>
              <a:t>Real-time app usage data about your core audience—devices, locations, session info, and more</a:t>
            </a:r>
            <a:endParaRPr lang="en-US" sz="1568">
              <a:solidFill>
                <a:srgbClr val="505050"/>
              </a:solidFill>
              <a:ea typeface="Segoe UI" charset="0"/>
              <a:cs typeface="Segoe UI" charset="0"/>
            </a:endParaRPr>
          </a:p>
        </p:txBody>
      </p:sp>
      <p:sp>
        <p:nvSpPr>
          <p:cNvPr id="8" name="Rectangle 7"/>
          <p:cNvSpPr/>
          <p:nvPr/>
        </p:nvSpPr>
        <p:spPr>
          <a:xfrm>
            <a:off x="6301827" y="3560115"/>
            <a:ext cx="2686728" cy="1327596"/>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Build what users want</a:t>
            </a:r>
          </a:p>
          <a:p>
            <a:pPr algn="ctr" defTabSz="914367"/>
            <a:r>
              <a:rPr lang="en-US" sz="1568">
                <a:solidFill>
                  <a:srgbClr val="505050"/>
                </a:solidFill>
              </a:rPr>
              <a:t>Analyze the data to see how customers use your app and accordingly prioritize and build new features</a:t>
            </a:r>
            <a:endParaRPr lang="en-US" sz="1568">
              <a:solidFill>
                <a:srgbClr val="505050"/>
              </a:solidFill>
              <a:ea typeface="Segoe UI" charset="0"/>
              <a:cs typeface="Segoe UI"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6462" y="2078562"/>
            <a:ext cx="657458" cy="1342657"/>
          </a:xfrm>
          <a:prstGeom prst="rect">
            <a:avLst/>
          </a:prstGeom>
        </p:spPr>
      </p:pic>
      <p:sp>
        <p:nvSpPr>
          <p:cNvPr id="10" name="Rectangle 9"/>
          <p:cNvSpPr/>
          <p:nvPr/>
        </p:nvSpPr>
        <p:spPr>
          <a:xfrm>
            <a:off x="9419207" y="3560114"/>
            <a:ext cx="2077049" cy="1568977"/>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Learn more faster</a:t>
            </a:r>
          </a:p>
          <a:p>
            <a:pPr algn="ctr" defTabSz="914367"/>
            <a:r>
              <a:rPr lang="en-US" sz="1568">
                <a:solidFill>
                  <a:srgbClr val="505050"/>
                </a:solidFill>
              </a:rPr>
              <a:t>Use custom events to follow users’ actions through your app to analyze their likes and dislikes</a:t>
            </a:r>
            <a:endParaRPr lang="en-US" sz="1568">
              <a:solidFill>
                <a:srgbClr val="505050"/>
              </a:solidFill>
              <a:ea typeface="Segoe UI" charset="0"/>
              <a:cs typeface="Segoe UI"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6926" y="2073697"/>
            <a:ext cx="961610" cy="1245136"/>
          </a:xfrm>
          <a:prstGeom prst="rect">
            <a:avLst/>
          </a:prstGeom>
        </p:spPr>
      </p:pic>
    </p:spTree>
    <p:extLst>
      <p:ext uri="{BB962C8B-B14F-4D97-AF65-F5344CB8AC3E}">
        <p14:creationId xmlns:p14="http://schemas.microsoft.com/office/powerpoint/2010/main" val="1237140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865" y="-13011"/>
            <a:ext cx="12190271" cy="68551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Title 3"/>
          <p:cNvSpPr>
            <a:spLocks noGrp="1"/>
          </p:cNvSpPr>
          <p:nvPr>
            <p:ph type="title"/>
          </p:nvPr>
        </p:nvSpPr>
        <p:spPr/>
        <p:txBody>
          <a:bodyPr/>
          <a:lstStyle/>
          <a:p>
            <a:r>
              <a:rPr lang="en-US" dirty="0"/>
              <a:t>The Need : Mobile has happened</a:t>
            </a:r>
          </a:p>
        </p:txBody>
      </p:sp>
      <p:sp>
        <p:nvSpPr>
          <p:cNvPr id="28" name="Rectangle 27"/>
          <p:cNvSpPr/>
          <p:nvPr/>
        </p:nvSpPr>
        <p:spPr>
          <a:xfrm>
            <a:off x="866" y="3956774"/>
            <a:ext cx="4769760" cy="918080"/>
          </a:xfrm>
          <a:prstGeom prst="rect">
            <a:avLst/>
          </a:prstGeom>
          <a:solidFill>
            <a:srgbClr val="762F89"/>
          </a:solidFill>
          <a:ln w="25400" cap="flat" cmpd="sng" algn="ctr">
            <a:noFill/>
            <a:prstDash val="solid"/>
          </a:ln>
          <a:effectLst/>
        </p:spPr>
        <p:txBody>
          <a:bodyPr lIns="182854" rIns="182854" rtlCol="0" anchor="ctr"/>
          <a:lstStyle/>
          <a:p>
            <a:pPr algn="ctr" defTabSz="1218753">
              <a:defRPr/>
            </a:pPr>
            <a:r>
              <a:rPr lang="en-US" sz="2000" b="1">
                <a:solidFill>
                  <a:srgbClr val="FFFFFF"/>
                </a:solidFill>
                <a:latin typeface="Segoe UI Semibold" charset="0"/>
                <a:ea typeface="Segoe UI Semibold" charset="0"/>
                <a:cs typeface="Segoe UI Semibold" charset="0"/>
              </a:rPr>
              <a:t>Faster</a:t>
            </a:r>
            <a:r>
              <a:rPr lang="en-US" sz="2000">
                <a:solidFill>
                  <a:srgbClr val="FFFFFF"/>
                </a:solidFill>
                <a:latin typeface="Segoe UI Light"/>
                <a:cs typeface="Segoe UI Semibold" panose="020B0702040204020203" pitchFamily="34" charset="0"/>
              </a:rPr>
              <a:t> than the</a:t>
            </a:r>
            <a:br>
              <a:rPr lang="en-US" sz="2000">
                <a:solidFill>
                  <a:srgbClr val="FFFFFF"/>
                </a:solidFill>
                <a:latin typeface="Segoe UI Light"/>
                <a:cs typeface="Segoe UI Semibold" panose="020B0702040204020203" pitchFamily="34" charset="0"/>
              </a:rPr>
            </a:br>
            <a:r>
              <a:rPr lang="en-US" sz="2000">
                <a:solidFill>
                  <a:srgbClr val="FFFFFF"/>
                </a:solidFill>
                <a:latin typeface="Segoe UI Light"/>
                <a:cs typeface="Segoe UI Semibold" panose="020B0702040204020203" pitchFamily="34" charset="0"/>
              </a:rPr>
              <a:t>Internet boom of the 90s</a:t>
            </a:r>
            <a:endParaRPr lang="en-US" sz="2000" kern="0">
              <a:solidFill>
                <a:srgbClr val="FFFFFF"/>
              </a:solidFill>
              <a:latin typeface="Segoe UI Light"/>
              <a:cs typeface="Arial" pitchFamily="34" charset="0"/>
            </a:endParaRPr>
          </a:p>
        </p:txBody>
      </p:sp>
      <p:sp>
        <p:nvSpPr>
          <p:cNvPr id="29" name="Rectangle 28"/>
          <p:cNvSpPr/>
          <p:nvPr/>
        </p:nvSpPr>
        <p:spPr>
          <a:xfrm>
            <a:off x="867" y="2118320"/>
            <a:ext cx="4845950" cy="918080"/>
          </a:xfrm>
          <a:prstGeom prst="rect">
            <a:avLst/>
          </a:prstGeom>
          <a:solidFill>
            <a:srgbClr val="762F89"/>
          </a:solidFill>
          <a:ln w="25400" cap="flat" cmpd="sng" algn="ctr">
            <a:noFill/>
            <a:prstDash val="solid"/>
          </a:ln>
          <a:effectLst/>
        </p:spPr>
        <p:txBody>
          <a:bodyPr lIns="182854" rIns="182854" rtlCol="0" anchor="ctr"/>
          <a:lstStyle/>
          <a:p>
            <a:pPr algn="ctr" defTabSz="1218753">
              <a:defRPr/>
            </a:pPr>
            <a:r>
              <a:rPr lang="en-US" sz="2000" b="1">
                <a:solidFill>
                  <a:srgbClr val="FFFFFF"/>
                </a:solidFill>
                <a:latin typeface="Segoe UI Semibold" charset="0"/>
                <a:ea typeface="Segoe UI Semibold" charset="0"/>
                <a:cs typeface="Segoe UI Semibold" charset="0"/>
              </a:rPr>
              <a:t>Faster</a:t>
            </a:r>
            <a:r>
              <a:rPr lang="en-US" sz="2000">
                <a:solidFill>
                  <a:srgbClr val="FFFFFF"/>
                </a:solidFill>
                <a:latin typeface="Segoe UI Light"/>
                <a:cs typeface="Segoe UI Semibold" panose="020B0702040204020203" pitchFamily="34" charset="0"/>
              </a:rPr>
              <a:t> than the</a:t>
            </a:r>
            <a:br>
              <a:rPr lang="en-US" sz="2000">
                <a:solidFill>
                  <a:srgbClr val="FFFFFF"/>
                </a:solidFill>
                <a:latin typeface="Segoe UI Light"/>
                <a:cs typeface="Segoe UI Semibold" panose="020B0702040204020203" pitchFamily="34" charset="0"/>
              </a:rPr>
            </a:br>
            <a:r>
              <a:rPr lang="en-US" sz="2000">
                <a:solidFill>
                  <a:srgbClr val="FFFFFF"/>
                </a:solidFill>
                <a:latin typeface="Segoe UI Light"/>
                <a:cs typeface="Segoe UI Semibold" panose="020B0702040204020203" pitchFamily="34" charset="0"/>
              </a:rPr>
              <a:t>PC boom of the 80s</a:t>
            </a:r>
            <a:endParaRPr lang="en-US" sz="2000" kern="0">
              <a:solidFill>
                <a:srgbClr val="FFFFFF"/>
              </a:solidFill>
              <a:latin typeface="Segoe UI Light"/>
              <a:cs typeface="Arial" pitchFamily="34" charset="0"/>
            </a:endParaRPr>
          </a:p>
        </p:txBody>
      </p:sp>
      <p:sp>
        <p:nvSpPr>
          <p:cNvPr id="50" name="Rectangle 49"/>
          <p:cNvSpPr/>
          <p:nvPr/>
        </p:nvSpPr>
        <p:spPr>
          <a:xfrm>
            <a:off x="7492753" y="3027097"/>
            <a:ext cx="4698383" cy="918080"/>
          </a:xfrm>
          <a:prstGeom prst="rect">
            <a:avLst/>
          </a:prstGeom>
          <a:solidFill>
            <a:srgbClr val="51205E"/>
          </a:solidFill>
          <a:ln w="25400" cap="flat" cmpd="sng" algn="ctr">
            <a:noFill/>
            <a:prstDash val="solid"/>
          </a:ln>
          <a:effectLst/>
        </p:spPr>
        <p:txBody>
          <a:bodyPr lIns="182854" rIns="182854" rtlCol="0" anchor="ctr"/>
          <a:lstStyle/>
          <a:p>
            <a:pPr algn="ctr" defTabSz="931531">
              <a:spcBef>
                <a:spcPct val="20000"/>
              </a:spcBef>
              <a:buClr>
                <a:srgbClr val="3C3C3C"/>
              </a:buClr>
              <a:buSzPct val="100000"/>
              <a:defRPr/>
            </a:pPr>
            <a:r>
              <a:rPr lang="en-US" sz="2000" b="1" spc="-10">
                <a:solidFill>
                  <a:srgbClr val="FFFFFF"/>
                </a:solidFill>
                <a:latin typeface="Segoe UI Semibold" charset="0"/>
                <a:ea typeface="Segoe UI Semibold" charset="0"/>
                <a:cs typeface="Segoe UI Semibold" charset="0"/>
              </a:rPr>
              <a:t>Faster</a:t>
            </a:r>
            <a:r>
              <a:rPr lang="en-US" sz="2000" spc="-30">
                <a:solidFill>
                  <a:srgbClr val="FFFFFF"/>
                </a:solidFill>
                <a:latin typeface="Segoe UI Light"/>
                <a:cs typeface="Segoe UI Semibold" panose="020B0702040204020203" pitchFamily="34" charset="0"/>
              </a:rPr>
              <a:t> than the recent</a:t>
            </a:r>
            <a:br>
              <a:rPr lang="en-US" sz="2000" spc="-30">
                <a:solidFill>
                  <a:srgbClr val="FFFFFF"/>
                </a:solidFill>
                <a:latin typeface="Segoe UI Light"/>
                <a:cs typeface="Segoe UI Semibold" panose="020B0702040204020203" pitchFamily="34" charset="0"/>
              </a:rPr>
            </a:br>
            <a:r>
              <a:rPr lang="en-US" sz="2000" spc="-30">
                <a:solidFill>
                  <a:srgbClr val="FFFFFF"/>
                </a:solidFill>
                <a:latin typeface="Segoe UI Light"/>
                <a:cs typeface="Segoe UI Semibold" panose="020B0702040204020203" pitchFamily="34" charset="0"/>
              </a:rPr>
              <a:t>social networking explosion</a:t>
            </a:r>
          </a:p>
        </p:txBody>
      </p:sp>
      <p:sp>
        <p:nvSpPr>
          <p:cNvPr id="53" name="TextBox 5"/>
          <p:cNvSpPr txBox="1"/>
          <p:nvPr/>
        </p:nvSpPr>
        <p:spPr>
          <a:xfrm>
            <a:off x="865" y="6206224"/>
            <a:ext cx="2192210" cy="480106"/>
          </a:xfrm>
          <a:prstGeom prst="rect">
            <a:avLst/>
          </a:prstGeom>
          <a:noFill/>
        </p:spPr>
        <p:txBody>
          <a:bodyPr wrap="non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r>
              <a:rPr lang="en-US" sz="1200">
                <a:solidFill>
                  <a:srgbClr val="505050"/>
                </a:solidFill>
                <a:latin typeface="Segoe UI Light" charset="0"/>
                <a:ea typeface="Segoe UI Light" charset="0"/>
                <a:cs typeface="Segoe UI Light" charset="0"/>
              </a:rPr>
              <a:t>Source: Flurry Analytics (</a:t>
            </a:r>
            <a:r>
              <a:rPr lang="en-US" sz="1200">
                <a:solidFill>
                  <a:srgbClr val="505050"/>
                </a:solidFill>
                <a:latin typeface="Segoe UI Light" charset="0"/>
                <a:ea typeface="Segoe UI Light" charset="0"/>
                <a:cs typeface="Segoe UI Light" charset="0"/>
                <a:hlinkClick r:id="rId3"/>
              </a:rPr>
              <a:t>link</a:t>
            </a:r>
            <a:r>
              <a:rPr lang="en-US" sz="1200">
                <a:solidFill>
                  <a:srgbClr val="505050"/>
                </a:solidFill>
                <a:latin typeface="Segoe UI Light" charset="0"/>
                <a:ea typeface="Segoe UI Light" charset="0"/>
                <a:cs typeface="Segoe UI Light" charset="0"/>
              </a:rPr>
              <a:t>)</a:t>
            </a:r>
          </a:p>
        </p:txBody>
      </p:sp>
      <p:pic>
        <p:nvPicPr>
          <p:cNvPr id="4" name="Picture 3"/>
          <p:cNvPicPr>
            <a:picLocks noChangeAspect="1"/>
          </p:cNvPicPr>
          <p:nvPr/>
        </p:nvPicPr>
        <p:blipFill rotWithShape="1">
          <a:blip r:embed="rId4"/>
          <a:srcRect b="22647"/>
          <a:stretch/>
        </p:blipFill>
        <p:spPr>
          <a:xfrm>
            <a:off x="3462304" y="1603872"/>
            <a:ext cx="4724139" cy="5252683"/>
          </a:xfrm>
          <a:prstGeom prst="rect">
            <a:avLst/>
          </a:prstGeom>
        </p:spPr>
      </p:pic>
    </p:spTree>
    <p:extLst>
      <p:ext uri="{BB962C8B-B14F-4D97-AF65-F5344CB8AC3E}">
        <p14:creationId xmlns:p14="http://schemas.microsoft.com/office/powerpoint/2010/main" val="2087428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0-#ppt_w/2"/>
                                          </p:val>
                                        </p:tav>
                                        <p:tav tm="100000">
                                          <p:val>
                                            <p:strVal val="#ppt_x"/>
                                          </p:val>
                                        </p:tav>
                                      </p:tavLst>
                                    </p:anim>
                                    <p:anim calcmode="lin" valueType="num">
                                      <p:cBhvr additive="base">
                                        <p:cTn id="13" dur="500" fill="hold"/>
                                        <p:tgtEl>
                                          <p:spTgt spid="2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additive="base">
                                        <p:cTn id="17" dur="500" fill="hold"/>
                                        <p:tgtEl>
                                          <p:spTgt spid="50"/>
                                        </p:tgtEl>
                                        <p:attrNameLst>
                                          <p:attrName>ppt_x</p:attrName>
                                        </p:attrNameLst>
                                      </p:cBhvr>
                                      <p:tavLst>
                                        <p:tav tm="0">
                                          <p:val>
                                            <p:strVal val="1+#ppt_w/2"/>
                                          </p:val>
                                        </p:tav>
                                        <p:tav tm="100000">
                                          <p:val>
                                            <p:strVal val="#ppt_x"/>
                                          </p:val>
                                        </p:tav>
                                      </p:tavLst>
                                    </p:anim>
                                    <p:anim calcmode="lin" valueType="num">
                                      <p:cBhvr additive="base">
                                        <p:cTn id="18" dur="500" fill="hold"/>
                                        <p:tgtEl>
                                          <p:spTgt spid="5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0-#ppt_w/2"/>
                                          </p:val>
                                        </p:tav>
                                        <p:tav tm="100000">
                                          <p:val>
                                            <p:strVal val="#ppt_x"/>
                                          </p:val>
                                        </p:tav>
                                      </p:tavLst>
                                    </p:anim>
                                    <p:anim calcmode="lin" valueType="num">
                                      <p:cBhvr additive="base">
                                        <p:cTn id="23"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5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Key Features</a:t>
            </a:r>
            <a:endParaRPr lang="en-US" sz="5400" dirty="0"/>
          </a:p>
        </p:txBody>
      </p:sp>
      <p:sp>
        <p:nvSpPr>
          <p:cNvPr id="3" name="Content Placeholder 2"/>
          <p:cNvSpPr>
            <a:spLocks noGrp="1"/>
          </p:cNvSpPr>
          <p:nvPr>
            <p:ph idx="1"/>
          </p:nvPr>
        </p:nvSpPr>
        <p:spPr/>
        <p:txBody>
          <a:bodyPr/>
          <a:lstStyle/>
          <a:p>
            <a:pPr>
              <a:lnSpc>
                <a:spcPct val="150000"/>
              </a:lnSpc>
            </a:pPr>
            <a:r>
              <a:rPr lang="en-US" sz="4000" dirty="0" smtClean="0"/>
              <a:t>Overview</a:t>
            </a:r>
          </a:p>
          <a:p>
            <a:pPr>
              <a:lnSpc>
                <a:spcPct val="150000"/>
              </a:lnSpc>
            </a:pPr>
            <a:r>
              <a:rPr lang="en-US" sz="4000" dirty="0" smtClean="0"/>
              <a:t>Custom Events</a:t>
            </a:r>
          </a:p>
          <a:p>
            <a:pPr>
              <a:lnSpc>
                <a:spcPct val="150000"/>
              </a:lnSpc>
            </a:pPr>
            <a:r>
              <a:rPr lang="en-US" sz="4000" dirty="0" smtClean="0"/>
              <a:t>Log Flow</a:t>
            </a:r>
          </a:p>
          <a:p>
            <a:pPr>
              <a:lnSpc>
                <a:spcPct val="150000"/>
              </a:lnSpc>
            </a:pPr>
            <a:r>
              <a:rPr lang="en-US" sz="4000" dirty="0" smtClean="0"/>
              <a:t>Export to Azure</a:t>
            </a:r>
          </a:p>
          <a:p>
            <a:endParaRPr lang="en-US" dirty="0"/>
          </a:p>
        </p:txBody>
      </p:sp>
    </p:spTree>
    <p:extLst>
      <p:ext uri="{BB962C8B-B14F-4D97-AF65-F5344CB8AC3E}">
        <p14:creationId xmlns:p14="http://schemas.microsoft.com/office/powerpoint/2010/main" val="1453604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114" y="1084238"/>
            <a:ext cx="11653523" cy="4474495"/>
          </a:xfrm>
        </p:spPr>
        <p:txBody>
          <a:bodyPr/>
          <a:lstStyle/>
          <a:p>
            <a:pPr algn="ctr"/>
            <a:r>
              <a:rPr lang="en-US" dirty="0" smtClean="0">
                <a:cs typeface="Segoe UI Light"/>
              </a:rPr>
              <a:t/>
            </a:r>
            <a:br>
              <a:rPr lang="en-US" dirty="0" smtClean="0">
                <a:cs typeface="Segoe UI Light"/>
              </a:rPr>
            </a:br>
            <a:r>
              <a:rPr lang="en-US" dirty="0" smtClean="0">
                <a:cs typeface="Segoe UI Light"/>
              </a:rPr>
              <a:t>Sign up free today:</a:t>
            </a:r>
            <a:r>
              <a:rPr lang="en-US" dirty="0">
                <a:solidFill>
                  <a:schemeClr val="tx1"/>
                </a:solidFill>
                <a:cs typeface="Segoe UI Light"/>
              </a:rPr>
              <a:t/>
            </a:r>
            <a:br>
              <a:rPr lang="en-US" dirty="0">
                <a:solidFill>
                  <a:schemeClr val="tx1"/>
                </a:solidFill>
                <a:cs typeface="Segoe UI Light"/>
              </a:rPr>
            </a:br>
            <a:r>
              <a:rPr lang="en-US" sz="9800" dirty="0" err="1" smtClean="0">
                <a:solidFill>
                  <a:srgbClr val="FFFFFF"/>
                </a:solidFill>
                <a:latin typeface="Segoe UI Light"/>
                <a:cs typeface="Segoe UI Light"/>
              </a:rPr>
              <a:t>mobile.azure.com</a:t>
            </a:r>
            <a:r>
              <a:rPr lang="en-US" sz="9800" dirty="0">
                <a:solidFill>
                  <a:srgbClr val="FFFFFF"/>
                </a:solidFill>
                <a:latin typeface="Segoe UI Light"/>
                <a:cs typeface="Segoe UI Light"/>
              </a:rPr>
              <a:t> </a:t>
            </a:r>
            <a:r>
              <a:rPr lang="en-US" dirty="0">
                <a:solidFill>
                  <a:schemeClr val="tx1"/>
                </a:solidFill>
                <a:latin typeface="Segoe UI Light"/>
                <a:cs typeface="Segoe UI Light"/>
              </a:rPr>
              <a:t/>
            </a:r>
            <a:br>
              <a:rPr lang="en-US" dirty="0">
                <a:solidFill>
                  <a:schemeClr val="tx1"/>
                </a:solidFill>
                <a:latin typeface="Segoe UI Light"/>
                <a:cs typeface="Segoe UI Light"/>
              </a:rPr>
            </a:br>
            <a:endParaRPr lang="en-US" dirty="0">
              <a:solidFill>
                <a:schemeClr val="tx1"/>
              </a:solidFill>
              <a:latin typeface="Segoe UI Light"/>
              <a:cs typeface="Segoe UI Light"/>
            </a:endParaRPr>
          </a:p>
        </p:txBody>
      </p:sp>
    </p:spTree>
    <p:extLst>
      <p:ext uri="{BB962C8B-B14F-4D97-AF65-F5344CB8AC3E}">
        <p14:creationId xmlns:p14="http://schemas.microsoft.com/office/powerpoint/2010/main" val="180862339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301" y="1187939"/>
            <a:ext cx="11802864" cy="1792836"/>
          </a:xfrm>
        </p:spPr>
        <p:txBody>
          <a:bodyPr/>
          <a:lstStyle/>
          <a:p>
            <a:r>
              <a:rPr lang="en-US" dirty="0"/>
              <a:t>Azure Serverless and Functions Overview</a:t>
            </a:r>
          </a:p>
        </p:txBody>
      </p:sp>
      <p:sp>
        <p:nvSpPr>
          <p:cNvPr id="5" name="Text Placeholder 4"/>
          <p:cNvSpPr>
            <a:spLocks noGrp="1"/>
          </p:cNvSpPr>
          <p:nvPr>
            <p:ph type="body" sz="quarter" idx="12"/>
          </p:nvPr>
        </p:nvSpPr>
        <p:spPr>
          <a:xfrm>
            <a:off x="269302" y="3429778"/>
            <a:ext cx="6723123" cy="1792072"/>
          </a:xfrm>
        </p:spPr>
        <p:txBody>
          <a:bodyPr/>
          <a:lstStyle/>
          <a:p>
            <a:r>
              <a:rPr lang="en-US" dirty="0"/>
              <a:t>Dan Rigby</a:t>
            </a:r>
          </a:p>
          <a:p>
            <a:r>
              <a:rPr lang="en-US" dirty="0"/>
              <a:t>Technology Solutions Professional</a:t>
            </a:r>
          </a:p>
          <a:p>
            <a:r>
              <a:rPr lang="en-US" dirty="0"/>
              <a:t>@</a:t>
            </a:r>
            <a:r>
              <a:rPr lang="en-US" dirty="0" err="1"/>
              <a:t>DanRigby</a:t>
            </a:r>
            <a:endParaRPr lang="en-US" dirty="0"/>
          </a:p>
        </p:txBody>
      </p:sp>
    </p:spTree>
    <p:extLst>
      <p:ext uri="{BB962C8B-B14F-4D97-AF65-F5344CB8AC3E}">
        <p14:creationId xmlns:p14="http://schemas.microsoft.com/office/powerpoint/2010/main" val="24762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1">
            <a:extLst>
              <a:ext uri="{FF2B5EF4-FFF2-40B4-BE49-F238E27FC236}">
                <a16:creationId xmlns:a16="http://schemas.microsoft.com/office/drawing/2014/main" xmlns="" id="{D08A7FD3-1730-49FE-B4EC-EBC39AD96ED3}"/>
              </a:ext>
            </a:extLst>
          </p:cNvPr>
          <p:cNvSpPr txBox="1">
            <a:spLocks/>
          </p:cNvSpPr>
          <p:nvPr/>
        </p:nvSpPr>
        <p:spPr>
          <a:xfrm>
            <a:off x="1090962" y="2906086"/>
            <a:ext cx="10010077" cy="1045829"/>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defRPr/>
            </a:pPr>
            <a:r>
              <a:rPr lang="en-US" sz="4313" dirty="0">
                <a:solidFill>
                  <a:prstClr val="black"/>
                </a:solidFill>
                <a:latin typeface="Segoe UI" panose="020B0502040204020203" pitchFamily="34" charset="0"/>
                <a:cs typeface="Segoe UI" panose="020B0502040204020203" pitchFamily="34" charset="0"/>
              </a:rPr>
              <a:t>Why Serverless?</a:t>
            </a:r>
          </a:p>
        </p:txBody>
      </p:sp>
    </p:spTree>
    <p:extLst>
      <p:ext uri="{BB962C8B-B14F-4D97-AF65-F5344CB8AC3E}">
        <p14:creationId xmlns:p14="http://schemas.microsoft.com/office/powerpoint/2010/main" val="72760649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7901178" y="3797805"/>
            <a:ext cx="943859" cy="615433"/>
          </a:xfrm>
          <a:prstGeom prst="rect">
            <a:avLst/>
          </a:prstGeom>
          <a:noFill/>
        </p:spPr>
        <p:txBody>
          <a:bodyPr wrap="none" lIns="179234" tIns="143387" rIns="179234" bIns="143387" rtlCol="0">
            <a:spAutoFit/>
          </a:bodyPr>
          <a:lstStyle/>
          <a:p>
            <a:pPr defTabSz="896042">
              <a:lnSpc>
                <a:spcPct val="90000"/>
              </a:lnSpc>
              <a:spcAft>
                <a:spcPts val="588"/>
              </a:spcAft>
              <a:defRPr/>
            </a:pPr>
            <a:r>
              <a:rPr lang="en-US" sz="2353" kern="0">
                <a:gradFill>
                  <a:gsLst>
                    <a:gs pos="1250">
                      <a:srgbClr val="353535"/>
                    </a:gs>
                    <a:gs pos="100000">
                      <a:srgbClr val="353535"/>
                    </a:gs>
                  </a:gsLst>
                  <a:lin ang="5400000" scaled="0"/>
                </a:gradFill>
                <a:latin typeface="Segoe UI"/>
              </a:rPr>
              <a:t>PaaS</a:t>
            </a:r>
          </a:p>
        </p:txBody>
      </p:sp>
      <p:sp>
        <p:nvSpPr>
          <p:cNvPr id="28" name="TextBox 27"/>
          <p:cNvSpPr txBox="1"/>
          <p:nvPr/>
        </p:nvSpPr>
        <p:spPr>
          <a:xfrm>
            <a:off x="5072766" y="3797805"/>
            <a:ext cx="863709" cy="615433"/>
          </a:xfrm>
          <a:prstGeom prst="rect">
            <a:avLst/>
          </a:prstGeom>
          <a:noFill/>
        </p:spPr>
        <p:txBody>
          <a:bodyPr wrap="none" lIns="179234" tIns="143387" rIns="179234" bIns="143387" rtlCol="0">
            <a:spAutoFit/>
          </a:bodyPr>
          <a:lstStyle/>
          <a:p>
            <a:pPr defTabSz="896042">
              <a:lnSpc>
                <a:spcPct val="90000"/>
              </a:lnSpc>
              <a:spcAft>
                <a:spcPts val="588"/>
              </a:spcAft>
              <a:defRPr/>
            </a:pPr>
            <a:r>
              <a:rPr lang="en-US" sz="2353" kern="0">
                <a:gradFill>
                  <a:gsLst>
                    <a:gs pos="1250">
                      <a:srgbClr val="353535"/>
                    </a:gs>
                    <a:gs pos="100000">
                      <a:srgbClr val="353535"/>
                    </a:gs>
                  </a:gsLst>
                  <a:lin ang="5400000" scaled="0"/>
                </a:gradFill>
                <a:latin typeface="Segoe UI"/>
              </a:rPr>
              <a:t>IaaS</a:t>
            </a:r>
          </a:p>
        </p:txBody>
      </p:sp>
      <p:sp>
        <p:nvSpPr>
          <p:cNvPr id="27" name="TextBox 26"/>
          <p:cNvSpPr txBox="1"/>
          <p:nvPr/>
        </p:nvSpPr>
        <p:spPr>
          <a:xfrm>
            <a:off x="540701" y="3797805"/>
            <a:ext cx="1923294" cy="615433"/>
          </a:xfrm>
          <a:prstGeom prst="rect">
            <a:avLst/>
          </a:prstGeom>
          <a:noFill/>
        </p:spPr>
        <p:txBody>
          <a:bodyPr wrap="none" lIns="179234" tIns="143387" rIns="179234" bIns="143387" rtlCol="0">
            <a:spAutoFit/>
          </a:bodyPr>
          <a:lstStyle/>
          <a:p>
            <a:pPr defTabSz="896042">
              <a:lnSpc>
                <a:spcPct val="90000"/>
              </a:lnSpc>
              <a:spcAft>
                <a:spcPts val="588"/>
              </a:spcAft>
              <a:defRPr/>
            </a:pPr>
            <a:r>
              <a:rPr lang="en-US" sz="2353" kern="0">
                <a:gradFill>
                  <a:gsLst>
                    <a:gs pos="1250">
                      <a:srgbClr val="353535"/>
                    </a:gs>
                    <a:gs pos="100000">
                      <a:srgbClr val="353535"/>
                    </a:gs>
                  </a:gsLst>
                  <a:lin ang="5400000" scaled="0"/>
                </a:gradFill>
                <a:latin typeface="Segoe UI"/>
              </a:rPr>
              <a:t>On-Premises</a:t>
            </a:r>
          </a:p>
        </p:txBody>
      </p:sp>
      <p:sp>
        <p:nvSpPr>
          <p:cNvPr id="2" name="Title 1"/>
          <p:cNvSpPr>
            <a:spLocks noGrp="1"/>
          </p:cNvSpPr>
          <p:nvPr>
            <p:ph type="title"/>
          </p:nvPr>
        </p:nvSpPr>
        <p:spPr/>
        <p:txBody>
          <a:bodyPr/>
          <a:lstStyle/>
          <a:p>
            <a:r>
              <a:rPr lang="en-US"/>
              <a:t>The evolution of application platforms</a:t>
            </a:r>
          </a:p>
        </p:txBody>
      </p:sp>
      <p:cxnSp>
        <p:nvCxnSpPr>
          <p:cNvPr id="11" name="Straight Arrow Connector 10"/>
          <p:cNvCxnSpPr>
            <a:cxnSpLocks/>
          </p:cNvCxnSpPr>
          <p:nvPr/>
        </p:nvCxnSpPr>
        <p:spPr>
          <a:xfrm>
            <a:off x="-12315" y="3604757"/>
            <a:ext cx="11755303"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747252" y="3518576"/>
            <a:ext cx="172365" cy="172365"/>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275374" y="3518576"/>
            <a:ext cx="172365" cy="172365"/>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103167" y="3518576"/>
            <a:ext cx="172365" cy="172365"/>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Oval 21"/>
          <p:cNvSpPr/>
          <p:nvPr/>
        </p:nvSpPr>
        <p:spPr bwMode="auto">
          <a:xfrm>
            <a:off x="10733246" y="3518576"/>
            <a:ext cx="172365" cy="172365"/>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6" name="Group 55"/>
          <p:cNvGrpSpPr/>
          <p:nvPr/>
        </p:nvGrpSpPr>
        <p:grpSpPr>
          <a:xfrm>
            <a:off x="451944" y="2338704"/>
            <a:ext cx="939354" cy="1002421"/>
            <a:chOff x="2084593" y="2157479"/>
            <a:chExt cx="958326" cy="1022668"/>
          </a:xfrm>
        </p:grpSpPr>
        <p:grpSp>
          <p:nvGrpSpPr>
            <p:cNvPr id="33" name="Group 4"/>
            <p:cNvGrpSpPr>
              <a:grpSpLocks noChangeAspect="1"/>
            </p:cNvGrpSpPr>
            <p:nvPr/>
          </p:nvGrpSpPr>
          <p:grpSpPr bwMode="auto">
            <a:xfrm>
              <a:off x="2084593" y="2157479"/>
              <a:ext cx="475727" cy="1022668"/>
              <a:chOff x="7" y="12"/>
              <a:chExt cx="167" cy="359"/>
            </a:xfrm>
          </p:grpSpPr>
          <p:sp>
            <p:nvSpPr>
              <p:cNvPr id="35" name="Rectangle 5"/>
              <p:cNvSpPr>
                <a:spLocks noChangeArrowheads="1"/>
              </p:cNvSpPr>
              <p:nvPr/>
            </p:nvSpPr>
            <p:spPr bwMode="auto">
              <a:xfrm>
                <a:off x="7" y="45"/>
                <a:ext cx="167" cy="32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36" name="Freeform 6"/>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37" name="Rectangle 7"/>
              <p:cNvSpPr>
                <a:spLocks noChangeArrowheads="1"/>
              </p:cNvSpPr>
              <p:nvPr/>
            </p:nvSpPr>
            <p:spPr bwMode="auto">
              <a:xfrm>
                <a:off x="42" y="232"/>
                <a:ext cx="25"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38" name="Rectangle 8"/>
              <p:cNvSpPr>
                <a:spLocks noChangeArrowheads="1"/>
              </p:cNvSpPr>
              <p:nvPr/>
            </p:nvSpPr>
            <p:spPr bwMode="auto">
              <a:xfrm>
                <a:off x="114" y="232"/>
                <a:ext cx="26"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39" name="Rectangle 9"/>
              <p:cNvSpPr>
                <a:spLocks noChangeArrowheads="1"/>
              </p:cNvSpPr>
              <p:nvPr/>
            </p:nvSpPr>
            <p:spPr bwMode="auto">
              <a:xfrm>
                <a:off x="42" y="164"/>
                <a:ext cx="25"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0" name="Rectangle 10"/>
              <p:cNvSpPr>
                <a:spLocks noChangeArrowheads="1"/>
              </p:cNvSpPr>
              <p:nvPr/>
            </p:nvSpPr>
            <p:spPr bwMode="auto">
              <a:xfrm>
                <a:off x="114" y="164"/>
                <a:ext cx="26"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1" name="Rectangle 11"/>
              <p:cNvSpPr>
                <a:spLocks noChangeArrowheads="1"/>
              </p:cNvSpPr>
              <p:nvPr/>
            </p:nvSpPr>
            <p:spPr bwMode="auto">
              <a:xfrm>
                <a:off x="42" y="98"/>
                <a:ext cx="25" cy="24"/>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2" name="Rectangle 12"/>
              <p:cNvSpPr>
                <a:spLocks noChangeArrowheads="1"/>
              </p:cNvSpPr>
              <p:nvPr/>
            </p:nvSpPr>
            <p:spPr bwMode="auto">
              <a:xfrm>
                <a:off x="114" y="98"/>
                <a:ext cx="26" cy="24"/>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3" name="Rectangle 13"/>
              <p:cNvSpPr>
                <a:spLocks noChangeArrowheads="1"/>
              </p:cNvSpPr>
              <p:nvPr/>
            </p:nvSpPr>
            <p:spPr bwMode="auto">
              <a:xfrm>
                <a:off x="31" y="12"/>
                <a:ext cx="47" cy="33"/>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54" name="Group 53"/>
            <p:cNvGrpSpPr/>
            <p:nvPr/>
          </p:nvGrpSpPr>
          <p:grpSpPr>
            <a:xfrm>
              <a:off x="2561534" y="2758439"/>
              <a:ext cx="475727" cy="421466"/>
              <a:chOff x="2779974" y="2727959"/>
              <a:chExt cx="475727" cy="421466"/>
            </a:xfrm>
          </p:grpSpPr>
          <p:sp>
            <p:nvSpPr>
              <p:cNvPr id="45" name="Rectangle 5"/>
              <p:cNvSpPr>
                <a:spLocks noChangeArrowheads="1"/>
              </p:cNvSpPr>
              <p:nvPr/>
            </p:nvSpPr>
            <p:spPr bwMode="auto">
              <a:xfrm>
                <a:off x="2779974" y="2727959"/>
                <a:ext cx="475727" cy="42146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6" name="Freeform 6"/>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7" name="Rectangle 7"/>
              <p:cNvSpPr>
                <a:spLocks noChangeArrowheads="1"/>
              </p:cNvSpPr>
              <p:nvPr/>
            </p:nvSpPr>
            <p:spPr bwMode="auto">
              <a:xfrm>
                <a:off x="2879677" y="2829662"/>
                <a:ext cx="71217" cy="7121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8" name="Rectangle 8"/>
              <p:cNvSpPr>
                <a:spLocks noChangeArrowheads="1"/>
              </p:cNvSpPr>
              <p:nvPr/>
            </p:nvSpPr>
            <p:spPr bwMode="auto">
              <a:xfrm>
                <a:off x="3084781" y="2829662"/>
                <a:ext cx="74065" cy="7121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9" name="Rectangle 9"/>
              <p:cNvSpPr>
                <a:spLocks noChangeArrowheads="1"/>
              </p:cNvSpPr>
              <p:nvPr/>
            </p:nvSpPr>
            <p:spPr bwMode="auto">
              <a:xfrm>
                <a:off x="2879677" y="3004253"/>
                <a:ext cx="71217" cy="7121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55" name="Isosceles Triangle 54"/>
            <p:cNvSpPr/>
            <p:nvPr/>
          </p:nvSpPr>
          <p:spPr bwMode="auto">
            <a:xfrm>
              <a:off x="2560320" y="2537142"/>
              <a:ext cx="482599" cy="221297"/>
            </a:xfrm>
            <a:prstGeom prst="triangle">
              <a:avLst>
                <a:gd name="adj" fmla="val 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err="1">
                <a:solidFill>
                  <a:srgbClr val="353535"/>
                </a:solidFill>
                <a:latin typeface="Segoe UI Semilight"/>
              </a:endParaRPr>
            </a:p>
          </p:txBody>
        </p:sp>
      </p:grpSp>
      <p:grpSp>
        <p:nvGrpSpPr>
          <p:cNvPr id="58" name="Group 16"/>
          <p:cNvGrpSpPr>
            <a:grpSpLocks noChangeAspect="1"/>
          </p:cNvGrpSpPr>
          <p:nvPr/>
        </p:nvGrpSpPr>
        <p:grpSpPr bwMode="auto">
          <a:xfrm>
            <a:off x="7808007" y="2467661"/>
            <a:ext cx="755138" cy="873465"/>
            <a:chOff x="13" y="7"/>
            <a:chExt cx="351" cy="406"/>
          </a:xfrm>
        </p:grpSpPr>
        <p:sp>
          <p:nvSpPr>
            <p:cNvPr id="60"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1"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2" name="Line 19"/>
            <p:cNvSpPr>
              <a:spLocks noChangeShapeType="1"/>
            </p:cNvSpPr>
            <p:nvPr/>
          </p:nvSpPr>
          <p:spPr bwMode="auto">
            <a:xfrm>
              <a:off x="288" y="282"/>
              <a:ext cx="0" cy="9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3"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4"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5" name="Line 22"/>
            <p:cNvSpPr>
              <a:spLocks noChangeShapeType="1"/>
            </p:cNvSpPr>
            <p:nvPr/>
          </p:nvSpPr>
          <p:spPr bwMode="auto">
            <a:xfrm>
              <a:off x="89" y="282"/>
              <a:ext cx="0" cy="9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6"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7"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8"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9" name="Line 26"/>
            <p:cNvSpPr>
              <a:spLocks noChangeShapeType="1"/>
            </p:cNvSpPr>
            <p:nvPr/>
          </p:nvSpPr>
          <p:spPr bwMode="auto">
            <a:xfrm>
              <a:off x="189" y="96"/>
              <a:ext cx="0" cy="87"/>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0"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1"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grpSp>
        <p:nvGrpSpPr>
          <p:cNvPr id="73" name="Group 31"/>
          <p:cNvGrpSpPr>
            <a:grpSpLocks noChangeAspect="1"/>
          </p:cNvGrpSpPr>
          <p:nvPr/>
        </p:nvGrpSpPr>
        <p:grpSpPr bwMode="auto">
          <a:xfrm>
            <a:off x="4975628" y="2631671"/>
            <a:ext cx="678744" cy="709455"/>
            <a:chOff x="12" y="7"/>
            <a:chExt cx="221" cy="231"/>
          </a:xfrm>
        </p:grpSpPr>
        <p:sp>
          <p:nvSpPr>
            <p:cNvPr id="75" name="Rectangle 32"/>
            <p:cNvSpPr>
              <a:spLocks noChangeArrowheads="1"/>
            </p:cNvSpPr>
            <p:nvPr/>
          </p:nvSpPr>
          <p:spPr bwMode="auto">
            <a:xfrm>
              <a:off x="12" y="7"/>
              <a:ext cx="221" cy="60"/>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6" name="Line 33"/>
            <p:cNvSpPr>
              <a:spLocks noChangeShapeType="1"/>
            </p:cNvSpPr>
            <p:nvPr/>
          </p:nvSpPr>
          <p:spPr bwMode="auto">
            <a:xfrm flipH="1">
              <a:off x="191" y="37"/>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7" name="Line 34"/>
            <p:cNvSpPr>
              <a:spLocks noChangeShapeType="1"/>
            </p:cNvSpPr>
            <p:nvPr/>
          </p:nvSpPr>
          <p:spPr bwMode="auto">
            <a:xfrm flipH="1">
              <a:off x="157" y="37"/>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8" name="Line 35"/>
            <p:cNvSpPr>
              <a:spLocks noChangeShapeType="1"/>
            </p:cNvSpPr>
            <p:nvPr/>
          </p:nvSpPr>
          <p:spPr bwMode="auto">
            <a:xfrm flipH="1">
              <a:off x="54" y="37"/>
              <a:ext cx="69"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9" name="Rectangle 36"/>
            <p:cNvSpPr>
              <a:spLocks noChangeArrowheads="1"/>
            </p:cNvSpPr>
            <p:nvPr/>
          </p:nvSpPr>
          <p:spPr bwMode="auto">
            <a:xfrm>
              <a:off x="12" y="93"/>
              <a:ext cx="221" cy="59"/>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0" name="Line 37"/>
            <p:cNvSpPr>
              <a:spLocks noChangeShapeType="1"/>
            </p:cNvSpPr>
            <p:nvPr/>
          </p:nvSpPr>
          <p:spPr bwMode="auto">
            <a:xfrm flipH="1">
              <a:off x="191" y="123"/>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1" name="Line 38"/>
            <p:cNvSpPr>
              <a:spLocks noChangeShapeType="1"/>
            </p:cNvSpPr>
            <p:nvPr/>
          </p:nvSpPr>
          <p:spPr bwMode="auto">
            <a:xfrm flipH="1">
              <a:off x="157" y="123"/>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2" name="Line 39"/>
            <p:cNvSpPr>
              <a:spLocks noChangeShapeType="1"/>
            </p:cNvSpPr>
            <p:nvPr/>
          </p:nvSpPr>
          <p:spPr bwMode="auto">
            <a:xfrm flipH="1">
              <a:off x="54" y="123"/>
              <a:ext cx="69"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3" name="Rectangle 40"/>
            <p:cNvSpPr>
              <a:spLocks noChangeArrowheads="1"/>
            </p:cNvSpPr>
            <p:nvPr/>
          </p:nvSpPr>
          <p:spPr bwMode="auto">
            <a:xfrm>
              <a:off x="12" y="178"/>
              <a:ext cx="221" cy="60"/>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4" name="Line 41"/>
            <p:cNvSpPr>
              <a:spLocks noChangeShapeType="1"/>
            </p:cNvSpPr>
            <p:nvPr/>
          </p:nvSpPr>
          <p:spPr bwMode="auto">
            <a:xfrm flipH="1">
              <a:off x="191" y="208"/>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5" name="Line 42"/>
            <p:cNvSpPr>
              <a:spLocks noChangeShapeType="1"/>
            </p:cNvSpPr>
            <p:nvPr/>
          </p:nvSpPr>
          <p:spPr bwMode="auto">
            <a:xfrm flipH="1">
              <a:off x="157" y="208"/>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6" name="Line 43"/>
            <p:cNvSpPr>
              <a:spLocks noChangeShapeType="1"/>
            </p:cNvSpPr>
            <p:nvPr/>
          </p:nvSpPr>
          <p:spPr bwMode="auto">
            <a:xfrm flipH="1">
              <a:off x="54" y="208"/>
              <a:ext cx="69"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7" name="Line 44"/>
            <p:cNvSpPr>
              <a:spLocks noChangeShapeType="1"/>
            </p:cNvSpPr>
            <p:nvPr/>
          </p:nvSpPr>
          <p:spPr bwMode="auto">
            <a:xfrm flipV="1">
              <a:off x="165" y="127"/>
              <a:ext cx="0" cy="25"/>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8" name="Line 45"/>
            <p:cNvSpPr>
              <a:spLocks noChangeShapeType="1"/>
            </p:cNvSpPr>
            <p:nvPr/>
          </p:nvSpPr>
          <p:spPr bwMode="auto">
            <a:xfrm flipV="1">
              <a:off x="165" y="42"/>
              <a:ext cx="0" cy="25"/>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9" name="Line 46"/>
            <p:cNvSpPr>
              <a:spLocks noChangeShapeType="1"/>
            </p:cNvSpPr>
            <p:nvPr/>
          </p:nvSpPr>
          <p:spPr bwMode="auto">
            <a:xfrm flipV="1">
              <a:off x="165" y="212"/>
              <a:ext cx="0" cy="26"/>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sp>
        <p:nvSpPr>
          <p:cNvPr id="94" name="Right Brace 93"/>
          <p:cNvSpPr/>
          <p:nvPr/>
        </p:nvSpPr>
        <p:spPr>
          <a:xfrm rot="5400000">
            <a:off x="8081157" y="1298854"/>
            <a:ext cx="328815" cy="6988022"/>
          </a:xfrm>
          <a:prstGeom prst="rightBrace">
            <a:avLst>
              <a:gd name="adj1" fmla="val 146892"/>
              <a:gd name="adj2" fmla="val 5000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99" name="Freeform 50"/>
          <p:cNvSpPr>
            <a:spLocks/>
          </p:cNvSpPr>
          <p:nvPr/>
        </p:nvSpPr>
        <p:spPr bwMode="auto">
          <a:xfrm>
            <a:off x="7779869" y="5268347"/>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00" name="Freeform 50"/>
          <p:cNvSpPr>
            <a:spLocks/>
          </p:cNvSpPr>
          <p:nvPr/>
        </p:nvSpPr>
        <p:spPr bwMode="auto">
          <a:xfrm flipH="1">
            <a:off x="8171777" y="5438817"/>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bg1"/>
          </a:solidFill>
          <a:ln w="19050" cap="flat">
            <a:solidFill>
              <a:schemeClr val="accent5"/>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nvGrpSpPr>
          <p:cNvPr id="110" name="Group 109"/>
          <p:cNvGrpSpPr/>
          <p:nvPr/>
        </p:nvGrpSpPr>
        <p:grpSpPr>
          <a:xfrm>
            <a:off x="10459510" y="2467072"/>
            <a:ext cx="655882" cy="866020"/>
            <a:chOff x="10669874" y="2515906"/>
            <a:chExt cx="669129" cy="883510"/>
          </a:xfrm>
        </p:grpSpPr>
        <p:sp>
          <p:nvSpPr>
            <p:cNvPr id="105" name="Freeform 54"/>
            <p:cNvSpPr>
              <a:spLocks noEditPoints="1"/>
            </p:cNvSpPr>
            <p:nvPr/>
          </p:nvSpPr>
          <p:spPr bwMode="auto">
            <a:xfrm>
              <a:off x="10669874" y="2515906"/>
              <a:ext cx="669129" cy="883510"/>
            </a:xfrm>
            <a:custGeom>
              <a:avLst/>
              <a:gdLst>
                <a:gd name="T0" fmla="*/ 206 w 206"/>
                <a:gd name="T1" fmla="*/ 68 h 272"/>
                <a:gd name="T2" fmla="*/ 137 w 206"/>
                <a:gd name="T3" fmla="*/ 0 h 272"/>
                <a:gd name="T4" fmla="*/ 0 w 206"/>
                <a:gd name="T5" fmla="*/ 0 h 272"/>
                <a:gd name="T6" fmla="*/ 0 w 206"/>
                <a:gd name="T7" fmla="*/ 272 h 272"/>
                <a:gd name="T8" fmla="*/ 206 w 206"/>
                <a:gd name="T9" fmla="*/ 272 h 272"/>
                <a:gd name="T10" fmla="*/ 206 w 206"/>
                <a:gd name="T11" fmla="*/ 68 h 272"/>
                <a:gd name="T12" fmla="*/ 137 w 206"/>
                <a:gd name="T13" fmla="*/ 23 h 272"/>
                <a:gd name="T14" fmla="*/ 182 w 206"/>
                <a:gd name="T15" fmla="*/ 68 h 272"/>
                <a:gd name="T16" fmla="*/ 137 w 206"/>
                <a:gd name="T17" fmla="*/ 68 h 272"/>
                <a:gd name="T18" fmla="*/ 137 w 206"/>
                <a:gd name="T19" fmla="*/ 23 h 272"/>
                <a:gd name="T20" fmla="*/ 17 w 206"/>
                <a:gd name="T21" fmla="*/ 255 h 272"/>
                <a:gd name="T22" fmla="*/ 17 w 206"/>
                <a:gd name="T23" fmla="*/ 17 h 272"/>
                <a:gd name="T24" fmla="*/ 120 w 206"/>
                <a:gd name="T25" fmla="*/ 17 h 272"/>
                <a:gd name="T26" fmla="*/ 120 w 206"/>
                <a:gd name="T27" fmla="*/ 85 h 272"/>
                <a:gd name="T28" fmla="*/ 189 w 206"/>
                <a:gd name="T29" fmla="*/ 85 h 272"/>
                <a:gd name="T30" fmla="*/ 189 w 206"/>
                <a:gd name="T31" fmla="*/ 255 h 272"/>
                <a:gd name="T32" fmla="*/ 17 w 206"/>
                <a:gd name="T33" fmla="*/ 25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72">
                  <a:moveTo>
                    <a:pt x="206" y="68"/>
                  </a:moveTo>
                  <a:lnTo>
                    <a:pt x="137" y="0"/>
                  </a:lnTo>
                  <a:lnTo>
                    <a:pt x="0" y="0"/>
                  </a:lnTo>
                  <a:lnTo>
                    <a:pt x="0" y="272"/>
                  </a:lnTo>
                  <a:lnTo>
                    <a:pt x="206" y="272"/>
                  </a:lnTo>
                  <a:lnTo>
                    <a:pt x="206" y="68"/>
                  </a:lnTo>
                  <a:close/>
                  <a:moveTo>
                    <a:pt x="137" y="23"/>
                  </a:moveTo>
                  <a:lnTo>
                    <a:pt x="182" y="68"/>
                  </a:lnTo>
                  <a:lnTo>
                    <a:pt x="137" y="68"/>
                  </a:lnTo>
                  <a:lnTo>
                    <a:pt x="137" y="23"/>
                  </a:lnTo>
                  <a:close/>
                  <a:moveTo>
                    <a:pt x="17" y="255"/>
                  </a:moveTo>
                  <a:lnTo>
                    <a:pt x="17" y="17"/>
                  </a:lnTo>
                  <a:lnTo>
                    <a:pt x="120" y="17"/>
                  </a:lnTo>
                  <a:lnTo>
                    <a:pt x="120" y="85"/>
                  </a:lnTo>
                  <a:lnTo>
                    <a:pt x="189" y="85"/>
                  </a:lnTo>
                  <a:lnTo>
                    <a:pt x="189" y="255"/>
                  </a:lnTo>
                  <a:lnTo>
                    <a:pt x="17" y="255"/>
                  </a:lnTo>
                  <a:close/>
                </a:path>
              </a:pathLst>
            </a:custGeom>
            <a:solidFill>
              <a:srgbClr val="737373"/>
            </a:solidFill>
            <a:ln w="28575">
              <a:solidFill>
                <a:schemeClr val="bg1"/>
              </a:solidFill>
              <a:miter lim="800000"/>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nvGrpSpPr>
            <p:cNvPr id="109" name="Group 108"/>
            <p:cNvGrpSpPr/>
            <p:nvPr/>
          </p:nvGrpSpPr>
          <p:grpSpPr>
            <a:xfrm>
              <a:off x="10902006" y="2829852"/>
              <a:ext cx="207305" cy="365835"/>
              <a:chOff x="10949140" y="2845563"/>
              <a:chExt cx="207305" cy="365835"/>
            </a:xfrm>
          </p:grpSpPr>
          <p:sp>
            <p:nvSpPr>
              <p:cNvPr id="106" name="Right Brace 105"/>
              <p:cNvSpPr/>
              <p:nvPr/>
            </p:nvSpPr>
            <p:spPr>
              <a:xfrm>
                <a:off x="11094253" y="2845563"/>
                <a:ext cx="62192" cy="365835"/>
              </a:xfrm>
              <a:prstGeom prst="rightBrace">
                <a:avLst>
                  <a:gd name="adj1" fmla="val 80466"/>
                  <a:gd name="adj2" fmla="val 5000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08" name="Right Brace 107"/>
              <p:cNvSpPr/>
              <p:nvPr/>
            </p:nvSpPr>
            <p:spPr>
              <a:xfrm flipH="1">
                <a:off x="10949140" y="2845563"/>
                <a:ext cx="62192" cy="365835"/>
              </a:xfrm>
              <a:prstGeom prst="rightBrace">
                <a:avLst>
                  <a:gd name="adj1" fmla="val 80466"/>
                  <a:gd name="adj2" fmla="val 5000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grpSp>
      <p:sp>
        <p:nvSpPr>
          <p:cNvPr id="72" name="TextBox 71"/>
          <p:cNvSpPr txBox="1"/>
          <p:nvPr/>
        </p:nvSpPr>
        <p:spPr>
          <a:xfrm>
            <a:off x="10085780" y="3743126"/>
            <a:ext cx="3086276" cy="621541"/>
          </a:xfrm>
          <a:prstGeom prst="rect">
            <a:avLst/>
          </a:prstGeom>
          <a:noFill/>
        </p:spPr>
        <p:txBody>
          <a:bodyPr wrap="square" lIns="179234" tIns="143387" rIns="179234" bIns="143387" rtlCol="0" anchor="t">
            <a:spAutoFit/>
          </a:bodyPr>
          <a:lstStyle/>
          <a:p>
            <a:pPr defTabSz="896042">
              <a:lnSpc>
                <a:spcPct val="90000"/>
              </a:lnSpc>
              <a:spcAft>
                <a:spcPts val="588"/>
              </a:spcAft>
              <a:defRPr/>
            </a:pPr>
            <a:r>
              <a:rPr lang="en-US" sz="2350" kern="0" dirty="0">
                <a:gradFill>
                  <a:gsLst>
                    <a:gs pos="1250">
                      <a:srgbClr val="353535"/>
                    </a:gs>
                    <a:gs pos="100000">
                      <a:srgbClr val="353535"/>
                    </a:gs>
                  </a:gsLst>
                  <a:lin ang="5400000" scaled="0"/>
                </a:gradFill>
                <a:latin typeface="Segoe UI"/>
                <a:cs typeface="Segoe UI"/>
              </a:rPr>
              <a:t>Serverless</a:t>
            </a:r>
            <a:endParaRPr lang="en-US" sz="2353" kern="0" dirty="0">
              <a:gradFill>
                <a:gsLst>
                  <a:gs pos="1250">
                    <a:srgbClr val="353535"/>
                  </a:gs>
                  <a:gs pos="100000">
                    <a:srgbClr val="353535"/>
                  </a:gs>
                </a:gsLst>
                <a:lin ang="5400000" scaled="0"/>
              </a:gradFill>
              <a:latin typeface="Segoe UI"/>
            </a:endParaRPr>
          </a:p>
        </p:txBody>
      </p:sp>
    </p:spTree>
    <p:extLst>
      <p:ext uri="{BB962C8B-B14F-4D97-AF65-F5344CB8AC3E}">
        <p14:creationId xmlns:p14="http://schemas.microsoft.com/office/powerpoint/2010/main" val="1110362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1.21011E-6 2.17885E-7 L -1.21011E-6 0.04358 " pathEditMode="relative" rAng="0" ptsTypes="AA">
                                      <p:cBhvr>
                                        <p:cTn id="17" dur="500" spd="-100000" fill="hold"/>
                                        <p:tgtEl>
                                          <p:spTgt spid="27"/>
                                        </p:tgtEl>
                                        <p:attrNameLst>
                                          <p:attrName>ppt_x</p:attrName>
                                          <p:attrName>ppt_y</p:attrName>
                                        </p:attrNameLst>
                                      </p:cBhvr>
                                      <p:rCtr x="0" y="2179"/>
                                    </p:animMotion>
                                  </p:childTnLst>
                                </p:cTn>
                              </p:par>
                              <p:par>
                                <p:cTn id="18" presetID="10" presetClass="entr" presetSubtype="0" fill="hold"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par>
                                <p:cTn id="21" presetID="42" presetClass="path" presetSubtype="0" decel="100000" fill="hold" nodeType="withEffect">
                                  <p:stCondLst>
                                    <p:cond delay="0"/>
                                  </p:stCondLst>
                                  <p:childTnLst>
                                    <p:animMotion origin="layout" path="M 3.55629E-6 4.87971E-6 L 3.55629E-6 -0.05448 " pathEditMode="relative" rAng="0" ptsTypes="AA">
                                      <p:cBhvr>
                                        <p:cTn id="22" dur="500" spd="-100000" fill="hold"/>
                                        <p:tgtEl>
                                          <p:spTgt spid="56"/>
                                        </p:tgtEl>
                                        <p:attrNameLst>
                                          <p:attrName>ppt_x</p:attrName>
                                          <p:attrName>ppt_y</p:attrName>
                                        </p:attrNameLst>
                                      </p:cBhvr>
                                      <p:rCtr x="0" y="-2724"/>
                                    </p:animMotion>
                                  </p:childTnLst>
                                </p:cTn>
                              </p:par>
                              <p:par>
                                <p:cTn id="23" presetID="53" presetClass="entr" presetSubtype="16" fill="hold" grpId="0" nodeType="withEffect">
                                  <p:stCondLst>
                                    <p:cond delay="20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10" presetClass="entr" presetSubtype="0" fill="hold" grpId="0" nodeType="withEffect">
                                  <p:stCondLst>
                                    <p:cond delay="3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42" presetClass="path" presetSubtype="0" decel="100000" fill="hold" grpId="1" nodeType="withEffect">
                                  <p:stCondLst>
                                    <p:cond delay="300"/>
                                  </p:stCondLst>
                                  <p:childTnLst>
                                    <p:animMotion origin="layout" path="M -1.21011E-6 2.17885E-7 L -1.21011E-6 0.04358 " pathEditMode="relative" rAng="0" ptsTypes="AA">
                                      <p:cBhvr>
                                        <p:cTn id="32" dur="500" spd="-100000" fill="hold"/>
                                        <p:tgtEl>
                                          <p:spTgt spid="28"/>
                                        </p:tgtEl>
                                        <p:attrNameLst>
                                          <p:attrName>ppt_x</p:attrName>
                                          <p:attrName>ppt_y</p:attrName>
                                        </p:attrNameLst>
                                      </p:cBhvr>
                                      <p:rCtr x="0" y="2179"/>
                                    </p:animMotion>
                                  </p:childTnLst>
                                </p:cTn>
                              </p:par>
                              <p:par>
                                <p:cTn id="33" presetID="10" presetClass="entr" presetSubtype="0" fill="hold" nodeType="withEffect">
                                  <p:stCondLst>
                                    <p:cond delay="20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par>
                                <p:cTn id="36" presetID="42" presetClass="path" presetSubtype="0" decel="100000" fill="hold" nodeType="withEffect">
                                  <p:stCondLst>
                                    <p:cond delay="200"/>
                                  </p:stCondLst>
                                  <p:childTnLst>
                                    <p:animMotion origin="layout" path="M 3.55629E-6 4.87971E-6 L 3.55629E-6 -0.05448 " pathEditMode="relative" rAng="0" ptsTypes="AA">
                                      <p:cBhvr>
                                        <p:cTn id="37" dur="500" spd="-100000" fill="hold"/>
                                        <p:tgtEl>
                                          <p:spTgt spid="73"/>
                                        </p:tgtEl>
                                        <p:attrNameLst>
                                          <p:attrName>ppt_x</p:attrName>
                                          <p:attrName>ppt_y</p:attrName>
                                        </p:attrNameLst>
                                      </p:cBhvr>
                                      <p:rCtr x="0" y="-2724"/>
                                    </p:animMotion>
                                  </p:childTnLst>
                                </p:cTn>
                              </p:par>
                              <p:par>
                                <p:cTn id="38" presetID="53" presetClass="entr" presetSubtype="16" fill="hold" grpId="0" nodeType="withEffect">
                                  <p:stCondLst>
                                    <p:cond delay="400"/>
                                  </p:stCondLst>
                                  <p:childTnLst>
                                    <p:set>
                                      <p:cBhvr>
                                        <p:cTn id="39" dur="1" fill="hold">
                                          <p:stCondLst>
                                            <p:cond delay="0"/>
                                          </p:stCondLst>
                                        </p:cTn>
                                        <p:tgtEl>
                                          <p:spTgt spid="21"/>
                                        </p:tgtEl>
                                        <p:attrNameLst>
                                          <p:attrName>style.visibility</p:attrName>
                                        </p:attrNameLst>
                                      </p:cBhvr>
                                      <p:to>
                                        <p:strVal val="visible"/>
                                      </p:to>
                                    </p:set>
                                    <p:anim calcmode="lin" valueType="num">
                                      <p:cBhvr>
                                        <p:cTn id="40" dur="500" fill="hold"/>
                                        <p:tgtEl>
                                          <p:spTgt spid="21"/>
                                        </p:tgtEl>
                                        <p:attrNameLst>
                                          <p:attrName>ppt_w</p:attrName>
                                        </p:attrNameLst>
                                      </p:cBhvr>
                                      <p:tavLst>
                                        <p:tav tm="0">
                                          <p:val>
                                            <p:fltVal val="0"/>
                                          </p:val>
                                        </p:tav>
                                        <p:tav tm="100000">
                                          <p:val>
                                            <p:strVal val="#ppt_w"/>
                                          </p:val>
                                        </p:tav>
                                      </p:tavLst>
                                    </p:anim>
                                    <p:anim calcmode="lin" valueType="num">
                                      <p:cBhvr>
                                        <p:cTn id="41" dur="500" fill="hold"/>
                                        <p:tgtEl>
                                          <p:spTgt spid="21"/>
                                        </p:tgtEl>
                                        <p:attrNameLst>
                                          <p:attrName>ppt_h</p:attrName>
                                        </p:attrNameLst>
                                      </p:cBhvr>
                                      <p:tavLst>
                                        <p:tav tm="0">
                                          <p:val>
                                            <p:fltVal val="0"/>
                                          </p:val>
                                        </p:tav>
                                        <p:tav tm="100000">
                                          <p:val>
                                            <p:strVal val="#ppt_h"/>
                                          </p:val>
                                        </p:tav>
                                      </p:tavLst>
                                    </p:anim>
                                    <p:animEffect transition="in" filter="fade">
                                      <p:cBhvr>
                                        <p:cTn id="42" dur="500"/>
                                        <p:tgtEl>
                                          <p:spTgt spid="21"/>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grpId="1" nodeType="withEffect">
                                  <p:stCondLst>
                                    <p:cond delay="500"/>
                                  </p:stCondLst>
                                  <p:childTnLst>
                                    <p:animMotion origin="layout" path="M -1.21011E-6 2.17885E-7 L -1.21011E-6 0.04358 " pathEditMode="relative" rAng="0" ptsTypes="AA">
                                      <p:cBhvr>
                                        <p:cTn id="47" dur="500" spd="-100000" fill="hold"/>
                                        <p:tgtEl>
                                          <p:spTgt spid="29"/>
                                        </p:tgtEl>
                                        <p:attrNameLst>
                                          <p:attrName>ppt_x</p:attrName>
                                          <p:attrName>ppt_y</p:attrName>
                                        </p:attrNameLst>
                                      </p:cBhvr>
                                      <p:rCtr x="0" y="2179"/>
                                    </p:animMotion>
                                  </p:childTnLst>
                                </p:cTn>
                              </p:par>
                              <p:par>
                                <p:cTn id="48" presetID="10" presetClass="entr" presetSubtype="0" fill="hold" nodeType="withEffect">
                                  <p:stCondLst>
                                    <p:cond delay="40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par>
                                <p:cTn id="51" presetID="42" presetClass="path" presetSubtype="0" decel="100000" fill="hold" nodeType="withEffect">
                                  <p:stCondLst>
                                    <p:cond delay="400"/>
                                  </p:stCondLst>
                                  <p:childTnLst>
                                    <p:animMotion origin="layout" path="M 3.55629E-6 4.87971E-6 L 3.55629E-6 -0.05448 " pathEditMode="relative" rAng="0" ptsTypes="AA">
                                      <p:cBhvr>
                                        <p:cTn id="52" dur="500" spd="-100000" fill="hold"/>
                                        <p:tgtEl>
                                          <p:spTgt spid="58"/>
                                        </p:tgtEl>
                                        <p:attrNameLst>
                                          <p:attrName>ppt_x</p:attrName>
                                          <p:attrName>ppt_y</p:attrName>
                                        </p:attrNameLst>
                                      </p:cBhvr>
                                      <p:rCtr x="0" y="-2724"/>
                                    </p:animMotion>
                                  </p:childTnLst>
                                </p:cTn>
                              </p:par>
                              <p:par>
                                <p:cTn id="53" presetID="53" presetClass="entr" presetSubtype="16" fill="hold" grpId="0" nodeType="withEffect">
                                  <p:stCondLst>
                                    <p:cond delay="80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ppt_w</p:attrName>
                                        </p:attrNameLst>
                                      </p:cBhvr>
                                      <p:tavLst>
                                        <p:tav tm="0">
                                          <p:val>
                                            <p:fltVal val="0"/>
                                          </p:val>
                                        </p:tav>
                                        <p:tav tm="100000">
                                          <p:val>
                                            <p:strVal val="#ppt_w"/>
                                          </p:val>
                                        </p:tav>
                                      </p:tavLst>
                                    </p:anim>
                                    <p:anim calcmode="lin" valueType="num">
                                      <p:cBhvr>
                                        <p:cTn id="56" dur="500" fill="hold"/>
                                        <p:tgtEl>
                                          <p:spTgt spid="22"/>
                                        </p:tgtEl>
                                        <p:attrNameLst>
                                          <p:attrName>ppt_h</p:attrName>
                                        </p:attrNameLst>
                                      </p:cBhvr>
                                      <p:tavLst>
                                        <p:tav tm="0">
                                          <p:val>
                                            <p:fltVal val="0"/>
                                          </p:val>
                                        </p:tav>
                                        <p:tav tm="100000">
                                          <p:val>
                                            <p:strVal val="#ppt_h"/>
                                          </p:val>
                                        </p:tav>
                                      </p:tavLst>
                                    </p:anim>
                                    <p:animEffect transition="in" filter="fade">
                                      <p:cBhvr>
                                        <p:cTn id="57" dur="500"/>
                                        <p:tgtEl>
                                          <p:spTgt spid="22"/>
                                        </p:tgtEl>
                                      </p:cBhvr>
                                    </p:animEffect>
                                  </p:childTnLst>
                                </p:cTn>
                              </p:par>
                              <p:par>
                                <p:cTn id="58" presetID="10" presetClass="entr" presetSubtype="0" fill="hold" nodeType="withEffect">
                                  <p:stCondLst>
                                    <p:cond delay="800"/>
                                  </p:stCondLst>
                                  <p:childTnLst>
                                    <p:set>
                                      <p:cBhvr>
                                        <p:cTn id="59" dur="1" fill="hold">
                                          <p:stCondLst>
                                            <p:cond delay="0"/>
                                          </p:stCondLst>
                                        </p:cTn>
                                        <p:tgtEl>
                                          <p:spTgt spid="110"/>
                                        </p:tgtEl>
                                        <p:attrNameLst>
                                          <p:attrName>style.visibility</p:attrName>
                                        </p:attrNameLst>
                                      </p:cBhvr>
                                      <p:to>
                                        <p:strVal val="visible"/>
                                      </p:to>
                                    </p:set>
                                    <p:animEffect transition="in" filter="fade">
                                      <p:cBhvr>
                                        <p:cTn id="60" dur="500"/>
                                        <p:tgtEl>
                                          <p:spTgt spid="110"/>
                                        </p:tgtEl>
                                      </p:cBhvr>
                                    </p:animEffect>
                                  </p:childTnLst>
                                </p:cTn>
                              </p:par>
                              <p:par>
                                <p:cTn id="61" presetID="42" presetClass="path" presetSubtype="0" decel="100000" fill="hold" nodeType="withEffect">
                                  <p:stCondLst>
                                    <p:cond delay="800"/>
                                  </p:stCondLst>
                                  <p:childTnLst>
                                    <p:animMotion origin="layout" path="M 3.55629E-6 4.87971E-6 L 3.55629E-6 -0.05448 " pathEditMode="relative" rAng="0" ptsTypes="AA">
                                      <p:cBhvr>
                                        <p:cTn id="62" dur="500" spd="-100000" fill="hold"/>
                                        <p:tgtEl>
                                          <p:spTgt spid="110"/>
                                        </p:tgtEl>
                                        <p:attrNameLst>
                                          <p:attrName>ppt_x</p:attrName>
                                          <p:attrName>ppt_y</p:attrName>
                                        </p:attrNameLst>
                                      </p:cBhvr>
                                      <p:rCtr x="0" y="-2724"/>
                                    </p:animMotion>
                                  </p:childTnLst>
                                </p:cTn>
                              </p:par>
                            </p:childTnLst>
                          </p:cTn>
                        </p:par>
                        <p:par>
                          <p:cTn id="63" fill="hold">
                            <p:stCondLst>
                              <p:cond delay="1300"/>
                            </p:stCondLst>
                            <p:childTnLst>
                              <p:par>
                                <p:cTn id="64" presetID="16" presetClass="entr" presetSubtype="21" fill="hold" grpId="0" nodeType="afterEffect">
                                  <p:stCondLst>
                                    <p:cond delay="0"/>
                                  </p:stCondLst>
                                  <p:childTnLst>
                                    <p:set>
                                      <p:cBhvr>
                                        <p:cTn id="65" dur="1" fill="hold">
                                          <p:stCondLst>
                                            <p:cond delay="0"/>
                                          </p:stCondLst>
                                        </p:cTn>
                                        <p:tgtEl>
                                          <p:spTgt spid="94"/>
                                        </p:tgtEl>
                                        <p:attrNameLst>
                                          <p:attrName>style.visibility</p:attrName>
                                        </p:attrNameLst>
                                      </p:cBhvr>
                                      <p:to>
                                        <p:strVal val="visible"/>
                                      </p:to>
                                    </p:set>
                                    <p:animEffect transition="in" filter="barn(inVertical)">
                                      <p:cBhvr>
                                        <p:cTn id="66" dur="750"/>
                                        <p:tgtEl>
                                          <p:spTgt spid="94"/>
                                        </p:tgtEl>
                                      </p:cBhvr>
                                    </p:animEffect>
                                  </p:childTnLst>
                                </p:cTn>
                              </p:par>
                              <p:par>
                                <p:cTn id="67" presetID="10" presetClass="entr" presetSubtype="0" fill="hold" grpId="0" nodeType="withEffect">
                                  <p:stCondLst>
                                    <p:cond delay="350"/>
                                  </p:stCondLst>
                                  <p:childTnLst>
                                    <p:set>
                                      <p:cBhvr>
                                        <p:cTn id="68" dur="1" fill="hold">
                                          <p:stCondLst>
                                            <p:cond delay="0"/>
                                          </p:stCondLst>
                                        </p:cTn>
                                        <p:tgtEl>
                                          <p:spTgt spid="99"/>
                                        </p:tgtEl>
                                        <p:attrNameLst>
                                          <p:attrName>style.visibility</p:attrName>
                                        </p:attrNameLst>
                                      </p:cBhvr>
                                      <p:to>
                                        <p:strVal val="visible"/>
                                      </p:to>
                                    </p:set>
                                    <p:animEffect transition="in" filter="fade">
                                      <p:cBhvr>
                                        <p:cTn id="69" dur="500"/>
                                        <p:tgtEl>
                                          <p:spTgt spid="99"/>
                                        </p:tgtEl>
                                      </p:cBhvr>
                                    </p:animEffect>
                                  </p:childTnLst>
                                </p:cTn>
                              </p:par>
                              <p:par>
                                <p:cTn id="70" presetID="42" presetClass="path" presetSubtype="0" decel="100000" fill="hold" grpId="1" nodeType="withEffect">
                                  <p:stCondLst>
                                    <p:cond delay="350"/>
                                  </p:stCondLst>
                                  <p:childTnLst>
                                    <p:animMotion origin="layout" path="M -7.42915E-7 5.85565E-7 L -0.03676 5.85565E-7 " pathEditMode="relative" rAng="0" ptsTypes="AA">
                                      <p:cBhvr>
                                        <p:cTn id="71" dur="500" spd="-100000" fill="hold"/>
                                        <p:tgtEl>
                                          <p:spTgt spid="99"/>
                                        </p:tgtEl>
                                        <p:attrNameLst>
                                          <p:attrName>ppt_x</p:attrName>
                                          <p:attrName>ppt_y</p:attrName>
                                        </p:attrNameLst>
                                      </p:cBhvr>
                                      <p:rCtr x="-1838" y="0"/>
                                    </p:animMotion>
                                  </p:childTnLst>
                                </p:cTn>
                              </p:par>
                              <p:par>
                                <p:cTn id="72" presetID="10" presetClass="entr" presetSubtype="0" fill="hold" grpId="0" nodeType="withEffect">
                                  <p:stCondLst>
                                    <p:cond delay="350"/>
                                  </p:stCondLst>
                                  <p:childTnLst>
                                    <p:set>
                                      <p:cBhvr>
                                        <p:cTn id="73" dur="1" fill="hold">
                                          <p:stCondLst>
                                            <p:cond delay="0"/>
                                          </p:stCondLst>
                                        </p:cTn>
                                        <p:tgtEl>
                                          <p:spTgt spid="100"/>
                                        </p:tgtEl>
                                        <p:attrNameLst>
                                          <p:attrName>style.visibility</p:attrName>
                                        </p:attrNameLst>
                                      </p:cBhvr>
                                      <p:to>
                                        <p:strVal val="visible"/>
                                      </p:to>
                                    </p:set>
                                    <p:animEffect transition="in" filter="fade">
                                      <p:cBhvr>
                                        <p:cTn id="74" dur="500"/>
                                        <p:tgtEl>
                                          <p:spTgt spid="100"/>
                                        </p:tgtEl>
                                      </p:cBhvr>
                                    </p:animEffect>
                                  </p:childTnLst>
                                </p:cTn>
                              </p:par>
                              <p:par>
                                <p:cTn id="75" presetID="42" presetClass="path" presetSubtype="0" decel="100000" fill="hold" grpId="1" nodeType="withEffect">
                                  <p:stCondLst>
                                    <p:cond delay="350"/>
                                  </p:stCondLst>
                                  <p:childTnLst>
                                    <p:animMotion origin="layout" path="M 4.02349E-6 -4.07626E-6 L 0.03676 -4.07626E-6 " pathEditMode="relative" rAng="0" ptsTypes="AA">
                                      <p:cBhvr>
                                        <p:cTn id="76" dur="500" spd="-100000" fill="hold"/>
                                        <p:tgtEl>
                                          <p:spTgt spid="100"/>
                                        </p:tgtEl>
                                        <p:attrNameLst>
                                          <p:attrName>ppt_x</p:attrName>
                                          <p:attrName>ppt_y</p:attrName>
                                        </p:attrNameLst>
                                      </p:cBhvr>
                                      <p:rCtr x="1838" y="0"/>
                                    </p:animMotion>
                                  </p:childTnLst>
                                </p:cTn>
                              </p:par>
                              <p:par>
                                <p:cTn id="77" presetID="10" presetClass="entr" presetSubtype="0" fill="hold" grpId="0" nodeType="withEffect">
                                  <p:stCondLst>
                                    <p:cond delay="500"/>
                                  </p:stCondLst>
                                  <p:childTnLst>
                                    <p:set>
                                      <p:cBhvr>
                                        <p:cTn id="78" dur="1" fill="hold">
                                          <p:stCondLst>
                                            <p:cond delay="0"/>
                                          </p:stCondLst>
                                        </p:cTn>
                                        <p:tgtEl>
                                          <p:spTgt spid="72"/>
                                        </p:tgtEl>
                                        <p:attrNameLst>
                                          <p:attrName>style.visibility</p:attrName>
                                        </p:attrNameLst>
                                      </p:cBhvr>
                                      <p:to>
                                        <p:strVal val="visible"/>
                                      </p:to>
                                    </p:set>
                                    <p:animEffect transition="in" filter="fade">
                                      <p:cBhvr>
                                        <p:cTn id="79" dur="500"/>
                                        <p:tgtEl>
                                          <p:spTgt spid="72"/>
                                        </p:tgtEl>
                                      </p:cBhvr>
                                    </p:animEffect>
                                  </p:childTnLst>
                                </p:cTn>
                              </p:par>
                              <p:par>
                                <p:cTn id="80" presetID="42" presetClass="path" presetSubtype="0" decel="100000" fill="hold" grpId="1" nodeType="withEffect">
                                  <p:stCondLst>
                                    <p:cond delay="500"/>
                                  </p:stCondLst>
                                  <p:childTnLst>
                                    <p:animMotion origin="layout" path="M -1.21011E-6 2.17885E-7 L -1.21011E-6 0.04358 " pathEditMode="relative" rAng="0" ptsTypes="AA">
                                      <p:cBhvr>
                                        <p:cTn id="81" dur="500" spd="-100000" fill="hold"/>
                                        <p:tgtEl>
                                          <p:spTgt spid="72"/>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8" grpId="0"/>
      <p:bldP spid="28" grpId="1"/>
      <p:bldP spid="27" grpId="0"/>
      <p:bldP spid="27" grpId="1"/>
      <p:bldP spid="12" grpId="0" animBg="1"/>
      <p:bldP spid="20" grpId="0" animBg="1"/>
      <p:bldP spid="21" grpId="0" animBg="1"/>
      <p:bldP spid="22" grpId="0" animBg="1"/>
      <p:bldP spid="94" grpId="0" animBg="1"/>
      <p:bldP spid="99" grpId="0" animBg="1"/>
      <p:bldP spid="99" grpId="1" animBg="1"/>
      <p:bldP spid="100" grpId="0" animBg="1"/>
      <p:bldP spid="100" grpId="1" animBg="1"/>
      <p:bldP spid="72" grpId="0"/>
      <p:bldP spid="7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3878" y="5896645"/>
            <a:ext cx="2481086" cy="732730"/>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3200" kern="0" dirty="0">
                <a:solidFill>
                  <a:srgbClr val="0070C0"/>
                </a:solidFill>
                <a:latin typeface="Segoe UI"/>
              </a:rPr>
              <a:t>On-Premises</a:t>
            </a:r>
          </a:p>
        </p:txBody>
      </p:sp>
      <p:cxnSp>
        <p:nvCxnSpPr>
          <p:cNvPr id="11" name="Straight Arrow Connector 10"/>
          <p:cNvCxnSpPr>
            <a:cxnSpLocks/>
          </p:cNvCxnSpPr>
          <p:nvPr/>
        </p:nvCxnSpPr>
        <p:spPr>
          <a:xfrm>
            <a:off x="-11449" y="5910067"/>
            <a:ext cx="275684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2" name="TextBox 471">
            <a:extLst>
              <a:ext uri="{FF2B5EF4-FFF2-40B4-BE49-F238E27FC236}">
                <a16:creationId xmlns:a16="http://schemas.microsoft.com/office/drawing/2014/main" xmlns="" id="{08AC357A-CE29-4061-B66B-61B9106B951F}"/>
              </a:ext>
            </a:extLst>
          </p:cNvPr>
          <p:cNvSpPr txBox="1"/>
          <p:nvPr/>
        </p:nvSpPr>
        <p:spPr>
          <a:xfrm rot="20877579">
            <a:off x="676093" y="4645058"/>
            <a:ext cx="1640193"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many </a:t>
            </a:r>
            <a:r>
              <a:rPr lang="en-US" sz="1468" b="1" kern="0" dirty="0">
                <a:gradFill>
                  <a:gsLst>
                    <a:gs pos="1250">
                      <a:srgbClr val="353535"/>
                    </a:gs>
                    <a:gs pos="100000">
                      <a:srgbClr val="353535"/>
                    </a:gs>
                  </a:gsLst>
                  <a:lin ang="5400000" scaled="0"/>
                </a:gradFill>
                <a:latin typeface="Segoe UI"/>
              </a:rPr>
              <a:t>servers </a:t>
            </a:r>
          </a:p>
          <a:p>
            <a:pPr defTabSz="895870">
              <a:lnSpc>
                <a:spcPct val="90000"/>
              </a:lnSpc>
              <a:defRPr/>
            </a:pPr>
            <a:r>
              <a:rPr lang="en-US" sz="1468" kern="0" dirty="0">
                <a:gradFill>
                  <a:gsLst>
                    <a:gs pos="1250">
                      <a:srgbClr val="353535"/>
                    </a:gs>
                    <a:gs pos="100000">
                      <a:srgbClr val="353535"/>
                    </a:gs>
                  </a:gsLst>
                  <a:lin ang="5400000" scaled="0"/>
                </a:gradFill>
                <a:latin typeface="Segoe UI"/>
              </a:rPr>
              <a:t>do I need?</a:t>
            </a:r>
          </a:p>
        </p:txBody>
      </p:sp>
      <p:sp>
        <p:nvSpPr>
          <p:cNvPr id="473" name="TextBox 472">
            <a:extLst>
              <a:ext uri="{FF2B5EF4-FFF2-40B4-BE49-F238E27FC236}">
                <a16:creationId xmlns:a16="http://schemas.microsoft.com/office/drawing/2014/main" xmlns="" id="{22C7F164-D5DC-4773-A6B6-0FA281150922}"/>
              </a:ext>
            </a:extLst>
          </p:cNvPr>
          <p:cNvSpPr txBox="1"/>
          <p:nvPr/>
        </p:nvSpPr>
        <p:spPr>
          <a:xfrm rot="21066084">
            <a:off x="6931091" y="3084716"/>
            <a:ext cx="1186543"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Which OS </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should I use?</a:t>
            </a:r>
          </a:p>
        </p:txBody>
      </p:sp>
      <p:sp>
        <p:nvSpPr>
          <p:cNvPr id="474" name="TextBox 473">
            <a:extLst>
              <a:ext uri="{FF2B5EF4-FFF2-40B4-BE49-F238E27FC236}">
                <a16:creationId xmlns:a16="http://schemas.microsoft.com/office/drawing/2014/main" xmlns="" id="{B419743A-E54D-4F29-A536-BE914D6DD763}"/>
              </a:ext>
            </a:extLst>
          </p:cNvPr>
          <p:cNvSpPr txBox="1"/>
          <p:nvPr/>
        </p:nvSpPr>
        <p:spPr>
          <a:xfrm>
            <a:off x="7421179" y="4854683"/>
            <a:ext cx="1665841"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often should </a:t>
            </a:r>
          </a:p>
          <a:p>
            <a:pPr defTabSz="895870">
              <a:lnSpc>
                <a:spcPct val="90000"/>
              </a:lnSpc>
              <a:defRPr/>
            </a:pPr>
            <a:r>
              <a:rPr lang="en-US" sz="1468" kern="0" dirty="0">
                <a:gradFill>
                  <a:gsLst>
                    <a:gs pos="1250">
                      <a:srgbClr val="353535"/>
                    </a:gs>
                    <a:gs pos="100000">
                      <a:srgbClr val="353535"/>
                    </a:gs>
                  </a:gsLst>
                  <a:lin ang="5400000" scaled="0"/>
                </a:gradFill>
                <a:latin typeface="Segoe UI"/>
              </a:rPr>
              <a:t>I </a:t>
            </a:r>
            <a:r>
              <a:rPr lang="en-US" sz="1468" b="1" kern="0" dirty="0">
                <a:gradFill>
                  <a:gsLst>
                    <a:gs pos="1250">
                      <a:srgbClr val="353535"/>
                    </a:gs>
                    <a:gs pos="100000">
                      <a:srgbClr val="353535"/>
                    </a:gs>
                  </a:gsLst>
                  <a:lin ang="5400000" scaled="0"/>
                </a:gradFill>
                <a:latin typeface="Segoe UI"/>
              </a:rPr>
              <a:t>patch</a:t>
            </a:r>
            <a:r>
              <a:rPr lang="en-US" sz="1468" kern="0" dirty="0">
                <a:gradFill>
                  <a:gsLst>
                    <a:gs pos="1250">
                      <a:srgbClr val="353535"/>
                    </a:gs>
                    <a:gs pos="100000">
                      <a:srgbClr val="353535"/>
                    </a:gs>
                  </a:gsLst>
                  <a:lin ang="5400000" scaled="0"/>
                </a:gradFill>
                <a:latin typeface="Segoe UI"/>
              </a:rPr>
              <a:t> my </a:t>
            </a:r>
            <a:r>
              <a:rPr lang="en-US" sz="1468" b="1" kern="0" dirty="0">
                <a:gradFill>
                  <a:gsLst>
                    <a:gs pos="1250">
                      <a:srgbClr val="353535"/>
                    </a:gs>
                    <a:gs pos="100000">
                      <a:srgbClr val="353535"/>
                    </a:gs>
                  </a:gsLst>
                  <a:lin ang="5400000" scaled="0"/>
                </a:gradFill>
                <a:latin typeface="Segoe UI"/>
              </a:rPr>
              <a:t>servers</a:t>
            </a:r>
            <a:r>
              <a:rPr lang="en-US" sz="1468" kern="0" dirty="0">
                <a:gradFill>
                  <a:gsLst>
                    <a:gs pos="1250">
                      <a:srgbClr val="353535"/>
                    </a:gs>
                    <a:gs pos="100000">
                      <a:srgbClr val="353535"/>
                    </a:gs>
                  </a:gsLst>
                  <a:lin ang="5400000" scaled="0"/>
                </a:gradFill>
                <a:latin typeface="Segoe UI"/>
              </a:rPr>
              <a:t>?</a:t>
            </a:r>
          </a:p>
        </p:txBody>
      </p:sp>
      <p:sp>
        <p:nvSpPr>
          <p:cNvPr id="475" name="TextBox 474">
            <a:extLst>
              <a:ext uri="{FF2B5EF4-FFF2-40B4-BE49-F238E27FC236}">
                <a16:creationId xmlns:a16="http://schemas.microsoft.com/office/drawing/2014/main" xmlns="" id="{4FFEFDA6-DC12-4102-B56A-92DABB0AA1A9}"/>
              </a:ext>
            </a:extLst>
          </p:cNvPr>
          <p:cNvSpPr txBox="1"/>
          <p:nvPr/>
        </p:nvSpPr>
        <p:spPr>
          <a:xfrm rot="20700000">
            <a:off x="1162192" y="1256163"/>
            <a:ext cx="1766830"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size of </a:t>
            </a:r>
            <a:r>
              <a:rPr lang="en-US" sz="1468" b="1" kern="0" dirty="0">
                <a:gradFill>
                  <a:gsLst>
                    <a:gs pos="1250">
                      <a:srgbClr val="353535"/>
                    </a:gs>
                    <a:gs pos="100000">
                      <a:srgbClr val="353535"/>
                    </a:gs>
                  </a:gsLst>
                  <a:lin ang="5400000" scaled="0"/>
                </a:gradFill>
                <a:latin typeface="Segoe UI"/>
              </a:rPr>
              <a:t>servers</a:t>
            </a:r>
            <a:r>
              <a:rPr lang="en-US" sz="1468" kern="0" dirty="0">
                <a:gradFill>
                  <a:gsLst>
                    <a:gs pos="1250">
                      <a:srgbClr val="353535"/>
                    </a:gs>
                    <a:gs pos="100000">
                      <a:srgbClr val="353535"/>
                    </a:gs>
                  </a:gsLst>
                  <a:lin ang="5400000" scaled="0"/>
                </a:gradFill>
                <a:latin typeface="Segoe UI"/>
              </a:rPr>
              <a:t> </a:t>
            </a:r>
          </a:p>
          <a:p>
            <a:pPr defTabSz="895870">
              <a:lnSpc>
                <a:spcPct val="90000"/>
              </a:lnSpc>
              <a:defRPr/>
            </a:pPr>
            <a:r>
              <a:rPr lang="en-US" sz="1468" kern="0" dirty="0">
                <a:gradFill>
                  <a:gsLst>
                    <a:gs pos="1250">
                      <a:srgbClr val="353535"/>
                    </a:gs>
                    <a:gs pos="100000">
                      <a:srgbClr val="353535"/>
                    </a:gs>
                  </a:gsLst>
                  <a:lin ang="5400000" scaled="0"/>
                </a:gradFill>
                <a:latin typeface="Segoe UI"/>
              </a:rPr>
              <a:t>should I </a:t>
            </a:r>
            <a:r>
              <a:rPr lang="en-US" sz="1468" b="1" kern="0" dirty="0">
                <a:gradFill>
                  <a:gsLst>
                    <a:gs pos="1250">
                      <a:srgbClr val="353535"/>
                    </a:gs>
                    <a:gs pos="100000">
                      <a:srgbClr val="353535"/>
                    </a:gs>
                  </a:gsLst>
                  <a:lin ang="5400000" scaled="0"/>
                </a:gradFill>
                <a:latin typeface="Segoe UI"/>
              </a:rPr>
              <a:t>buy</a:t>
            </a:r>
            <a:r>
              <a:rPr lang="en-US" sz="1468" kern="0" dirty="0">
                <a:gradFill>
                  <a:gsLst>
                    <a:gs pos="1250">
                      <a:srgbClr val="353535"/>
                    </a:gs>
                    <a:gs pos="100000">
                      <a:srgbClr val="353535"/>
                    </a:gs>
                  </a:gsLst>
                  <a:lin ang="5400000" scaled="0"/>
                </a:gradFill>
                <a:latin typeface="Segoe UI"/>
              </a:rPr>
              <a:t>?</a:t>
            </a:r>
          </a:p>
        </p:txBody>
      </p:sp>
      <p:sp>
        <p:nvSpPr>
          <p:cNvPr id="476" name="TextBox 475">
            <a:extLst>
              <a:ext uri="{FF2B5EF4-FFF2-40B4-BE49-F238E27FC236}">
                <a16:creationId xmlns:a16="http://schemas.microsoft.com/office/drawing/2014/main" xmlns="" id="{0FAC1726-28A7-4960-BA0C-BB764E2E31A2}"/>
              </a:ext>
            </a:extLst>
          </p:cNvPr>
          <p:cNvSpPr txBox="1"/>
          <p:nvPr/>
        </p:nvSpPr>
        <p:spPr>
          <a:xfrm rot="1233718">
            <a:off x="10093848" y="1375118"/>
            <a:ext cx="1683474"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often should I </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backup my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a:t>
            </a:r>
          </a:p>
        </p:txBody>
      </p:sp>
      <p:sp>
        <p:nvSpPr>
          <p:cNvPr id="477" name="TextBox 476">
            <a:extLst>
              <a:ext uri="{FF2B5EF4-FFF2-40B4-BE49-F238E27FC236}">
                <a16:creationId xmlns:a16="http://schemas.microsoft.com/office/drawing/2014/main" xmlns="" id="{3379046E-538C-4A49-B064-DABE32C84478}"/>
              </a:ext>
            </a:extLst>
          </p:cNvPr>
          <p:cNvSpPr txBox="1"/>
          <p:nvPr/>
        </p:nvSpPr>
        <p:spPr>
          <a:xfrm>
            <a:off x="9988526" y="2213717"/>
            <a:ext cx="1664238"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can I increase </a:t>
            </a:r>
            <a:br>
              <a:rPr lang="en-US" sz="1468" kern="0" dirty="0">
                <a:gradFill>
                  <a:gsLst>
                    <a:gs pos="1250">
                      <a:srgbClr val="353535"/>
                    </a:gs>
                    <a:gs pos="100000">
                      <a:srgbClr val="353535"/>
                    </a:gs>
                  </a:gsLst>
                  <a:lin ang="5400000" scaled="0"/>
                </a:gradFill>
                <a:latin typeface="Segoe UI"/>
              </a:rPr>
            </a:b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 utilization?</a:t>
            </a:r>
          </a:p>
        </p:txBody>
      </p:sp>
      <p:sp>
        <p:nvSpPr>
          <p:cNvPr id="478" name="TextBox 477">
            <a:extLst>
              <a:ext uri="{FF2B5EF4-FFF2-40B4-BE49-F238E27FC236}">
                <a16:creationId xmlns:a16="http://schemas.microsoft.com/office/drawing/2014/main" xmlns="" id="{074C5B96-3B22-4E4B-A609-C17613CB2BEA}"/>
              </a:ext>
            </a:extLst>
          </p:cNvPr>
          <p:cNvSpPr txBox="1"/>
          <p:nvPr/>
        </p:nvSpPr>
        <p:spPr>
          <a:xfrm>
            <a:off x="6708038" y="181978"/>
            <a:ext cx="1845377"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do I </a:t>
            </a:r>
            <a:r>
              <a:rPr lang="en-US" sz="1468" b="1" kern="0" dirty="0">
                <a:gradFill>
                  <a:gsLst>
                    <a:gs pos="1250">
                      <a:srgbClr val="353535"/>
                    </a:gs>
                    <a:gs pos="100000">
                      <a:srgbClr val="353535"/>
                    </a:gs>
                  </a:gsLst>
                  <a:lin ang="5400000" scaled="0"/>
                </a:gradFill>
                <a:latin typeface="Segoe UI"/>
              </a:rPr>
              <a:t>deploy</a:t>
            </a:r>
            <a:r>
              <a:rPr lang="en-US" sz="1468" kern="0" dirty="0">
                <a:gradFill>
                  <a:gsLst>
                    <a:gs pos="1250">
                      <a:srgbClr val="353535"/>
                    </a:gs>
                    <a:gs pos="100000">
                      <a:srgbClr val="353535"/>
                    </a:gs>
                  </a:gsLst>
                  <a:lin ang="5400000" scaled="0"/>
                </a:gradFill>
                <a:latin typeface="Segoe UI"/>
              </a:rPr>
              <a:t> new </a:t>
            </a:r>
            <a:br>
              <a:rPr lang="en-US" sz="1468" kern="0" dirty="0">
                <a:gradFill>
                  <a:gsLst>
                    <a:gs pos="1250">
                      <a:srgbClr val="353535"/>
                    </a:gs>
                    <a:gs pos="100000">
                      <a:srgbClr val="353535"/>
                    </a:gs>
                  </a:gsLst>
                  <a:lin ang="5400000" scaled="0"/>
                </a:gradFill>
                <a:latin typeface="Segoe UI"/>
              </a:rPr>
            </a:br>
            <a:r>
              <a:rPr lang="en-US" sz="1468" b="1" kern="0" dirty="0">
                <a:gradFill>
                  <a:gsLst>
                    <a:gs pos="1250">
                      <a:srgbClr val="353535"/>
                    </a:gs>
                    <a:gs pos="100000">
                      <a:srgbClr val="353535"/>
                    </a:gs>
                  </a:gsLst>
                  <a:lin ang="5400000" scaled="0"/>
                </a:gradFill>
                <a:latin typeface="Segoe UI"/>
              </a:rPr>
              <a:t>code</a:t>
            </a:r>
            <a:r>
              <a:rPr lang="en-US" sz="1468" kern="0" dirty="0">
                <a:gradFill>
                  <a:gsLst>
                    <a:gs pos="1250">
                      <a:srgbClr val="353535"/>
                    </a:gs>
                    <a:gs pos="100000">
                      <a:srgbClr val="353535"/>
                    </a:gs>
                  </a:gsLst>
                  <a:lin ang="5400000" scaled="0"/>
                </a:gradFill>
                <a:latin typeface="Segoe UI"/>
              </a:rPr>
              <a:t> to my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a:t>
            </a:r>
          </a:p>
        </p:txBody>
      </p:sp>
      <p:sp>
        <p:nvSpPr>
          <p:cNvPr id="479" name="TextBox 478">
            <a:extLst>
              <a:ext uri="{FF2B5EF4-FFF2-40B4-BE49-F238E27FC236}">
                <a16:creationId xmlns:a16="http://schemas.microsoft.com/office/drawing/2014/main" xmlns="" id="{A2EB86EB-157E-4144-905B-F13291770571}"/>
              </a:ext>
            </a:extLst>
          </p:cNvPr>
          <p:cNvSpPr txBox="1"/>
          <p:nvPr/>
        </p:nvSpPr>
        <p:spPr>
          <a:xfrm>
            <a:off x="4654744" y="878364"/>
            <a:ext cx="1973617"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Which packages should</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be on my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a:t>
            </a:r>
          </a:p>
        </p:txBody>
      </p:sp>
      <p:sp>
        <p:nvSpPr>
          <p:cNvPr id="480" name="TextBox 479">
            <a:extLst>
              <a:ext uri="{FF2B5EF4-FFF2-40B4-BE49-F238E27FC236}">
                <a16:creationId xmlns:a16="http://schemas.microsoft.com/office/drawing/2014/main" xmlns="" id="{75527077-AE97-47AA-BD97-F755BDFD8D79}"/>
              </a:ext>
            </a:extLst>
          </p:cNvPr>
          <p:cNvSpPr txBox="1"/>
          <p:nvPr/>
        </p:nvSpPr>
        <p:spPr>
          <a:xfrm>
            <a:off x="2537873" y="4815736"/>
            <a:ext cx="2002471"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It takes how long to </a:t>
            </a:r>
            <a:br>
              <a:rPr lang="en-US" sz="1468" kern="0" dirty="0">
                <a:gradFill>
                  <a:gsLst>
                    <a:gs pos="1250">
                      <a:srgbClr val="353535"/>
                    </a:gs>
                    <a:gs pos="100000">
                      <a:srgbClr val="353535"/>
                    </a:gs>
                  </a:gsLst>
                  <a:lin ang="5400000" scaled="0"/>
                </a:gradFill>
                <a:latin typeface="Segoe UI"/>
              </a:rPr>
            </a:br>
            <a:r>
              <a:rPr lang="en-US" sz="1468" b="1" kern="0" dirty="0">
                <a:gradFill>
                  <a:gsLst>
                    <a:gs pos="1250">
                      <a:srgbClr val="353535"/>
                    </a:gs>
                    <a:gs pos="100000">
                      <a:srgbClr val="353535"/>
                    </a:gs>
                  </a:gsLst>
                  <a:lin ang="5400000" scaled="0"/>
                </a:gradFill>
                <a:latin typeface="Segoe UI"/>
              </a:rPr>
              <a:t>provision</a:t>
            </a:r>
            <a:r>
              <a:rPr lang="en-US" sz="1468" kern="0" dirty="0">
                <a:gradFill>
                  <a:gsLst>
                    <a:gs pos="1250">
                      <a:srgbClr val="353535"/>
                    </a:gs>
                    <a:gs pos="100000">
                      <a:srgbClr val="353535"/>
                    </a:gs>
                  </a:gsLst>
                  <a:lin ang="5400000" scaled="0"/>
                </a:gradFill>
                <a:latin typeface="Segoe UI"/>
              </a:rPr>
              <a:t> a new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a:t>
            </a:r>
          </a:p>
        </p:txBody>
      </p:sp>
      <p:sp>
        <p:nvSpPr>
          <p:cNvPr id="481" name="TextBox 480">
            <a:extLst>
              <a:ext uri="{FF2B5EF4-FFF2-40B4-BE49-F238E27FC236}">
                <a16:creationId xmlns:a16="http://schemas.microsoft.com/office/drawing/2014/main" xmlns="" id="{5F48CB9B-1183-4C06-A7C5-90F0F4BC485D}"/>
              </a:ext>
            </a:extLst>
          </p:cNvPr>
          <p:cNvSpPr txBox="1"/>
          <p:nvPr/>
        </p:nvSpPr>
        <p:spPr>
          <a:xfrm rot="2037234">
            <a:off x="9763016" y="3428460"/>
            <a:ext cx="1612942"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Are my </a:t>
            </a: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 in a </a:t>
            </a:r>
          </a:p>
          <a:p>
            <a:pPr defTabSz="895870">
              <a:lnSpc>
                <a:spcPct val="90000"/>
              </a:lnSpc>
              <a:defRPr/>
            </a:pPr>
            <a:r>
              <a:rPr lang="en-US" sz="1468" kern="0" dirty="0">
                <a:gradFill>
                  <a:gsLst>
                    <a:gs pos="1250">
                      <a:srgbClr val="353535"/>
                    </a:gs>
                    <a:gs pos="100000">
                      <a:srgbClr val="353535"/>
                    </a:gs>
                  </a:gsLst>
                  <a:lin ang="5400000" scaled="0"/>
                </a:gradFill>
                <a:latin typeface="Segoe UI"/>
              </a:rPr>
              <a:t>secure location?</a:t>
            </a:r>
          </a:p>
        </p:txBody>
      </p:sp>
      <p:sp>
        <p:nvSpPr>
          <p:cNvPr id="482" name="TextBox 481">
            <a:extLst>
              <a:ext uri="{FF2B5EF4-FFF2-40B4-BE49-F238E27FC236}">
                <a16:creationId xmlns:a16="http://schemas.microsoft.com/office/drawing/2014/main" xmlns="" id="{449688C2-16E4-4EE7-8F0A-4FCEF65B818F}"/>
              </a:ext>
            </a:extLst>
          </p:cNvPr>
          <p:cNvSpPr txBox="1"/>
          <p:nvPr/>
        </p:nvSpPr>
        <p:spPr>
          <a:xfrm rot="20116499">
            <a:off x="7221674" y="3699363"/>
            <a:ext cx="1786066"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happens if the </a:t>
            </a:r>
          </a:p>
          <a:p>
            <a:pPr defTabSz="895870">
              <a:lnSpc>
                <a:spcPct val="90000"/>
              </a:lnSpc>
              <a:defRPr/>
            </a:pPr>
            <a:r>
              <a:rPr lang="en-US" sz="1468" kern="0" dirty="0">
                <a:gradFill>
                  <a:gsLst>
                    <a:gs pos="1250">
                      <a:srgbClr val="353535"/>
                    </a:gs>
                    <a:gs pos="100000">
                      <a:srgbClr val="353535"/>
                    </a:gs>
                  </a:gsLst>
                  <a:lin ang="5400000" scaled="0"/>
                </a:gradFill>
                <a:latin typeface="Segoe UI"/>
              </a:rPr>
              <a:t>power goes out?</a:t>
            </a:r>
          </a:p>
        </p:txBody>
      </p:sp>
      <p:sp>
        <p:nvSpPr>
          <p:cNvPr id="483" name="TextBox 482">
            <a:extLst>
              <a:ext uri="{FF2B5EF4-FFF2-40B4-BE49-F238E27FC236}">
                <a16:creationId xmlns:a16="http://schemas.microsoft.com/office/drawing/2014/main" xmlns="" id="{CDD9048F-D154-4AE8-8943-AF540591AEC4}"/>
              </a:ext>
            </a:extLst>
          </p:cNvPr>
          <p:cNvSpPr txBox="1"/>
          <p:nvPr/>
        </p:nvSpPr>
        <p:spPr>
          <a:xfrm rot="19484879">
            <a:off x="527258" y="3442521"/>
            <a:ext cx="1810111"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Do I need secondary</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network connection?</a:t>
            </a:r>
          </a:p>
        </p:txBody>
      </p:sp>
      <p:sp>
        <p:nvSpPr>
          <p:cNvPr id="484" name="TextBox 483">
            <a:extLst>
              <a:ext uri="{FF2B5EF4-FFF2-40B4-BE49-F238E27FC236}">
                <a16:creationId xmlns:a16="http://schemas.microsoft.com/office/drawing/2014/main" xmlns="" id="{400E6DC3-6FE4-4B92-A837-44D524EE6889}"/>
              </a:ext>
            </a:extLst>
          </p:cNvPr>
          <p:cNvSpPr txBox="1"/>
          <p:nvPr/>
        </p:nvSpPr>
        <p:spPr>
          <a:xfrm rot="21388068">
            <a:off x="3026724" y="156043"/>
            <a:ext cx="2566728"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is the right </a:t>
            </a:r>
            <a:r>
              <a:rPr lang="en-US" sz="1468" b="1" kern="0" dirty="0">
                <a:gradFill>
                  <a:gsLst>
                    <a:gs pos="1250">
                      <a:srgbClr val="353535"/>
                    </a:gs>
                    <a:gs pos="100000">
                      <a:srgbClr val="353535"/>
                    </a:gs>
                  </a:gsLst>
                  <a:lin ang="5400000" scaled="0"/>
                </a:gradFill>
                <a:latin typeface="Segoe UI"/>
              </a:rPr>
              <a:t>size</a:t>
            </a:r>
            <a:r>
              <a:rPr lang="en-US" sz="1468" kern="0" dirty="0">
                <a:gradFill>
                  <a:gsLst>
                    <a:gs pos="1250">
                      <a:srgbClr val="353535"/>
                    </a:gs>
                    <a:gs pos="100000">
                      <a:srgbClr val="353535"/>
                    </a:gs>
                  </a:gsLst>
                  <a:lin ang="5400000" scaled="0"/>
                </a:gradFill>
                <a:latin typeface="Segoe UI"/>
              </a:rPr>
              <a:t> of </a:t>
            </a:r>
          </a:p>
          <a:p>
            <a:pPr defTabSz="895870">
              <a:lnSpc>
                <a:spcPct val="90000"/>
              </a:lnSpc>
              <a:defRPr/>
            </a:pPr>
            <a:r>
              <a:rPr lang="en-US" sz="1468" b="1" kern="0" dirty="0">
                <a:gradFill>
                  <a:gsLst>
                    <a:gs pos="1250">
                      <a:srgbClr val="353535"/>
                    </a:gs>
                    <a:gs pos="100000">
                      <a:srgbClr val="353535"/>
                    </a:gs>
                  </a:gsLst>
                  <a:lin ang="5400000" scaled="0"/>
                </a:gradFill>
                <a:latin typeface="Segoe UI"/>
              </a:rPr>
              <a:t>servers </a:t>
            </a:r>
            <a:r>
              <a:rPr lang="en-US" sz="1468" kern="0" dirty="0">
                <a:gradFill>
                  <a:gsLst>
                    <a:gs pos="1250">
                      <a:srgbClr val="353535"/>
                    </a:gs>
                    <a:gs pos="100000">
                      <a:srgbClr val="353535"/>
                    </a:gs>
                  </a:gsLst>
                  <a:lin ang="5400000" scaled="0"/>
                </a:gradFill>
                <a:latin typeface="Segoe UI"/>
              </a:rPr>
              <a:t>for my business needs?</a:t>
            </a:r>
          </a:p>
        </p:txBody>
      </p:sp>
      <p:sp>
        <p:nvSpPr>
          <p:cNvPr id="485" name="TextBox 484">
            <a:extLst>
              <a:ext uri="{FF2B5EF4-FFF2-40B4-BE49-F238E27FC236}">
                <a16:creationId xmlns:a16="http://schemas.microsoft.com/office/drawing/2014/main" xmlns="" id="{18DA3D07-DFDE-4BAE-A823-A35FDB08F22E}"/>
              </a:ext>
            </a:extLst>
          </p:cNvPr>
          <p:cNvSpPr txBox="1"/>
          <p:nvPr/>
        </p:nvSpPr>
        <p:spPr>
          <a:xfrm rot="20700000">
            <a:off x="3703513" y="3076800"/>
            <a:ext cx="1838965"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Who has </a:t>
            </a:r>
            <a:r>
              <a:rPr lang="en-US" sz="1468" b="1" kern="0" dirty="0">
                <a:gradFill>
                  <a:gsLst>
                    <a:gs pos="1250">
                      <a:srgbClr val="353535"/>
                    </a:gs>
                    <a:gs pos="100000">
                      <a:srgbClr val="353535"/>
                    </a:gs>
                  </a:gsLst>
                  <a:lin ang="5400000" scaled="0"/>
                </a:gradFill>
                <a:latin typeface="Segoe UI"/>
              </a:rPr>
              <a:t>physical</a:t>
            </a:r>
            <a:r>
              <a:rPr lang="en-US" sz="1468" kern="0" dirty="0">
                <a:gradFill>
                  <a:gsLst>
                    <a:gs pos="1250">
                      <a:srgbClr val="353535"/>
                    </a:gs>
                    <a:gs pos="100000">
                      <a:srgbClr val="353535"/>
                    </a:gs>
                  </a:gsLst>
                  <a:lin ang="5400000" scaled="0"/>
                </a:gradFill>
                <a:latin typeface="Segoe UI"/>
              </a:rPr>
              <a:t> </a:t>
            </a:r>
          </a:p>
          <a:p>
            <a:pPr defTabSz="895870">
              <a:lnSpc>
                <a:spcPct val="90000"/>
              </a:lnSpc>
              <a:defRPr/>
            </a:pPr>
            <a:r>
              <a:rPr lang="en-US" sz="1468" kern="0" dirty="0">
                <a:gradFill>
                  <a:gsLst>
                    <a:gs pos="1250">
                      <a:srgbClr val="353535"/>
                    </a:gs>
                    <a:gs pos="100000">
                      <a:srgbClr val="353535"/>
                    </a:gs>
                  </a:gsLst>
                  <a:lin ang="5400000" scaled="0"/>
                </a:gradFill>
                <a:latin typeface="Segoe UI"/>
              </a:rPr>
              <a:t>access to my </a:t>
            </a:r>
            <a:r>
              <a:rPr lang="en-US" sz="1468" b="1" kern="0" dirty="0">
                <a:gradFill>
                  <a:gsLst>
                    <a:gs pos="1250">
                      <a:srgbClr val="353535"/>
                    </a:gs>
                    <a:gs pos="100000">
                      <a:srgbClr val="353535"/>
                    </a:gs>
                  </a:gsLst>
                  <a:lin ang="5400000" scaled="0"/>
                </a:gradFill>
                <a:latin typeface="Segoe UI"/>
              </a:rPr>
              <a:t>servers</a:t>
            </a:r>
            <a:r>
              <a:rPr lang="en-US" sz="1468" kern="0" dirty="0">
                <a:gradFill>
                  <a:gsLst>
                    <a:gs pos="1250">
                      <a:srgbClr val="353535"/>
                    </a:gs>
                    <a:gs pos="100000">
                      <a:srgbClr val="353535"/>
                    </a:gs>
                  </a:gsLst>
                  <a:lin ang="5400000" scaled="0"/>
                </a:gradFill>
                <a:latin typeface="Segoe UI"/>
              </a:rPr>
              <a:t>?</a:t>
            </a:r>
          </a:p>
        </p:txBody>
      </p:sp>
      <p:sp>
        <p:nvSpPr>
          <p:cNvPr id="486" name="TextBox 485">
            <a:extLst>
              <a:ext uri="{FF2B5EF4-FFF2-40B4-BE49-F238E27FC236}">
                <a16:creationId xmlns:a16="http://schemas.microsoft.com/office/drawing/2014/main" xmlns="" id="{72BB1518-288E-4A04-A584-D069A31E1589}"/>
              </a:ext>
            </a:extLst>
          </p:cNvPr>
          <p:cNvSpPr txBox="1"/>
          <p:nvPr/>
        </p:nvSpPr>
        <p:spPr>
          <a:xfrm rot="19699786">
            <a:off x="4315818" y="3884778"/>
            <a:ext cx="962123"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Do I need </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a UPS?</a:t>
            </a:r>
          </a:p>
        </p:txBody>
      </p:sp>
      <p:sp>
        <p:nvSpPr>
          <p:cNvPr id="487" name="TextBox 486">
            <a:extLst>
              <a:ext uri="{FF2B5EF4-FFF2-40B4-BE49-F238E27FC236}">
                <a16:creationId xmlns:a16="http://schemas.microsoft.com/office/drawing/2014/main" xmlns="" id="{CBE850DA-80E5-46EA-8144-F9570F419EB8}"/>
              </a:ext>
            </a:extLst>
          </p:cNvPr>
          <p:cNvSpPr txBox="1"/>
          <p:nvPr/>
        </p:nvSpPr>
        <p:spPr>
          <a:xfrm rot="20103308">
            <a:off x="618739" y="398820"/>
            <a:ext cx="1814920"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media should I </a:t>
            </a:r>
          </a:p>
          <a:p>
            <a:pPr defTabSz="895870">
              <a:lnSpc>
                <a:spcPct val="90000"/>
              </a:lnSpc>
              <a:defRPr/>
            </a:pPr>
            <a:r>
              <a:rPr lang="en-US" sz="1468" kern="0" dirty="0">
                <a:gradFill>
                  <a:gsLst>
                    <a:gs pos="1250">
                      <a:srgbClr val="353535"/>
                    </a:gs>
                    <a:gs pos="100000">
                      <a:srgbClr val="353535"/>
                    </a:gs>
                  </a:gsLst>
                  <a:lin ang="5400000" scaled="0"/>
                </a:gradFill>
                <a:latin typeface="Segoe UI"/>
              </a:rPr>
              <a:t>use to keep backup?</a:t>
            </a:r>
          </a:p>
        </p:txBody>
      </p:sp>
      <p:sp>
        <p:nvSpPr>
          <p:cNvPr id="488" name="TextBox 487">
            <a:extLst>
              <a:ext uri="{FF2B5EF4-FFF2-40B4-BE49-F238E27FC236}">
                <a16:creationId xmlns:a16="http://schemas.microsoft.com/office/drawing/2014/main" xmlns="" id="{24AD7F0D-29D6-4E2C-A0F7-4537B2290E71}"/>
              </a:ext>
            </a:extLst>
          </p:cNvPr>
          <p:cNvSpPr txBox="1"/>
          <p:nvPr/>
        </p:nvSpPr>
        <p:spPr>
          <a:xfrm rot="469746">
            <a:off x="8948970" y="3962347"/>
            <a:ext cx="2217984" cy="507246"/>
          </a:xfrm>
          <a:prstGeom prst="rect">
            <a:avLst/>
          </a:prstGeom>
          <a:noFill/>
        </p:spPr>
        <p:txBody>
          <a:bodyPr wrap="squar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storage I </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need to use?</a:t>
            </a:r>
          </a:p>
        </p:txBody>
      </p:sp>
      <p:sp>
        <p:nvSpPr>
          <p:cNvPr id="489" name="TextBox 488">
            <a:extLst>
              <a:ext uri="{FF2B5EF4-FFF2-40B4-BE49-F238E27FC236}">
                <a16:creationId xmlns:a16="http://schemas.microsoft.com/office/drawing/2014/main" xmlns="" id="{A5E9F7C7-2085-4410-96F4-81B73EC1BA4C}"/>
              </a:ext>
            </a:extLst>
          </p:cNvPr>
          <p:cNvSpPr txBox="1"/>
          <p:nvPr/>
        </p:nvSpPr>
        <p:spPr>
          <a:xfrm rot="736380">
            <a:off x="740132" y="2329058"/>
            <a:ext cx="1261884"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can I </a:t>
            </a:r>
            <a:br>
              <a:rPr lang="en-US" sz="1468" kern="0" dirty="0">
                <a:gradFill>
                  <a:gsLst>
                    <a:gs pos="1250">
                      <a:srgbClr val="353535"/>
                    </a:gs>
                    <a:gs pos="100000">
                      <a:srgbClr val="353535"/>
                    </a:gs>
                  </a:gsLst>
                  <a:lin ang="5400000" scaled="0"/>
                </a:gradFill>
                <a:latin typeface="Segoe UI"/>
              </a:rPr>
            </a:br>
            <a:r>
              <a:rPr lang="en-US" sz="1468" b="1" kern="0" dirty="0">
                <a:gradFill>
                  <a:gsLst>
                    <a:gs pos="1250">
                      <a:srgbClr val="353535"/>
                    </a:gs>
                    <a:gs pos="100000">
                      <a:srgbClr val="353535"/>
                    </a:gs>
                  </a:gsLst>
                  <a:lin ang="5400000" scaled="0"/>
                </a:gradFill>
                <a:latin typeface="Segoe UI"/>
              </a:rPr>
              <a:t>scale</a:t>
            </a:r>
            <a:r>
              <a:rPr lang="en-US" sz="1468" kern="0" dirty="0">
                <a:gradFill>
                  <a:gsLst>
                    <a:gs pos="1250">
                      <a:srgbClr val="353535"/>
                    </a:gs>
                    <a:gs pos="100000">
                      <a:srgbClr val="353535"/>
                    </a:gs>
                  </a:gsLst>
                  <a:lin ang="5400000" scaled="0"/>
                </a:gradFill>
                <a:latin typeface="Segoe UI"/>
              </a:rPr>
              <a:t> my app?</a:t>
            </a:r>
          </a:p>
        </p:txBody>
      </p:sp>
      <p:sp>
        <p:nvSpPr>
          <p:cNvPr id="490" name="TextBox 489">
            <a:extLst>
              <a:ext uri="{FF2B5EF4-FFF2-40B4-BE49-F238E27FC236}">
                <a16:creationId xmlns:a16="http://schemas.microsoft.com/office/drawing/2014/main" xmlns="" id="{80A1BCD9-3DD2-4F6C-B01F-7F702194436E}"/>
              </a:ext>
            </a:extLst>
          </p:cNvPr>
          <p:cNvSpPr txBox="1"/>
          <p:nvPr/>
        </p:nvSpPr>
        <p:spPr>
          <a:xfrm rot="20700000">
            <a:off x="9235645" y="334883"/>
            <a:ext cx="2066591"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What happens in case of</a:t>
            </a:r>
          </a:p>
          <a:p>
            <a:pPr defTabSz="895870">
              <a:lnSpc>
                <a:spcPct val="90000"/>
              </a:lnSpc>
              <a:defRPr/>
            </a:pPr>
            <a:r>
              <a:rPr lang="en-US" sz="1468" b="1" kern="0" dirty="0">
                <a:gradFill>
                  <a:gsLst>
                    <a:gs pos="1250">
                      <a:srgbClr val="353535"/>
                    </a:gs>
                    <a:gs pos="100000">
                      <a:srgbClr val="353535"/>
                    </a:gs>
                  </a:gsLst>
                  <a:lin ang="5400000" scaled="0"/>
                </a:gradFill>
                <a:latin typeface="Segoe UI"/>
              </a:rPr>
              <a:t>server</a:t>
            </a:r>
            <a:r>
              <a:rPr lang="en-US" sz="1468" kern="0" dirty="0">
                <a:gradFill>
                  <a:gsLst>
                    <a:gs pos="1250">
                      <a:srgbClr val="353535"/>
                    </a:gs>
                    <a:gs pos="100000">
                      <a:srgbClr val="353535"/>
                    </a:gs>
                  </a:gsLst>
                  <a:lin ang="5400000" scaled="0"/>
                </a:gradFill>
                <a:latin typeface="Segoe UI"/>
              </a:rPr>
              <a:t> </a:t>
            </a:r>
            <a:r>
              <a:rPr lang="en-US" sz="1468" b="1" kern="0" dirty="0">
                <a:gradFill>
                  <a:gsLst>
                    <a:gs pos="1250">
                      <a:srgbClr val="353535"/>
                    </a:gs>
                    <a:gs pos="100000">
                      <a:srgbClr val="353535"/>
                    </a:gs>
                  </a:gsLst>
                  <a:lin ang="5400000" scaled="0"/>
                </a:gradFill>
                <a:latin typeface="Segoe UI"/>
              </a:rPr>
              <a:t>hardware</a:t>
            </a:r>
            <a:r>
              <a:rPr lang="en-US" sz="1468" kern="0" dirty="0">
                <a:gradFill>
                  <a:gsLst>
                    <a:gs pos="1250">
                      <a:srgbClr val="353535"/>
                    </a:gs>
                    <a:gs pos="100000">
                      <a:srgbClr val="353535"/>
                    </a:gs>
                  </a:gsLst>
                  <a:lin ang="5400000" scaled="0"/>
                </a:gradFill>
                <a:latin typeface="Segoe UI"/>
              </a:rPr>
              <a:t> failure?</a:t>
            </a:r>
          </a:p>
        </p:txBody>
      </p:sp>
      <p:sp>
        <p:nvSpPr>
          <p:cNvPr id="491" name="TextBox 490">
            <a:extLst>
              <a:ext uri="{FF2B5EF4-FFF2-40B4-BE49-F238E27FC236}">
                <a16:creationId xmlns:a16="http://schemas.microsoft.com/office/drawing/2014/main" xmlns="" id="{FB72B630-EEEA-4E45-B90C-AC753A4B7240}"/>
              </a:ext>
            </a:extLst>
          </p:cNvPr>
          <p:cNvSpPr txBox="1"/>
          <p:nvPr/>
        </p:nvSpPr>
        <p:spPr>
          <a:xfrm rot="164117">
            <a:off x="9817265" y="4698083"/>
            <a:ext cx="1891865"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How can I dynamically</a:t>
            </a:r>
            <a:br>
              <a:rPr lang="en-US" sz="1468" kern="0" dirty="0">
                <a:gradFill>
                  <a:gsLst>
                    <a:gs pos="1250">
                      <a:srgbClr val="353535"/>
                    </a:gs>
                    <a:gs pos="100000">
                      <a:srgbClr val="353535"/>
                    </a:gs>
                  </a:gsLst>
                  <a:lin ang="5400000" scaled="0"/>
                </a:gradFill>
                <a:latin typeface="Segoe UI"/>
              </a:rPr>
            </a:br>
            <a:r>
              <a:rPr lang="en-US" sz="1468" kern="0" dirty="0">
                <a:gradFill>
                  <a:gsLst>
                    <a:gs pos="1250">
                      <a:srgbClr val="353535"/>
                    </a:gs>
                    <a:gs pos="100000">
                      <a:srgbClr val="353535"/>
                    </a:gs>
                  </a:gsLst>
                  <a:lin ang="5400000" scaled="0"/>
                </a:gradFill>
                <a:latin typeface="Segoe UI"/>
              </a:rPr>
              <a:t>configure my app?</a:t>
            </a:r>
          </a:p>
        </p:txBody>
      </p:sp>
      <p:sp>
        <p:nvSpPr>
          <p:cNvPr id="492" name="TextBox 491">
            <a:extLst>
              <a:ext uri="{FF2B5EF4-FFF2-40B4-BE49-F238E27FC236}">
                <a16:creationId xmlns:a16="http://schemas.microsoft.com/office/drawing/2014/main" xmlns="" id="{D053BDE4-E7ED-4FE9-854E-748588B368DD}"/>
              </a:ext>
            </a:extLst>
          </p:cNvPr>
          <p:cNvSpPr txBox="1"/>
          <p:nvPr/>
        </p:nvSpPr>
        <p:spPr>
          <a:xfrm rot="1660797">
            <a:off x="2370039" y="3870015"/>
            <a:ext cx="1330814"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Who </a:t>
            </a:r>
            <a:r>
              <a:rPr lang="en-US" sz="1468" b="1" kern="0" dirty="0">
                <a:gradFill>
                  <a:gsLst>
                    <a:gs pos="1250">
                      <a:srgbClr val="353535"/>
                    </a:gs>
                    <a:gs pos="100000">
                      <a:srgbClr val="353535"/>
                    </a:gs>
                  </a:gsLst>
                  <a:lin ang="5400000" scaled="0"/>
                </a:gradFill>
                <a:latin typeface="Segoe UI"/>
              </a:rPr>
              <a:t>monitors</a:t>
            </a:r>
            <a:r>
              <a:rPr lang="en-US" sz="1468" kern="0" dirty="0">
                <a:gradFill>
                  <a:gsLst>
                    <a:gs pos="1250">
                      <a:srgbClr val="353535"/>
                    </a:gs>
                    <a:gs pos="100000">
                      <a:srgbClr val="353535"/>
                    </a:gs>
                  </a:gsLst>
                  <a:lin ang="5400000" scaled="0"/>
                </a:gradFill>
                <a:latin typeface="Segoe UI"/>
              </a:rPr>
              <a:t> </a:t>
            </a:r>
          </a:p>
          <a:p>
            <a:pPr defTabSz="895870">
              <a:lnSpc>
                <a:spcPct val="90000"/>
              </a:lnSpc>
              <a:defRPr/>
            </a:pPr>
            <a:r>
              <a:rPr lang="en-US" sz="1468" kern="0" dirty="0">
                <a:gradFill>
                  <a:gsLst>
                    <a:gs pos="1250">
                      <a:srgbClr val="353535"/>
                    </a:gs>
                    <a:gs pos="100000">
                      <a:srgbClr val="353535"/>
                    </a:gs>
                  </a:gsLst>
                  <a:lin ang="5400000" scaled="0"/>
                </a:gradFill>
                <a:latin typeface="Segoe UI"/>
              </a:rPr>
              <a:t>my </a:t>
            </a:r>
            <a:r>
              <a:rPr lang="en-US" sz="1468" b="1" kern="0" dirty="0">
                <a:gradFill>
                  <a:gsLst>
                    <a:gs pos="1250">
                      <a:srgbClr val="353535"/>
                    </a:gs>
                    <a:gs pos="100000">
                      <a:srgbClr val="353535"/>
                    </a:gs>
                  </a:gsLst>
                  <a:lin ang="5400000" scaled="0"/>
                </a:gradFill>
                <a:latin typeface="Segoe UI"/>
              </a:rPr>
              <a:t>Servers</a:t>
            </a:r>
            <a:r>
              <a:rPr lang="en-US" sz="1468" kern="0" dirty="0">
                <a:gradFill>
                  <a:gsLst>
                    <a:gs pos="1250">
                      <a:srgbClr val="353535"/>
                    </a:gs>
                    <a:gs pos="100000">
                      <a:srgbClr val="353535"/>
                    </a:gs>
                  </a:gsLst>
                  <a:lin ang="5400000" scaled="0"/>
                </a:gradFill>
                <a:latin typeface="Segoe UI"/>
              </a:rPr>
              <a:t>?</a:t>
            </a:r>
          </a:p>
        </p:txBody>
      </p:sp>
      <p:sp>
        <p:nvSpPr>
          <p:cNvPr id="493" name="TextBox 492">
            <a:extLst>
              <a:ext uri="{FF2B5EF4-FFF2-40B4-BE49-F238E27FC236}">
                <a16:creationId xmlns:a16="http://schemas.microsoft.com/office/drawing/2014/main" xmlns="" id="{4D438378-49C5-4372-A33E-8179C3CE13B9}"/>
              </a:ext>
            </a:extLst>
          </p:cNvPr>
          <p:cNvSpPr txBox="1"/>
          <p:nvPr/>
        </p:nvSpPr>
        <p:spPr>
          <a:xfrm rot="20084240">
            <a:off x="7183090" y="1147803"/>
            <a:ext cx="1330814" cy="498983"/>
          </a:xfrm>
          <a:prstGeom prst="rect">
            <a:avLst/>
          </a:prstGeom>
          <a:noFill/>
        </p:spPr>
        <p:txBody>
          <a:bodyPr wrap="none" rtlCol="0">
            <a:spAutoFit/>
          </a:bodyPr>
          <a:lstStyle/>
          <a:p>
            <a:pPr defTabSz="895870">
              <a:lnSpc>
                <a:spcPct val="90000"/>
              </a:lnSpc>
              <a:defRPr/>
            </a:pPr>
            <a:r>
              <a:rPr lang="en-US" sz="1468" kern="0" dirty="0">
                <a:gradFill>
                  <a:gsLst>
                    <a:gs pos="1250">
                      <a:srgbClr val="353535"/>
                    </a:gs>
                    <a:gs pos="100000">
                      <a:srgbClr val="353535"/>
                    </a:gs>
                  </a:gsLst>
                  <a:lin ang="5400000" scaled="0"/>
                </a:gradFill>
                <a:latin typeface="Segoe UI"/>
              </a:rPr>
              <a:t>Who </a:t>
            </a:r>
            <a:r>
              <a:rPr lang="en-US" sz="1468" b="1" kern="0" dirty="0">
                <a:gradFill>
                  <a:gsLst>
                    <a:gs pos="1250">
                      <a:srgbClr val="353535"/>
                    </a:gs>
                    <a:gs pos="100000">
                      <a:srgbClr val="353535"/>
                    </a:gs>
                  </a:gsLst>
                  <a:lin ang="5400000" scaled="0"/>
                </a:gradFill>
                <a:latin typeface="Segoe UI"/>
              </a:rPr>
              <a:t>monitors</a:t>
            </a:r>
            <a:r>
              <a:rPr lang="en-US" sz="1468" kern="0" dirty="0">
                <a:gradFill>
                  <a:gsLst>
                    <a:gs pos="1250">
                      <a:srgbClr val="353535"/>
                    </a:gs>
                    <a:gs pos="100000">
                      <a:srgbClr val="353535"/>
                    </a:gs>
                  </a:gsLst>
                  <a:lin ang="5400000" scaled="0"/>
                </a:gradFill>
                <a:latin typeface="Segoe UI"/>
              </a:rPr>
              <a:t> </a:t>
            </a:r>
          </a:p>
          <a:p>
            <a:pPr defTabSz="895870">
              <a:lnSpc>
                <a:spcPct val="90000"/>
              </a:lnSpc>
              <a:defRPr/>
            </a:pPr>
            <a:r>
              <a:rPr lang="en-US" sz="1468" kern="0" dirty="0">
                <a:gradFill>
                  <a:gsLst>
                    <a:gs pos="1250">
                      <a:srgbClr val="353535"/>
                    </a:gs>
                    <a:gs pos="100000">
                      <a:srgbClr val="353535"/>
                    </a:gs>
                  </a:gsLst>
                  <a:lin ang="5400000" scaled="0"/>
                </a:gradFill>
                <a:latin typeface="Segoe UI"/>
              </a:rPr>
              <a:t>my </a:t>
            </a:r>
            <a:r>
              <a:rPr lang="en-US" sz="1468" b="1" kern="0" dirty="0">
                <a:gradFill>
                  <a:gsLst>
                    <a:gs pos="1250">
                      <a:srgbClr val="353535"/>
                    </a:gs>
                    <a:gs pos="100000">
                      <a:srgbClr val="353535"/>
                    </a:gs>
                  </a:gsLst>
                  <a:lin ang="5400000" scaled="0"/>
                </a:gradFill>
                <a:latin typeface="Segoe UI"/>
              </a:rPr>
              <a:t>App</a:t>
            </a:r>
            <a:r>
              <a:rPr lang="en-US" sz="1468" kern="0" dirty="0">
                <a:gradFill>
                  <a:gsLst>
                    <a:gs pos="1250">
                      <a:srgbClr val="353535"/>
                    </a:gs>
                    <a:gs pos="100000">
                      <a:srgbClr val="353535"/>
                    </a:gs>
                  </a:gsLst>
                  <a:lin ang="5400000" scaled="0"/>
                </a:gradFill>
                <a:latin typeface="Segoe UI"/>
              </a:rPr>
              <a:t>?</a:t>
            </a:r>
          </a:p>
        </p:txBody>
      </p:sp>
      <p:grpSp>
        <p:nvGrpSpPr>
          <p:cNvPr id="494" name="Group 493">
            <a:extLst>
              <a:ext uri="{FF2B5EF4-FFF2-40B4-BE49-F238E27FC236}">
                <a16:creationId xmlns:a16="http://schemas.microsoft.com/office/drawing/2014/main" xmlns="" id="{C7248088-4FC8-469C-A0A6-5A4EB7560C4F}"/>
              </a:ext>
            </a:extLst>
          </p:cNvPr>
          <p:cNvGrpSpPr/>
          <p:nvPr/>
        </p:nvGrpSpPr>
        <p:grpSpPr>
          <a:xfrm>
            <a:off x="5439028" y="4121228"/>
            <a:ext cx="1313945" cy="1313945"/>
            <a:chOff x="5547902" y="4202399"/>
            <a:chExt cx="1340672" cy="1340672"/>
          </a:xfrm>
        </p:grpSpPr>
        <p:sp>
          <p:nvSpPr>
            <p:cNvPr id="495" name="Oval 494">
              <a:extLst>
                <a:ext uri="{FF2B5EF4-FFF2-40B4-BE49-F238E27FC236}">
                  <a16:creationId xmlns:a16="http://schemas.microsoft.com/office/drawing/2014/main" xmlns="" id="{6755518F-1332-4581-9621-61C43CC711ED}"/>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96" name="Group 495">
              <a:extLst>
                <a:ext uri="{FF2B5EF4-FFF2-40B4-BE49-F238E27FC236}">
                  <a16:creationId xmlns:a16="http://schemas.microsoft.com/office/drawing/2014/main" xmlns="" id="{A2D496DD-C6EA-4BFF-BA41-68E7019CF029}"/>
                </a:ext>
              </a:extLst>
            </p:cNvPr>
            <p:cNvGrpSpPr/>
            <p:nvPr/>
          </p:nvGrpSpPr>
          <p:grpSpPr>
            <a:xfrm>
              <a:off x="5882043" y="4461171"/>
              <a:ext cx="744667" cy="794664"/>
              <a:chOff x="2084593" y="2157479"/>
              <a:chExt cx="958326" cy="1022668"/>
            </a:xfrm>
          </p:grpSpPr>
          <p:grpSp>
            <p:nvGrpSpPr>
              <p:cNvPr id="497" name="Group 4">
                <a:extLst>
                  <a:ext uri="{FF2B5EF4-FFF2-40B4-BE49-F238E27FC236}">
                    <a16:creationId xmlns:a16="http://schemas.microsoft.com/office/drawing/2014/main" xmlns="" id="{DB37634A-166C-4754-9F49-03E7D8207C58}"/>
                  </a:ext>
                </a:extLst>
              </p:cNvPr>
              <p:cNvGrpSpPr>
                <a:grpSpLocks noChangeAspect="1"/>
              </p:cNvGrpSpPr>
              <p:nvPr/>
            </p:nvGrpSpPr>
            <p:grpSpPr bwMode="auto">
              <a:xfrm>
                <a:off x="2084593" y="2157479"/>
                <a:ext cx="475727" cy="1022668"/>
                <a:chOff x="7" y="12"/>
                <a:chExt cx="167" cy="359"/>
              </a:xfrm>
            </p:grpSpPr>
            <p:sp>
              <p:nvSpPr>
                <p:cNvPr id="505" name="Rectangle 5">
                  <a:extLst>
                    <a:ext uri="{FF2B5EF4-FFF2-40B4-BE49-F238E27FC236}">
                      <a16:creationId xmlns:a16="http://schemas.microsoft.com/office/drawing/2014/main" xmlns="" id="{0705E0AF-7F2B-4C8C-AAD9-19630E779725}"/>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6" name="Freeform 6">
                  <a:extLst>
                    <a:ext uri="{FF2B5EF4-FFF2-40B4-BE49-F238E27FC236}">
                      <a16:creationId xmlns:a16="http://schemas.microsoft.com/office/drawing/2014/main" xmlns="" id="{37BC0BC6-0C65-4CFB-B333-43BB4C140FEF}"/>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7" name="Rectangle 7">
                  <a:extLst>
                    <a:ext uri="{FF2B5EF4-FFF2-40B4-BE49-F238E27FC236}">
                      <a16:creationId xmlns:a16="http://schemas.microsoft.com/office/drawing/2014/main" xmlns="" id="{07710CB3-5D29-45C8-A1E8-0E4C5C6CB867}"/>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8" name="Rectangle 8">
                  <a:extLst>
                    <a:ext uri="{FF2B5EF4-FFF2-40B4-BE49-F238E27FC236}">
                      <a16:creationId xmlns:a16="http://schemas.microsoft.com/office/drawing/2014/main" xmlns="" id="{CE7F3212-77CE-4133-8C7C-33E0487829C6}"/>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9" name="Rectangle 9">
                  <a:extLst>
                    <a:ext uri="{FF2B5EF4-FFF2-40B4-BE49-F238E27FC236}">
                      <a16:creationId xmlns:a16="http://schemas.microsoft.com/office/drawing/2014/main" xmlns="" id="{938177DE-9762-4054-A951-1138B211F8B2}"/>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10" name="Rectangle 10">
                  <a:extLst>
                    <a:ext uri="{FF2B5EF4-FFF2-40B4-BE49-F238E27FC236}">
                      <a16:creationId xmlns:a16="http://schemas.microsoft.com/office/drawing/2014/main" xmlns="" id="{89A86235-957F-403E-9D9E-9B5CB6487192}"/>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11" name="Rectangle 11">
                  <a:extLst>
                    <a:ext uri="{FF2B5EF4-FFF2-40B4-BE49-F238E27FC236}">
                      <a16:creationId xmlns:a16="http://schemas.microsoft.com/office/drawing/2014/main" xmlns="" id="{A68CA5FC-1D23-464E-9A7B-B0E75C1A11C7}"/>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12" name="Rectangle 12">
                  <a:extLst>
                    <a:ext uri="{FF2B5EF4-FFF2-40B4-BE49-F238E27FC236}">
                      <a16:creationId xmlns:a16="http://schemas.microsoft.com/office/drawing/2014/main" xmlns="" id="{D67ADD76-14AE-4C4E-B77C-EEEF51B788E2}"/>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13" name="Rectangle 13">
                  <a:extLst>
                    <a:ext uri="{FF2B5EF4-FFF2-40B4-BE49-F238E27FC236}">
                      <a16:creationId xmlns:a16="http://schemas.microsoft.com/office/drawing/2014/main" xmlns="" id="{68BDCE7E-9662-4DBC-81CF-EF2D9224EB0F}"/>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498" name="Group 497">
                <a:extLst>
                  <a:ext uri="{FF2B5EF4-FFF2-40B4-BE49-F238E27FC236}">
                    <a16:creationId xmlns:a16="http://schemas.microsoft.com/office/drawing/2014/main" xmlns="" id="{08E9E1A6-24A5-4201-85F8-42C05D0D866D}"/>
                  </a:ext>
                </a:extLst>
              </p:cNvPr>
              <p:cNvGrpSpPr/>
              <p:nvPr/>
            </p:nvGrpSpPr>
            <p:grpSpPr>
              <a:xfrm>
                <a:off x="2561534" y="2758439"/>
                <a:ext cx="475727" cy="421466"/>
                <a:chOff x="2779974" y="2727959"/>
                <a:chExt cx="475727" cy="421466"/>
              </a:xfrm>
            </p:grpSpPr>
            <p:sp>
              <p:nvSpPr>
                <p:cNvPr id="500" name="Rectangle 5">
                  <a:extLst>
                    <a:ext uri="{FF2B5EF4-FFF2-40B4-BE49-F238E27FC236}">
                      <a16:creationId xmlns:a16="http://schemas.microsoft.com/office/drawing/2014/main" xmlns="" id="{BB58F740-7CDB-4F56-92D6-14E27F4BB058}"/>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1" name="Freeform 6">
                  <a:extLst>
                    <a:ext uri="{FF2B5EF4-FFF2-40B4-BE49-F238E27FC236}">
                      <a16:creationId xmlns:a16="http://schemas.microsoft.com/office/drawing/2014/main" xmlns="" id="{0F11372C-6001-4F01-8407-E6520D0F9368}"/>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2" name="Rectangle 7">
                  <a:extLst>
                    <a:ext uri="{FF2B5EF4-FFF2-40B4-BE49-F238E27FC236}">
                      <a16:creationId xmlns:a16="http://schemas.microsoft.com/office/drawing/2014/main" xmlns="" id="{E2BE5618-CBDD-4FB6-9226-32DEBF6A2493}"/>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3" name="Rectangle 8">
                  <a:extLst>
                    <a:ext uri="{FF2B5EF4-FFF2-40B4-BE49-F238E27FC236}">
                      <a16:creationId xmlns:a16="http://schemas.microsoft.com/office/drawing/2014/main" xmlns="" id="{2BF4E629-CDC1-44BB-AF62-6D4B700DB1A6}"/>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04" name="Rectangle 9">
                  <a:extLst>
                    <a:ext uri="{FF2B5EF4-FFF2-40B4-BE49-F238E27FC236}">
                      <a16:creationId xmlns:a16="http://schemas.microsoft.com/office/drawing/2014/main" xmlns="" id="{C29C09C2-C8D6-414C-861A-969125645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sp>
            <p:nvSpPr>
              <p:cNvPr id="499" name="Isosceles Triangle 498">
                <a:extLst>
                  <a:ext uri="{FF2B5EF4-FFF2-40B4-BE49-F238E27FC236}">
                    <a16:creationId xmlns:a16="http://schemas.microsoft.com/office/drawing/2014/main" xmlns="" id="{724AC76B-2EF3-4F15-83E3-0DBC08AE5C8B}"/>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err="1">
                  <a:solidFill>
                    <a:srgbClr val="353535"/>
                  </a:solidFill>
                  <a:latin typeface="Segoe UI Semilight"/>
                </a:endParaRPr>
              </a:p>
            </p:txBody>
          </p:sp>
        </p:grpSp>
      </p:grpSp>
      <p:grpSp>
        <p:nvGrpSpPr>
          <p:cNvPr id="514" name="Group 513">
            <a:extLst>
              <a:ext uri="{FF2B5EF4-FFF2-40B4-BE49-F238E27FC236}">
                <a16:creationId xmlns:a16="http://schemas.microsoft.com/office/drawing/2014/main" xmlns="" id="{04703DEA-9C90-443E-893E-DF200A2BD659}"/>
              </a:ext>
            </a:extLst>
          </p:cNvPr>
          <p:cNvGrpSpPr/>
          <p:nvPr/>
        </p:nvGrpSpPr>
        <p:grpSpPr>
          <a:xfrm>
            <a:off x="5439028" y="1689737"/>
            <a:ext cx="1313945" cy="1313945"/>
            <a:chOff x="5547902" y="2127586"/>
            <a:chExt cx="1340672" cy="1340672"/>
          </a:xfrm>
        </p:grpSpPr>
        <p:sp>
          <p:nvSpPr>
            <p:cNvPr id="515" name="Oval 514">
              <a:extLst>
                <a:ext uri="{FF2B5EF4-FFF2-40B4-BE49-F238E27FC236}">
                  <a16:creationId xmlns:a16="http://schemas.microsoft.com/office/drawing/2014/main" xmlns="" id="{05A0A71C-A96A-40E3-A038-D5CD153D0CAD}"/>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16" name="Group 16">
              <a:extLst>
                <a:ext uri="{FF2B5EF4-FFF2-40B4-BE49-F238E27FC236}">
                  <a16:creationId xmlns:a16="http://schemas.microsoft.com/office/drawing/2014/main" xmlns="" id="{9451A24D-1EDA-430A-934A-8014299FA217}"/>
                </a:ext>
              </a:extLst>
            </p:cNvPr>
            <p:cNvGrpSpPr>
              <a:grpSpLocks noChangeAspect="1"/>
            </p:cNvGrpSpPr>
            <p:nvPr/>
          </p:nvGrpSpPr>
          <p:grpSpPr bwMode="auto">
            <a:xfrm>
              <a:off x="5824049" y="2333627"/>
              <a:ext cx="770389" cy="891106"/>
              <a:chOff x="13" y="7"/>
              <a:chExt cx="351" cy="406"/>
            </a:xfrm>
          </p:grpSpPr>
          <p:sp>
            <p:nvSpPr>
              <p:cNvPr id="517" name="Freeform 17">
                <a:extLst>
                  <a:ext uri="{FF2B5EF4-FFF2-40B4-BE49-F238E27FC236}">
                    <a16:creationId xmlns:a16="http://schemas.microsoft.com/office/drawing/2014/main" xmlns="" id="{9800920D-A144-4F0C-9501-4F02788AACB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18" name="Freeform 18">
                <a:extLst>
                  <a:ext uri="{FF2B5EF4-FFF2-40B4-BE49-F238E27FC236}">
                    <a16:creationId xmlns:a16="http://schemas.microsoft.com/office/drawing/2014/main" xmlns="" id="{7D620620-4656-4353-A03C-C8E1E8DE2AB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19" name="Line 19">
                <a:extLst>
                  <a:ext uri="{FF2B5EF4-FFF2-40B4-BE49-F238E27FC236}">
                    <a16:creationId xmlns:a16="http://schemas.microsoft.com/office/drawing/2014/main" xmlns="" id="{D5426AE5-E555-4EAB-B53D-1AE41F0A645F}"/>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0" name="Freeform 20">
                <a:extLst>
                  <a:ext uri="{FF2B5EF4-FFF2-40B4-BE49-F238E27FC236}">
                    <a16:creationId xmlns:a16="http://schemas.microsoft.com/office/drawing/2014/main" xmlns="" id="{E2364337-AA43-4732-9972-8440843AB661}"/>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1" name="Freeform 21">
                <a:extLst>
                  <a:ext uri="{FF2B5EF4-FFF2-40B4-BE49-F238E27FC236}">
                    <a16:creationId xmlns:a16="http://schemas.microsoft.com/office/drawing/2014/main" xmlns="" id="{5164D626-7A59-4491-852D-1ED981C68724}"/>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2" name="Line 22">
                <a:extLst>
                  <a:ext uri="{FF2B5EF4-FFF2-40B4-BE49-F238E27FC236}">
                    <a16:creationId xmlns:a16="http://schemas.microsoft.com/office/drawing/2014/main" xmlns="" id="{880977D3-945C-41F8-91F0-AA3182F6836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3" name="Freeform 23">
                <a:extLst>
                  <a:ext uri="{FF2B5EF4-FFF2-40B4-BE49-F238E27FC236}">
                    <a16:creationId xmlns:a16="http://schemas.microsoft.com/office/drawing/2014/main" xmlns="" id="{82B04A9D-661C-4C4C-8191-B48424B3053C}"/>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4" name="Freeform 24">
                <a:extLst>
                  <a:ext uri="{FF2B5EF4-FFF2-40B4-BE49-F238E27FC236}">
                    <a16:creationId xmlns:a16="http://schemas.microsoft.com/office/drawing/2014/main" xmlns="" id="{2316E637-8CE9-4371-A78E-96C693520D7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5" name="Freeform 25">
                <a:extLst>
                  <a:ext uri="{FF2B5EF4-FFF2-40B4-BE49-F238E27FC236}">
                    <a16:creationId xmlns:a16="http://schemas.microsoft.com/office/drawing/2014/main" xmlns="" id="{6D242E18-3D57-4367-A2C5-99CC9D641833}"/>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6" name="Line 26">
                <a:extLst>
                  <a:ext uri="{FF2B5EF4-FFF2-40B4-BE49-F238E27FC236}">
                    <a16:creationId xmlns:a16="http://schemas.microsoft.com/office/drawing/2014/main" xmlns="" id="{AD4DDCC5-23E1-4BF0-B86C-5477FA27B4D8}"/>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7" name="Freeform 27">
                <a:extLst>
                  <a:ext uri="{FF2B5EF4-FFF2-40B4-BE49-F238E27FC236}">
                    <a16:creationId xmlns:a16="http://schemas.microsoft.com/office/drawing/2014/main" xmlns="" id="{DD15874A-F6A7-47D3-81D8-CC6503675289}"/>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528" name="Freeform 28">
                <a:extLst>
                  <a:ext uri="{FF2B5EF4-FFF2-40B4-BE49-F238E27FC236}">
                    <a16:creationId xmlns:a16="http://schemas.microsoft.com/office/drawing/2014/main" xmlns="" id="{CE678D07-7CB7-4F05-83F0-EA35E820D665}"/>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grpSp>
      <p:grpSp>
        <p:nvGrpSpPr>
          <p:cNvPr id="529" name="Group 528">
            <a:extLst>
              <a:ext uri="{FF2B5EF4-FFF2-40B4-BE49-F238E27FC236}">
                <a16:creationId xmlns:a16="http://schemas.microsoft.com/office/drawing/2014/main" xmlns="" id="{1D988519-8146-451D-8F25-3B533B4ECA97}"/>
              </a:ext>
            </a:extLst>
          </p:cNvPr>
          <p:cNvGrpSpPr/>
          <p:nvPr/>
        </p:nvGrpSpPr>
        <p:grpSpPr>
          <a:xfrm>
            <a:off x="2721554" y="1689737"/>
            <a:ext cx="1313945" cy="1313945"/>
            <a:chOff x="2775150" y="2127586"/>
            <a:chExt cx="1340672" cy="1340672"/>
          </a:xfrm>
        </p:grpSpPr>
        <p:sp>
          <p:nvSpPr>
            <p:cNvPr id="530" name="Oval 529">
              <a:extLst>
                <a:ext uri="{FF2B5EF4-FFF2-40B4-BE49-F238E27FC236}">
                  <a16:creationId xmlns:a16="http://schemas.microsoft.com/office/drawing/2014/main" xmlns="" id="{E35854F8-56A6-4C22-9AFB-B702C1B85B3D}"/>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1" name="Freeform 5">
              <a:extLst>
                <a:ext uri="{FF2B5EF4-FFF2-40B4-BE49-F238E27FC236}">
                  <a16:creationId xmlns:a16="http://schemas.microsoft.com/office/drawing/2014/main" xmlns="" id="{E2D2AE4D-36E1-4C34-8A33-B6FADBDBC8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002050"/>
            </a:solidFill>
            <a:ln w="41275">
              <a:solidFill>
                <a:srgbClr val="EAEAEA"/>
              </a:solidFill>
              <a:miter lim="800000"/>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532" name="Group 531">
            <a:extLst>
              <a:ext uri="{FF2B5EF4-FFF2-40B4-BE49-F238E27FC236}">
                <a16:creationId xmlns:a16="http://schemas.microsoft.com/office/drawing/2014/main" xmlns="" id="{6789EF9E-3FCA-48E2-B5EA-1CF973C60096}"/>
              </a:ext>
            </a:extLst>
          </p:cNvPr>
          <p:cNvGrpSpPr/>
          <p:nvPr/>
        </p:nvGrpSpPr>
        <p:grpSpPr>
          <a:xfrm>
            <a:off x="8156502" y="1689737"/>
            <a:ext cx="1313945" cy="1313945"/>
            <a:chOff x="8320652" y="2127586"/>
            <a:chExt cx="1340672" cy="1340672"/>
          </a:xfrm>
        </p:grpSpPr>
        <p:sp>
          <p:nvSpPr>
            <p:cNvPr id="533" name="Oval 532">
              <a:extLst>
                <a:ext uri="{FF2B5EF4-FFF2-40B4-BE49-F238E27FC236}">
                  <a16:creationId xmlns:a16="http://schemas.microsoft.com/office/drawing/2014/main" xmlns="" id="{840BAEE5-92E3-4E0D-8264-413E6FC5E3E3}"/>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34" name="Group 8">
              <a:extLst>
                <a:ext uri="{FF2B5EF4-FFF2-40B4-BE49-F238E27FC236}">
                  <a16:creationId xmlns:a16="http://schemas.microsoft.com/office/drawing/2014/main" xmlns="" id="{5D59A34B-3CF5-4141-B98D-9DC351DDF459}"/>
                </a:ext>
              </a:extLst>
            </p:cNvPr>
            <p:cNvGrpSpPr>
              <a:grpSpLocks noChangeAspect="1"/>
            </p:cNvGrpSpPr>
            <p:nvPr/>
          </p:nvGrpSpPr>
          <p:grpSpPr bwMode="auto">
            <a:xfrm>
              <a:off x="8561965" y="2577338"/>
              <a:ext cx="897974" cy="451613"/>
              <a:chOff x="7" y="12"/>
              <a:chExt cx="342" cy="172"/>
            </a:xfrm>
          </p:grpSpPr>
          <p:sp>
            <p:nvSpPr>
              <p:cNvPr id="535" name="Rectangle 9">
                <a:extLst>
                  <a:ext uri="{FF2B5EF4-FFF2-40B4-BE49-F238E27FC236}">
                    <a16:creationId xmlns:a16="http://schemas.microsoft.com/office/drawing/2014/main" xmlns="" id="{F6D23592-8E61-461E-842C-40ECE1817676}"/>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36" name="Rectangle 10">
                <a:extLst>
                  <a:ext uri="{FF2B5EF4-FFF2-40B4-BE49-F238E27FC236}">
                    <a16:creationId xmlns:a16="http://schemas.microsoft.com/office/drawing/2014/main" xmlns="" id="{E836CEFA-DB45-4E39-A58B-BEB260157F68}"/>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37" name="Line 11">
                <a:extLst>
                  <a:ext uri="{FF2B5EF4-FFF2-40B4-BE49-F238E27FC236}">
                    <a16:creationId xmlns:a16="http://schemas.microsoft.com/office/drawing/2014/main" xmlns="" id="{AC8B0C4D-25B9-4EFC-A139-4CC2251A0832}"/>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38" name="Freeform 12">
                <a:extLst>
                  <a:ext uri="{FF2B5EF4-FFF2-40B4-BE49-F238E27FC236}">
                    <a16:creationId xmlns:a16="http://schemas.microsoft.com/office/drawing/2014/main" xmlns="" id="{B40FBF82-3572-4D8D-AEE8-56AD60F021C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539" name="Freeform 13">
                <a:extLst>
                  <a:ext uri="{FF2B5EF4-FFF2-40B4-BE49-F238E27FC236}">
                    <a16:creationId xmlns:a16="http://schemas.microsoft.com/office/drawing/2014/main" xmlns="" id="{6CDD0301-554E-4256-B1A2-3E5A6C5C7F6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cxnSp>
        <p:nvCxnSpPr>
          <p:cNvPr id="540" name="Straight Arrow Connector 539">
            <a:extLst>
              <a:ext uri="{FF2B5EF4-FFF2-40B4-BE49-F238E27FC236}">
                <a16:creationId xmlns:a16="http://schemas.microsoft.com/office/drawing/2014/main" xmlns="" id="{2DE70EA6-AE62-4AC8-897E-B85BCA169BA6}"/>
              </a:ext>
            </a:extLst>
          </p:cNvPr>
          <p:cNvCxnSpPr>
            <a:cxnSpLocks/>
          </p:cNvCxnSpPr>
          <p:nvPr/>
        </p:nvCxnSpPr>
        <p:spPr>
          <a:xfrm>
            <a:off x="4145527"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1" name="Straight Arrow Connector 540">
            <a:extLst>
              <a:ext uri="{FF2B5EF4-FFF2-40B4-BE49-F238E27FC236}">
                <a16:creationId xmlns:a16="http://schemas.microsoft.com/office/drawing/2014/main" xmlns="" id="{78FAE31C-4A75-4906-96C9-0877C02C6748}"/>
              </a:ext>
            </a:extLst>
          </p:cNvPr>
          <p:cNvCxnSpPr>
            <a:cxnSpLocks/>
          </p:cNvCxnSpPr>
          <p:nvPr/>
        </p:nvCxnSpPr>
        <p:spPr>
          <a:xfrm flipH="1">
            <a:off x="6863001"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2" name="Straight Arrow Connector 541">
            <a:extLst>
              <a:ext uri="{FF2B5EF4-FFF2-40B4-BE49-F238E27FC236}">
                <a16:creationId xmlns:a16="http://schemas.microsoft.com/office/drawing/2014/main" xmlns="" id="{3CDBC16B-7507-4E84-9DFE-DB998FF247E2}"/>
              </a:ext>
            </a:extLst>
          </p:cNvPr>
          <p:cNvCxnSpPr>
            <a:cxnSpLocks/>
          </p:cNvCxnSpPr>
          <p:nvPr/>
        </p:nvCxnSpPr>
        <p:spPr>
          <a:xfrm>
            <a:off x="6091265" y="3099082"/>
            <a:ext cx="0" cy="922325"/>
          </a:xfrm>
          <a:prstGeom prst="straightConnector1">
            <a:avLst/>
          </a:prstGeom>
          <a:noFill/>
          <a:ln w="25400" cap="flat" cmpd="sng" algn="ctr">
            <a:solidFill>
              <a:srgbClr val="002050"/>
            </a:solidFill>
            <a:prstDash val="solid"/>
            <a:headEnd type="none"/>
            <a:tailEnd type="triangle" w="lg" len="med"/>
          </a:ln>
          <a:effectLst/>
        </p:spPr>
      </p:cxnSp>
      <p:sp>
        <p:nvSpPr>
          <p:cNvPr id="543" name="Oval 542">
            <a:extLst>
              <a:ext uri="{FF2B5EF4-FFF2-40B4-BE49-F238E27FC236}">
                <a16:creationId xmlns:a16="http://schemas.microsoft.com/office/drawing/2014/main" xmlns="" id="{3A4CD934-1ED8-4465-B865-4AFB8FE1CA84}"/>
              </a:ext>
            </a:extLst>
          </p:cNvPr>
          <p:cNvSpPr/>
          <p:nvPr/>
        </p:nvSpPr>
        <p:spPr bwMode="auto">
          <a:xfrm>
            <a:off x="2235297" y="36529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xmlns="" id="{2C6D1179-D909-40BE-9FD3-5D4470C13B42}"/>
              </a:ext>
            </a:extLst>
          </p:cNvPr>
          <p:cNvSpPr/>
          <p:nvPr/>
        </p:nvSpPr>
        <p:spPr bwMode="auto">
          <a:xfrm>
            <a:off x="461706" y="10232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5" name="Oval 544">
            <a:extLst>
              <a:ext uri="{FF2B5EF4-FFF2-40B4-BE49-F238E27FC236}">
                <a16:creationId xmlns:a16="http://schemas.microsoft.com/office/drawing/2014/main" xmlns="" id="{6D1EE5E1-50F5-4300-A682-D31260CD8509}"/>
              </a:ext>
            </a:extLst>
          </p:cNvPr>
          <p:cNvSpPr/>
          <p:nvPr/>
        </p:nvSpPr>
        <p:spPr bwMode="auto">
          <a:xfrm>
            <a:off x="971503" y="173023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6" name="Oval 545">
            <a:extLst>
              <a:ext uri="{FF2B5EF4-FFF2-40B4-BE49-F238E27FC236}">
                <a16:creationId xmlns:a16="http://schemas.microsoft.com/office/drawing/2014/main" xmlns="" id="{80E02038-2426-436C-BCC9-C7B77426D7EE}"/>
              </a:ext>
            </a:extLst>
          </p:cNvPr>
          <p:cNvSpPr/>
          <p:nvPr/>
        </p:nvSpPr>
        <p:spPr bwMode="auto">
          <a:xfrm>
            <a:off x="581403" y="2317858"/>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xmlns="" id="{79A8A834-588F-41A4-9CDF-666D6C6A5390}"/>
              </a:ext>
            </a:extLst>
          </p:cNvPr>
          <p:cNvSpPr/>
          <p:nvPr/>
        </p:nvSpPr>
        <p:spPr bwMode="auto">
          <a:xfrm>
            <a:off x="4546916" y="105392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8" name="Oval 547">
            <a:extLst>
              <a:ext uri="{FF2B5EF4-FFF2-40B4-BE49-F238E27FC236}">
                <a16:creationId xmlns:a16="http://schemas.microsoft.com/office/drawing/2014/main" xmlns="" id="{6B04DB3F-CDD6-4983-B89A-639B0461ED45}"/>
              </a:ext>
            </a:extLst>
          </p:cNvPr>
          <p:cNvSpPr/>
          <p:nvPr/>
        </p:nvSpPr>
        <p:spPr bwMode="auto">
          <a:xfrm>
            <a:off x="2732621" y="435693"/>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9" name="Oval 548">
            <a:extLst>
              <a:ext uri="{FF2B5EF4-FFF2-40B4-BE49-F238E27FC236}">
                <a16:creationId xmlns:a16="http://schemas.microsoft.com/office/drawing/2014/main" xmlns="" id="{DC18E073-B565-4775-94BB-A6068D8A5CFA}"/>
              </a:ext>
            </a:extLst>
          </p:cNvPr>
          <p:cNvSpPr/>
          <p:nvPr/>
        </p:nvSpPr>
        <p:spPr bwMode="auto">
          <a:xfrm>
            <a:off x="6573593" y="368899"/>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xmlns="" id="{74EE2AB3-B69C-4291-A6F2-538AED1059B6}"/>
              </a:ext>
            </a:extLst>
          </p:cNvPr>
          <p:cNvSpPr/>
          <p:nvPr/>
        </p:nvSpPr>
        <p:spPr bwMode="auto">
          <a:xfrm>
            <a:off x="7029931" y="169628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1" name="Oval 550">
            <a:extLst>
              <a:ext uri="{FF2B5EF4-FFF2-40B4-BE49-F238E27FC236}">
                <a16:creationId xmlns:a16="http://schemas.microsoft.com/office/drawing/2014/main" xmlns="" id="{DAE697DB-1783-44AE-9B25-50B9CF44B241}"/>
              </a:ext>
            </a:extLst>
          </p:cNvPr>
          <p:cNvSpPr/>
          <p:nvPr/>
        </p:nvSpPr>
        <p:spPr bwMode="auto">
          <a:xfrm>
            <a:off x="508879" y="424848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2" name="Oval 551">
            <a:extLst>
              <a:ext uri="{FF2B5EF4-FFF2-40B4-BE49-F238E27FC236}">
                <a16:creationId xmlns:a16="http://schemas.microsoft.com/office/drawing/2014/main" xmlns="" id="{29E3600E-240B-4AB1-B7E6-68670A30433C}"/>
              </a:ext>
            </a:extLst>
          </p:cNvPr>
          <p:cNvSpPr/>
          <p:nvPr/>
        </p:nvSpPr>
        <p:spPr bwMode="auto">
          <a:xfrm>
            <a:off x="492253" y="505187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xmlns="" id="{AE7A2947-A970-41E3-AF2E-3017486C2CE8}"/>
              </a:ext>
            </a:extLst>
          </p:cNvPr>
          <p:cNvSpPr/>
          <p:nvPr/>
        </p:nvSpPr>
        <p:spPr bwMode="auto">
          <a:xfrm>
            <a:off x="4176254" y="44156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xmlns="" id="{268C6DF1-3555-4513-AC69-782EA0F6C0BD}"/>
              </a:ext>
            </a:extLst>
          </p:cNvPr>
          <p:cNvSpPr/>
          <p:nvPr/>
        </p:nvSpPr>
        <p:spPr bwMode="auto">
          <a:xfrm>
            <a:off x="8984191" y="92757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5" name="Oval 554">
            <a:extLst>
              <a:ext uri="{FF2B5EF4-FFF2-40B4-BE49-F238E27FC236}">
                <a16:creationId xmlns:a16="http://schemas.microsoft.com/office/drawing/2014/main" xmlns="" id="{33015EF7-5EF7-466D-83B1-9882E9FE5D68}"/>
              </a:ext>
            </a:extLst>
          </p:cNvPr>
          <p:cNvSpPr/>
          <p:nvPr/>
        </p:nvSpPr>
        <p:spPr bwMode="auto">
          <a:xfrm>
            <a:off x="9890304" y="240277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xmlns="" id="{944DAC71-03EE-4B81-9F24-8A4ABD965BD9}"/>
              </a:ext>
            </a:extLst>
          </p:cNvPr>
          <p:cNvSpPr/>
          <p:nvPr/>
        </p:nvSpPr>
        <p:spPr bwMode="auto">
          <a:xfrm>
            <a:off x="9968333" y="121910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7" name="Oval 556">
            <a:extLst>
              <a:ext uri="{FF2B5EF4-FFF2-40B4-BE49-F238E27FC236}">
                <a16:creationId xmlns:a16="http://schemas.microsoft.com/office/drawing/2014/main" xmlns="" id="{382A47CC-7225-45AA-970C-07FB55A56E31}"/>
              </a:ext>
            </a:extLst>
          </p:cNvPr>
          <p:cNvSpPr/>
          <p:nvPr/>
        </p:nvSpPr>
        <p:spPr bwMode="auto">
          <a:xfrm>
            <a:off x="8873271" y="3997046"/>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8" name="Oval 557">
            <a:extLst>
              <a:ext uri="{FF2B5EF4-FFF2-40B4-BE49-F238E27FC236}">
                <a16:creationId xmlns:a16="http://schemas.microsoft.com/office/drawing/2014/main" xmlns="" id="{A62E9B1E-C8C5-4206-95D6-FC4C95D8E5AA}"/>
              </a:ext>
            </a:extLst>
          </p:cNvPr>
          <p:cNvSpPr/>
          <p:nvPr/>
        </p:nvSpPr>
        <p:spPr bwMode="auto">
          <a:xfrm>
            <a:off x="9588073" y="483913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xmlns="" id="{164FFD3F-04E6-4D1B-9D1B-D9222CF83CCA}"/>
              </a:ext>
            </a:extLst>
          </p:cNvPr>
          <p:cNvSpPr/>
          <p:nvPr/>
        </p:nvSpPr>
        <p:spPr bwMode="auto">
          <a:xfrm>
            <a:off x="7122909" y="4329599"/>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0" name="Oval 559">
            <a:extLst>
              <a:ext uri="{FF2B5EF4-FFF2-40B4-BE49-F238E27FC236}">
                <a16:creationId xmlns:a16="http://schemas.microsoft.com/office/drawing/2014/main" xmlns="" id="{8D5C7517-9E57-4B31-A025-3E7121472746}"/>
              </a:ext>
            </a:extLst>
          </p:cNvPr>
          <p:cNvSpPr/>
          <p:nvPr/>
        </p:nvSpPr>
        <p:spPr bwMode="auto">
          <a:xfrm>
            <a:off x="7282389" y="501345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1" name="Oval 560">
            <a:extLst>
              <a:ext uri="{FF2B5EF4-FFF2-40B4-BE49-F238E27FC236}">
                <a16:creationId xmlns:a16="http://schemas.microsoft.com/office/drawing/2014/main" xmlns="" id="{87A6B4BD-6F6D-416E-9842-51D55477C578}"/>
              </a:ext>
            </a:extLst>
          </p:cNvPr>
          <p:cNvSpPr/>
          <p:nvPr/>
        </p:nvSpPr>
        <p:spPr bwMode="auto">
          <a:xfrm>
            <a:off x="6778221" y="3413811"/>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xmlns="" id="{4908A143-9D14-4869-B7FB-6E4DEB1BA182}"/>
              </a:ext>
            </a:extLst>
          </p:cNvPr>
          <p:cNvSpPr/>
          <p:nvPr/>
        </p:nvSpPr>
        <p:spPr bwMode="auto">
          <a:xfrm>
            <a:off x="9715263" y="3054968"/>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3" name="Oval 562">
            <a:extLst>
              <a:ext uri="{FF2B5EF4-FFF2-40B4-BE49-F238E27FC236}">
                <a16:creationId xmlns:a16="http://schemas.microsoft.com/office/drawing/2014/main" xmlns="" id="{4FC3D33F-0C0E-4D04-80B1-6F90B4BB357D}"/>
              </a:ext>
            </a:extLst>
          </p:cNvPr>
          <p:cNvSpPr/>
          <p:nvPr/>
        </p:nvSpPr>
        <p:spPr bwMode="auto">
          <a:xfrm>
            <a:off x="2395493" y="501836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4" name="Oval 563">
            <a:extLst>
              <a:ext uri="{FF2B5EF4-FFF2-40B4-BE49-F238E27FC236}">
                <a16:creationId xmlns:a16="http://schemas.microsoft.com/office/drawing/2014/main" xmlns="" id="{6F067F0A-BEE8-42B1-8400-EDEE0464DCC5}"/>
              </a:ext>
            </a:extLst>
          </p:cNvPr>
          <p:cNvSpPr/>
          <p:nvPr/>
        </p:nvSpPr>
        <p:spPr bwMode="auto">
          <a:xfrm>
            <a:off x="3464907" y="3604731"/>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Title 1">
            <a:extLst>
              <a:ext uri="{FF2B5EF4-FFF2-40B4-BE49-F238E27FC236}">
                <a16:creationId xmlns:a16="http://schemas.microsoft.com/office/drawing/2014/main" xmlns="" id="{96F58931-72DE-4EFD-9830-571AD5FC2402}"/>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r>
              <a:rPr lang="en-US" sz="2200" dirty="0">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1620725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4.79167E-6 -4.44444E-6 L -4.79167E-6 0.04352 " pathEditMode="relative" rAng="0" ptsTypes="AA">
                                      <p:cBhvr>
                                        <p:cTn id="17" dur="500" spd="-100000" fill="hold"/>
                                        <p:tgtEl>
                                          <p:spTgt spid="27"/>
                                        </p:tgtEl>
                                        <p:attrNameLst>
                                          <p:attrName>ppt_x</p:attrName>
                                          <p:attrName>ppt_y</p:attrName>
                                        </p:attrNameLst>
                                      </p:cBhvr>
                                      <p:rCtr x="0" y="2176"/>
                                    </p:animMotion>
                                  </p:childTnLst>
                                </p:cTn>
                              </p:par>
                              <p:par>
                                <p:cTn id="18" presetID="53" presetClass="entr" presetSubtype="16" fill="hold" nodeType="withEffect">
                                  <p:stCondLst>
                                    <p:cond delay="0"/>
                                  </p:stCondLst>
                                  <p:childTnLst>
                                    <p:set>
                                      <p:cBhvr>
                                        <p:cTn id="19" dur="1" fill="hold">
                                          <p:stCondLst>
                                            <p:cond delay="0"/>
                                          </p:stCondLst>
                                        </p:cTn>
                                        <p:tgtEl>
                                          <p:spTgt spid="529"/>
                                        </p:tgtEl>
                                        <p:attrNameLst>
                                          <p:attrName>style.visibility</p:attrName>
                                        </p:attrNameLst>
                                      </p:cBhvr>
                                      <p:to>
                                        <p:strVal val="visible"/>
                                      </p:to>
                                    </p:set>
                                    <p:anim calcmode="lin" valueType="num">
                                      <p:cBhvr>
                                        <p:cTn id="20" dur="500" fill="hold"/>
                                        <p:tgtEl>
                                          <p:spTgt spid="529"/>
                                        </p:tgtEl>
                                        <p:attrNameLst>
                                          <p:attrName>ppt_w</p:attrName>
                                        </p:attrNameLst>
                                      </p:cBhvr>
                                      <p:tavLst>
                                        <p:tav tm="0">
                                          <p:val>
                                            <p:fltVal val="0"/>
                                          </p:val>
                                        </p:tav>
                                        <p:tav tm="100000">
                                          <p:val>
                                            <p:strVal val="#ppt_w"/>
                                          </p:val>
                                        </p:tav>
                                      </p:tavLst>
                                    </p:anim>
                                    <p:anim calcmode="lin" valueType="num">
                                      <p:cBhvr>
                                        <p:cTn id="21" dur="500" fill="hold"/>
                                        <p:tgtEl>
                                          <p:spTgt spid="529"/>
                                        </p:tgtEl>
                                        <p:attrNameLst>
                                          <p:attrName>ppt_h</p:attrName>
                                        </p:attrNameLst>
                                      </p:cBhvr>
                                      <p:tavLst>
                                        <p:tav tm="0">
                                          <p:val>
                                            <p:fltVal val="0"/>
                                          </p:val>
                                        </p:tav>
                                        <p:tav tm="100000">
                                          <p:val>
                                            <p:strVal val="#ppt_h"/>
                                          </p:val>
                                        </p:tav>
                                      </p:tavLst>
                                    </p:anim>
                                    <p:animEffect transition="in" filter="fade">
                                      <p:cBhvr>
                                        <p:cTn id="22" dur="500"/>
                                        <p:tgtEl>
                                          <p:spTgt spid="529"/>
                                        </p:tgtEl>
                                      </p:cBhvr>
                                    </p:animEffect>
                                  </p:childTnLst>
                                </p:cTn>
                              </p:par>
                              <p:par>
                                <p:cTn id="23" presetID="53" presetClass="entr" presetSubtype="16"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p:cTn id="25" dur="500" fill="hold"/>
                                        <p:tgtEl>
                                          <p:spTgt spid="514"/>
                                        </p:tgtEl>
                                        <p:attrNameLst>
                                          <p:attrName>ppt_w</p:attrName>
                                        </p:attrNameLst>
                                      </p:cBhvr>
                                      <p:tavLst>
                                        <p:tav tm="0">
                                          <p:val>
                                            <p:fltVal val="0"/>
                                          </p:val>
                                        </p:tav>
                                        <p:tav tm="100000">
                                          <p:val>
                                            <p:strVal val="#ppt_w"/>
                                          </p:val>
                                        </p:tav>
                                      </p:tavLst>
                                    </p:anim>
                                    <p:anim calcmode="lin" valueType="num">
                                      <p:cBhvr>
                                        <p:cTn id="26" dur="500" fill="hold"/>
                                        <p:tgtEl>
                                          <p:spTgt spid="514"/>
                                        </p:tgtEl>
                                        <p:attrNameLst>
                                          <p:attrName>ppt_h</p:attrName>
                                        </p:attrNameLst>
                                      </p:cBhvr>
                                      <p:tavLst>
                                        <p:tav tm="0">
                                          <p:val>
                                            <p:fltVal val="0"/>
                                          </p:val>
                                        </p:tav>
                                        <p:tav tm="100000">
                                          <p:val>
                                            <p:strVal val="#ppt_h"/>
                                          </p:val>
                                        </p:tav>
                                      </p:tavLst>
                                    </p:anim>
                                    <p:animEffect transition="in" filter="fade">
                                      <p:cBhvr>
                                        <p:cTn id="27" dur="500"/>
                                        <p:tgtEl>
                                          <p:spTgt spid="514"/>
                                        </p:tgtEl>
                                      </p:cBhvr>
                                    </p:animEffect>
                                  </p:childTnLst>
                                </p:cTn>
                              </p:par>
                              <p:par>
                                <p:cTn id="28" presetID="53" presetClass="entr" presetSubtype="16"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 calcmode="lin" valueType="num">
                                      <p:cBhvr>
                                        <p:cTn id="30" dur="500" fill="hold"/>
                                        <p:tgtEl>
                                          <p:spTgt spid="532"/>
                                        </p:tgtEl>
                                        <p:attrNameLst>
                                          <p:attrName>ppt_w</p:attrName>
                                        </p:attrNameLst>
                                      </p:cBhvr>
                                      <p:tavLst>
                                        <p:tav tm="0">
                                          <p:val>
                                            <p:fltVal val="0"/>
                                          </p:val>
                                        </p:tav>
                                        <p:tav tm="100000">
                                          <p:val>
                                            <p:strVal val="#ppt_w"/>
                                          </p:val>
                                        </p:tav>
                                      </p:tavLst>
                                    </p:anim>
                                    <p:anim calcmode="lin" valueType="num">
                                      <p:cBhvr>
                                        <p:cTn id="31" dur="500" fill="hold"/>
                                        <p:tgtEl>
                                          <p:spTgt spid="532"/>
                                        </p:tgtEl>
                                        <p:attrNameLst>
                                          <p:attrName>ppt_h</p:attrName>
                                        </p:attrNameLst>
                                      </p:cBhvr>
                                      <p:tavLst>
                                        <p:tav tm="0">
                                          <p:val>
                                            <p:fltVal val="0"/>
                                          </p:val>
                                        </p:tav>
                                        <p:tav tm="100000">
                                          <p:val>
                                            <p:strVal val="#ppt_h"/>
                                          </p:val>
                                        </p:tav>
                                      </p:tavLst>
                                    </p:anim>
                                    <p:animEffect transition="in" filter="fade">
                                      <p:cBhvr>
                                        <p:cTn id="32" dur="500"/>
                                        <p:tgtEl>
                                          <p:spTgt spid="532"/>
                                        </p:tgtEl>
                                      </p:cBhvr>
                                    </p:animEffect>
                                  </p:childTnLst>
                                </p:cTn>
                              </p:par>
                              <p:par>
                                <p:cTn id="33" presetID="53" presetClass="entr" presetSubtype="16" fill="hold" nodeType="withEffect">
                                  <p:stCondLst>
                                    <p:cond delay="0"/>
                                  </p:stCondLst>
                                  <p:childTnLst>
                                    <p:set>
                                      <p:cBhvr>
                                        <p:cTn id="34" dur="1" fill="hold">
                                          <p:stCondLst>
                                            <p:cond delay="0"/>
                                          </p:stCondLst>
                                        </p:cTn>
                                        <p:tgtEl>
                                          <p:spTgt spid="494"/>
                                        </p:tgtEl>
                                        <p:attrNameLst>
                                          <p:attrName>style.visibility</p:attrName>
                                        </p:attrNameLst>
                                      </p:cBhvr>
                                      <p:to>
                                        <p:strVal val="visible"/>
                                      </p:to>
                                    </p:set>
                                    <p:anim calcmode="lin" valueType="num">
                                      <p:cBhvr>
                                        <p:cTn id="35" dur="500" fill="hold"/>
                                        <p:tgtEl>
                                          <p:spTgt spid="494"/>
                                        </p:tgtEl>
                                        <p:attrNameLst>
                                          <p:attrName>ppt_w</p:attrName>
                                        </p:attrNameLst>
                                      </p:cBhvr>
                                      <p:tavLst>
                                        <p:tav tm="0">
                                          <p:val>
                                            <p:fltVal val="0"/>
                                          </p:val>
                                        </p:tav>
                                        <p:tav tm="100000">
                                          <p:val>
                                            <p:strVal val="#ppt_w"/>
                                          </p:val>
                                        </p:tav>
                                      </p:tavLst>
                                    </p:anim>
                                    <p:anim calcmode="lin" valueType="num">
                                      <p:cBhvr>
                                        <p:cTn id="36" dur="500" fill="hold"/>
                                        <p:tgtEl>
                                          <p:spTgt spid="494"/>
                                        </p:tgtEl>
                                        <p:attrNameLst>
                                          <p:attrName>ppt_h</p:attrName>
                                        </p:attrNameLst>
                                      </p:cBhvr>
                                      <p:tavLst>
                                        <p:tav tm="0">
                                          <p:val>
                                            <p:fltVal val="0"/>
                                          </p:val>
                                        </p:tav>
                                        <p:tav tm="100000">
                                          <p:val>
                                            <p:strVal val="#ppt_h"/>
                                          </p:val>
                                        </p:tav>
                                      </p:tavLst>
                                    </p:anim>
                                    <p:animEffect transition="in" filter="fade">
                                      <p:cBhvr>
                                        <p:cTn id="37" dur="500"/>
                                        <p:tgtEl>
                                          <p:spTgt spid="494"/>
                                        </p:tgtEl>
                                      </p:cBhvr>
                                    </p:animEffect>
                                  </p:childTnLst>
                                </p:cTn>
                              </p:par>
                              <p:par>
                                <p:cTn id="38" presetID="22" presetClass="entr" presetSubtype="8" fill="hold" nodeType="with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wipe(left)">
                                      <p:cBhvr>
                                        <p:cTn id="40" dur="500"/>
                                        <p:tgtEl>
                                          <p:spTgt spid="540"/>
                                        </p:tgtEl>
                                      </p:cBhvr>
                                    </p:animEffect>
                                  </p:childTnLst>
                                </p:cTn>
                              </p:par>
                              <p:par>
                                <p:cTn id="41" presetID="22" presetClass="entr" presetSubtype="2" fill="hold" nodeType="withEffect">
                                  <p:stCondLst>
                                    <p:cond delay="0"/>
                                  </p:stCondLst>
                                  <p:childTnLst>
                                    <p:set>
                                      <p:cBhvr>
                                        <p:cTn id="42" dur="1" fill="hold">
                                          <p:stCondLst>
                                            <p:cond delay="0"/>
                                          </p:stCondLst>
                                        </p:cTn>
                                        <p:tgtEl>
                                          <p:spTgt spid="541"/>
                                        </p:tgtEl>
                                        <p:attrNameLst>
                                          <p:attrName>style.visibility</p:attrName>
                                        </p:attrNameLst>
                                      </p:cBhvr>
                                      <p:to>
                                        <p:strVal val="visible"/>
                                      </p:to>
                                    </p:set>
                                    <p:animEffect transition="in" filter="wipe(right)">
                                      <p:cBhvr>
                                        <p:cTn id="43" dur="500"/>
                                        <p:tgtEl>
                                          <p:spTgt spid="541"/>
                                        </p:tgtEl>
                                      </p:cBhvr>
                                    </p:animEffect>
                                  </p:childTnLst>
                                </p:cTn>
                              </p:par>
                              <p:par>
                                <p:cTn id="44" presetID="22" presetClass="entr" presetSubtype="4"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wipe(down)">
                                      <p:cBhvr>
                                        <p:cTn id="46" dur="500"/>
                                        <p:tgtEl>
                                          <p:spTgt spid="5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fade">
                                      <p:cBhvr>
                                        <p:cTn id="51" dur="1000"/>
                                        <p:tgtEl>
                                          <p:spTgt spid="472"/>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474"/>
                                        </p:tgtEl>
                                        <p:attrNameLst>
                                          <p:attrName>style.visibility</p:attrName>
                                        </p:attrNameLst>
                                      </p:cBhvr>
                                      <p:to>
                                        <p:strVal val="visible"/>
                                      </p:to>
                                    </p:set>
                                    <p:animEffect transition="in" filter="fade">
                                      <p:cBhvr>
                                        <p:cTn id="54" dur="1000"/>
                                        <p:tgtEl>
                                          <p:spTgt spid="47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478"/>
                                        </p:tgtEl>
                                        <p:attrNameLst>
                                          <p:attrName>style.visibility</p:attrName>
                                        </p:attrNameLst>
                                      </p:cBhvr>
                                      <p:to>
                                        <p:strVal val="visible"/>
                                      </p:to>
                                    </p:set>
                                    <p:animEffect transition="in" filter="fade">
                                      <p:cBhvr>
                                        <p:cTn id="57" dur="1000"/>
                                        <p:tgtEl>
                                          <p:spTgt spid="478"/>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480"/>
                                        </p:tgtEl>
                                        <p:attrNameLst>
                                          <p:attrName>style.visibility</p:attrName>
                                        </p:attrNameLst>
                                      </p:cBhvr>
                                      <p:to>
                                        <p:strVal val="visible"/>
                                      </p:to>
                                    </p:set>
                                    <p:animEffect transition="in" filter="fade">
                                      <p:cBhvr>
                                        <p:cTn id="60" dur="1000"/>
                                        <p:tgtEl>
                                          <p:spTgt spid="480"/>
                                        </p:tgtEl>
                                      </p:cBhvr>
                                    </p:animEffect>
                                  </p:childTnLst>
                                </p:cTn>
                              </p:par>
                              <p:par>
                                <p:cTn id="61" presetID="10" presetClass="entr" presetSubtype="0" fill="hold" grpId="0" nodeType="withEffect">
                                  <p:stCondLst>
                                    <p:cond delay="400"/>
                                  </p:stCondLst>
                                  <p:childTnLst>
                                    <p:set>
                                      <p:cBhvr>
                                        <p:cTn id="62" dur="1" fill="hold">
                                          <p:stCondLst>
                                            <p:cond delay="0"/>
                                          </p:stCondLst>
                                        </p:cTn>
                                        <p:tgtEl>
                                          <p:spTgt spid="482"/>
                                        </p:tgtEl>
                                        <p:attrNameLst>
                                          <p:attrName>style.visibility</p:attrName>
                                        </p:attrNameLst>
                                      </p:cBhvr>
                                      <p:to>
                                        <p:strVal val="visible"/>
                                      </p:to>
                                    </p:set>
                                    <p:animEffect transition="in" filter="fade">
                                      <p:cBhvr>
                                        <p:cTn id="63" dur="1000"/>
                                        <p:tgtEl>
                                          <p:spTgt spid="482"/>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483"/>
                                        </p:tgtEl>
                                        <p:attrNameLst>
                                          <p:attrName>style.visibility</p:attrName>
                                        </p:attrNameLst>
                                      </p:cBhvr>
                                      <p:to>
                                        <p:strVal val="visible"/>
                                      </p:to>
                                    </p:set>
                                    <p:animEffect transition="in" filter="fade">
                                      <p:cBhvr>
                                        <p:cTn id="66" dur="1000"/>
                                        <p:tgtEl>
                                          <p:spTgt spid="483"/>
                                        </p:tgtEl>
                                      </p:cBhvr>
                                    </p:animEffect>
                                  </p:childTnLst>
                                </p:cTn>
                              </p:par>
                              <p:par>
                                <p:cTn id="67" presetID="10" presetClass="entr" presetSubtype="0" fill="hold" grpId="0" nodeType="withEffect">
                                  <p:stCondLst>
                                    <p:cond delay="50"/>
                                  </p:stCondLst>
                                  <p:childTnLst>
                                    <p:set>
                                      <p:cBhvr>
                                        <p:cTn id="68" dur="1" fill="hold">
                                          <p:stCondLst>
                                            <p:cond delay="0"/>
                                          </p:stCondLst>
                                        </p:cTn>
                                        <p:tgtEl>
                                          <p:spTgt spid="490"/>
                                        </p:tgtEl>
                                        <p:attrNameLst>
                                          <p:attrName>style.visibility</p:attrName>
                                        </p:attrNameLst>
                                      </p:cBhvr>
                                      <p:to>
                                        <p:strVal val="visible"/>
                                      </p:to>
                                    </p:set>
                                    <p:animEffect transition="in" filter="fade">
                                      <p:cBhvr>
                                        <p:cTn id="69" dur="1000"/>
                                        <p:tgtEl>
                                          <p:spTgt spid="490"/>
                                        </p:tgtEl>
                                      </p:cBhvr>
                                    </p:animEffect>
                                  </p:childTnLst>
                                </p:cTn>
                              </p:par>
                              <p:par>
                                <p:cTn id="70" presetID="10" presetClass="entr" presetSubtype="0" fill="hold" grpId="0" nodeType="withEffect">
                                  <p:stCondLst>
                                    <p:cond delay="150"/>
                                  </p:stCondLst>
                                  <p:childTnLst>
                                    <p:set>
                                      <p:cBhvr>
                                        <p:cTn id="71" dur="1" fill="hold">
                                          <p:stCondLst>
                                            <p:cond delay="0"/>
                                          </p:stCondLst>
                                        </p:cTn>
                                        <p:tgtEl>
                                          <p:spTgt spid="487"/>
                                        </p:tgtEl>
                                        <p:attrNameLst>
                                          <p:attrName>style.visibility</p:attrName>
                                        </p:attrNameLst>
                                      </p:cBhvr>
                                      <p:to>
                                        <p:strVal val="visible"/>
                                      </p:to>
                                    </p:set>
                                    <p:animEffect transition="in" filter="fade">
                                      <p:cBhvr>
                                        <p:cTn id="72" dur="1000"/>
                                        <p:tgtEl>
                                          <p:spTgt spid="487"/>
                                        </p:tgtEl>
                                      </p:cBhvr>
                                    </p:animEffect>
                                  </p:childTnLst>
                                </p:cTn>
                              </p:par>
                              <p:par>
                                <p:cTn id="73" presetID="10" presetClass="entr" presetSubtype="0" fill="hold" grpId="0" nodeType="withEffect">
                                  <p:stCondLst>
                                    <p:cond delay="250"/>
                                  </p:stCondLst>
                                  <p:childTnLst>
                                    <p:set>
                                      <p:cBhvr>
                                        <p:cTn id="74" dur="1" fill="hold">
                                          <p:stCondLst>
                                            <p:cond delay="0"/>
                                          </p:stCondLst>
                                        </p:cTn>
                                        <p:tgtEl>
                                          <p:spTgt spid="493"/>
                                        </p:tgtEl>
                                        <p:attrNameLst>
                                          <p:attrName>style.visibility</p:attrName>
                                        </p:attrNameLst>
                                      </p:cBhvr>
                                      <p:to>
                                        <p:strVal val="visible"/>
                                      </p:to>
                                    </p:set>
                                    <p:animEffect transition="in" filter="fade">
                                      <p:cBhvr>
                                        <p:cTn id="75" dur="1000"/>
                                        <p:tgtEl>
                                          <p:spTgt spid="493"/>
                                        </p:tgtEl>
                                      </p:cBhvr>
                                    </p:animEffect>
                                  </p:childTnLst>
                                </p:cTn>
                              </p:par>
                              <p:par>
                                <p:cTn id="76" presetID="10" presetClass="entr" presetSubtype="0" fill="hold" grpId="0" nodeType="withEffect">
                                  <p:stCondLst>
                                    <p:cond delay="350"/>
                                  </p:stCondLst>
                                  <p:childTnLst>
                                    <p:set>
                                      <p:cBhvr>
                                        <p:cTn id="77" dur="1" fill="hold">
                                          <p:stCondLst>
                                            <p:cond delay="0"/>
                                          </p:stCondLst>
                                        </p:cTn>
                                        <p:tgtEl>
                                          <p:spTgt spid="488"/>
                                        </p:tgtEl>
                                        <p:attrNameLst>
                                          <p:attrName>style.visibility</p:attrName>
                                        </p:attrNameLst>
                                      </p:cBhvr>
                                      <p:to>
                                        <p:strVal val="visible"/>
                                      </p:to>
                                    </p:set>
                                    <p:animEffect transition="in" filter="fade">
                                      <p:cBhvr>
                                        <p:cTn id="78" dur="1000"/>
                                        <p:tgtEl>
                                          <p:spTgt spid="488"/>
                                        </p:tgtEl>
                                      </p:cBhvr>
                                    </p:animEffect>
                                  </p:childTnLst>
                                </p:cTn>
                              </p:par>
                              <p:par>
                                <p:cTn id="79" presetID="10" presetClass="entr" presetSubtype="0" fill="hold" grpId="0" nodeType="withEffect">
                                  <p:stCondLst>
                                    <p:cond delay="450"/>
                                  </p:stCondLst>
                                  <p:childTnLst>
                                    <p:set>
                                      <p:cBhvr>
                                        <p:cTn id="80" dur="1" fill="hold">
                                          <p:stCondLst>
                                            <p:cond delay="0"/>
                                          </p:stCondLst>
                                        </p:cTn>
                                        <p:tgtEl>
                                          <p:spTgt spid="486"/>
                                        </p:tgtEl>
                                        <p:attrNameLst>
                                          <p:attrName>style.visibility</p:attrName>
                                        </p:attrNameLst>
                                      </p:cBhvr>
                                      <p:to>
                                        <p:strVal val="visible"/>
                                      </p:to>
                                    </p:set>
                                    <p:animEffect transition="in" filter="fade">
                                      <p:cBhvr>
                                        <p:cTn id="81" dur="1000"/>
                                        <p:tgtEl>
                                          <p:spTgt spid="486"/>
                                        </p:tgtEl>
                                      </p:cBhvr>
                                    </p:animEffect>
                                  </p:childTnLst>
                                </p:cTn>
                              </p:par>
                              <p:par>
                                <p:cTn id="82" presetID="10" presetClass="entr" presetSubtype="0" fill="hold" grpId="0" nodeType="withEffect">
                                  <p:stCondLst>
                                    <p:cond delay="550"/>
                                  </p:stCondLst>
                                  <p:childTnLst>
                                    <p:set>
                                      <p:cBhvr>
                                        <p:cTn id="83" dur="1" fill="hold">
                                          <p:stCondLst>
                                            <p:cond delay="0"/>
                                          </p:stCondLst>
                                        </p:cTn>
                                        <p:tgtEl>
                                          <p:spTgt spid="477"/>
                                        </p:tgtEl>
                                        <p:attrNameLst>
                                          <p:attrName>style.visibility</p:attrName>
                                        </p:attrNameLst>
                                      </p:cBhvr>
                                      <p:to>
                                        <p:strVal val="visible"/>
                                      </p:to>
                                    </p:set>
                                    <p:animEffect transition="in" filter="fade">
                                      <p:cBhvr>
                                        <p:cTn id="84" dur="1000"/>
                                        <p:tgtEl>
                                          <p:spTgt spid="477"/>
                                        </p:tgtEl>
                                      </p:cBhvr>
                                    </p:animEffect>
                                  </p:childTnLst>
                                </p:cTn>
                              </p:par>
                              <p:par>
                                <p:cTn id="85" presetID="10" presetClass="entr" presetSubtype="0" fill="hold" grpId="0" nodeType="withEffect">
                                  <p:stCondLst>
                                    <p:cond delay="600"/>
                                  </p:stCondLst>
                                  <p:childTnLst>
                                    <p:set>
                                      <p:cBhvr>
                                        <p:cTn id="86" dur="1" fill="hold">
                                          <p:stCondLst>
                                            <p:cond delay="0"/>
                                          </p:stCondLst>
                                        </p:cTn>
                                        <p:tgtEl>
                                          <p:spTgt spid="481"/>
                                        </p:tgtEl>
                                        <p:attrNameLst>
                                          <p:attrName>style.visibility</p:attrName>
                                        </p:attrNameLst>
                                      </p:cBhvr>
                                      <p:to>
                                        <p:strVal val="visible"/>
                                      </p:to>
                                    </p:set>
                                    <p:animEffect transition="in" filter="fade">
                                      <p:cBhvr>
                                        <p:cTn id="87" dur="1000"/>
                                        <p:tgtEl>
                                          <p:spTgt spid="481"/>
                                        </p:tgtEl>
                                      </p:cBhvr>
                                    </p:animEffect>
                                  </p:childTnLst>
                                </p:cTn>
                              </p:par>
                              <p:par>
                                <p:cTn id="88" presetID="10" presetClass="entr" presetSubtype="0" fill="hold" grpId="0" nodeType="withEffect">
                                  <p:stCondLst>
                                    <p:cond delay="700"/>
                                  </p:stCondLst>
                                  <p:childTnLst>
                                    <p:set>
                                      <p:cBhvr>
                                        <p:cTn id="89" dur="1" fill="hold">
                                          <p:stCondLst>
                                            <p:cond delay="0"/>
                                          </p:stCondLst>
                                        </p:cTn>
                                        <p:tgtEl>
                                          <p:spTgt spid="492"/>
                                        </p:tgtEl>
                                        <p:attrNameLst>
                                          <p:attrName>style.visibility</p:attrName>
                                        </p:attrNameLst>
                                      </p:cBhvr>
                                      <p:to>
                                        <p:strVal val="visible"/>
                                      </p:to>
                                    </p:set>
                                    <p:animEffect transition="in" filter="fade">
                                      <p:cBhvr>
                                        <p:cTn id="90" dur="1000"/>
                                        <p:tgtEl>
                                          <p:spTgt spid="492"/>
                                        </p:tgtEl>
                                      </p:cBhvr>
                                    </p:animEffect>
                                  </p:childTnLst>
                                </p:cTn>
                              </p:par>
                              <p:par>
                                <p:cTn id="91" presetID="10" presetClass="entr" presetSubtype="0" fill="hold" grpId="0" nodeType="withEffect">
                                  <p:stCondLst>
                                    <p:cond delay="800"/>
                                  </p:stCondLst>
                                  <p:childTnLst>
                                    <p:set>
                                      <p:cBhvr>
                                        <p:cTn id="92" dur="1" fill="hold">
                                          <p:stCondLst>
                                            <p:cond delay="0"/>
                                          </p:stCondLst>
                                        </p:cTn>
                                        <p:tgtEl>
                                          <p:spTgt spid="479"/>
                                        </p:tgtEl>
                                        <p:attrNameLst>
                                          <p:attrName>style.visibility</p:attrName>
                                        </p:attrNameLst>
                                      </p:cBhvr>
                                      <p:to>
                                        <p:strVal val="visible"/>
                                      </p:to>
                                    </p:set>
                                    <p:animEffect transition="in" filter="fade">
                                      <p:cBhvr>
                                        <p:cTn id="93" dur="1000"/>
                                        <p:tgtEl>
                                          <p:spTgt spid="479"/>
                                        </p:tgtEl>
                                      </p:cBhvr>
                                    </p:animEffect>
                                  </p:childTnLst>
                                </p:cTn>
                              </p:par>
                              <p:par>
                                <p:cTn id="94" presetID="10" presetClass="entr" presetSubtype="0" fill="hold" grpId="0" nodeType="withEffect">
                                  <p:stCondLst>
                                    <p:cond delay="900"/>
                                  </p:stCondLst>
                                  <p:childTnLst>
                                    <p:set>
                                      <p:cBhvr>
                                        <p:cTn id="95" dur="1" fill="hold">
                                          <p:stCondLst>
                                            <p:cond delay="0"/>
                                          </p:stCondLst>
                                        </p:cTn>
                                        <p:tgtEl>
                                          <p:spTgt spid="485"/>
                                        </p:tgtEl>
                                        <p:attrNameLst>
                                          <p:attrName>style.visibility</p:attrName>
                                        </p:attrNameLst>
                                      </p:cBhvr>
                                      <p:to>
                                        <p:strVal val="visible"/>
                                      </p:to>
                                    </p:set>
                                    <p:animEffect transition="in" filter="fade">
                                      <p:cBhvr>
                                        <p:cTn id="96" dur="1000"/>
                                        <p:tgtEl>
                                          <p:spTgt spid="485"/>
                                        </p:tgtEl>
                                      </p:cBhvr>
                                    </p:animEffect>
                                  </p:childTnLst>
                                </p:cTn>
                              </p:par>
                              <p:par>
                                <p:cTn id="97" presetID="10" presetClass="entr" presetSubtype="0" fill="hold" grpId="0" nodeType="withEffect">
                                  <p:stCondLst>
                                    <p:cond delay="650"/>
                                  </p:stCondLst>
                                  <p:childTnLst>
                                    <p:set>
                                      <p:cBhvr>
                                        <p:cTn id="98" dur="1" fill="hold">
                                          <p:stCondLst>
                                            <p:cond delay="0"/>
                                          </p:stCondLst>
                                        </p:cTn>
                                        <p:tgtEl>
                                          <p:spTgt spid="489"/>
                                        </p:tgtEl>
                                        <p:attrNameLst>
                                          <p:attrName>style.visibility</p:attrName>
                                        </p:attrNameLst>
                                      </p:cBhvr>
                                      <p:to>
                                        <p:strVal val="visible"/>
                                      </p:to>
                                    </p:set>
                                    <p:animEffect transition="in" filter="fade">
                                      <p:cBhvr>
                                        <p:cTn id="99" dur="1000"/>
                                        <p:tgtEl>
                                          <p:spTgt spid="489"/>
                                        </p:tgtEl>
                                      </p:cBhvr>
                                    </p:animEffect>
                                  </p:childTnLst>
                                </p:cTn>
                              </p:par>
                              <p:par>
                                <p:cTn id="100" presetID="10" presetClass="entr" presetSubtype="0" fill="hold" grpId="0" nodeType="withEffect">
                                  <p:stCondLst>
                                    <p:cond delay="750"/>
                                  </p:stCondLst>
                                  <p:childTnLst>
                                    <p:set>
                                      <p:cBhvr>
                                        <p:cTn id="101" dur="1" fill="hold">
                                          <p:stCondLst>
                                            <p:cond delay="0"/>
                                          </p:stCondLst>
                                        </p:cTn>
                                        <p:tgtEl>
                                          <p:spTgt spid="476"/>
                                        </p:tgtEl>
                                        <p:attrNameLst>
                                          <p:attrName>style.visibility</p:attrName>
                                        </p:attrNameLst>
                                      </p:cBhvr>
                                      <p:to>
                                        <p:strVal val="visible"/>
                                      </p:to>
                                    </p:set>
                                    <p:animEffect transition="in" filter="fade">
                                      <p:cBhvr>
                                        <p:cTn id="102" dur="1000"/>
                                        <p:tgtEl>
                                          <p:spTgt spid="476"/>
                                        </p:tgtEl>
                                      </p:cBhvr>
                                    </p:animEffect>
                                  </p:childTnLst>
                                </p:cTn>
                              </p:par>
                              <p:par>
                                <p:cTn id="103" presetID="10" presetClass="entr" presetSubtype="0" fill="hold" grpId="0" nodeType="withEffect">
                                  <p:stCondLst>
                                    <p:cond delay="850"/>
                                  </p:stCondLst>
                                  <p:childTnLst>
                                    <p:set>
                                      <p:cBhvr>
                                        <p:cTn id="104" dur="1" fill="hold">
                                          <p:stCondLst>
                                            <p:cond delay="0"/>
                                          </p:stCondLst>
                                        </p:cTn>
                                        <p:tgtEl>
                                          <p:spTgt spid="484"/>
                                        </p:tgtEl>
                                        <p:attrNameLst>
                                          <p:attrName>style.visibility</p:attrName>
                                        </p:attrNameLst>
                                      </p:cBhvr>
                                      <p:to>
                                        <p:strVal val="visible"/>
                                      </p:to>
                                    </p:set>
                                    <p:animEffect transition="in" filter="fade">
                                      <p:cBhvr>
                                        <p:cTn id="105" dur="1000"/>
                                        <p:tgtEl>
                                          <p:spTgt spid="484"/>
                                        </p:tgtEl>
                                      </p:cBhvr>
                                    </p:animEffect>
                                  </p:childTnLst>
                                </p:cTn>
                              </p:par>
                              <p:par>
                                <p:cTn id="106" presetID="10" presetClass="entr" presetSubtype="0" fill="hold" grpId="0" nodeType="withEffect">
                                  <p:stCondLst>
                                    <p:cond delay="950"/>
                                  </p:stCondLst>
                                  <p:childTnLst>
                                    <p:set>
                                      <p:cBhvr>
                                        <p:cTn id="107" dur="1" fill="hold">
                                          <p:stCondLst>
                                            <p:cond delay="0"/>
                                          </p:stCondLst>
                                        </p:cTn>
                                        <p:tgtEl>
                                          <p:spTgt spid="473"/>
                                        </p:tgtEl>
                                        <p:attrNameLst>
                                          <p:attrName>style.visibility</p:attrName>
                                        </p:attrNameLst>
                                      </p:cBhvr>
                                      <p:to>
                                        <p:strVal val="visible"/>
                                      </p:to>
                                    </p:set>
                                    <p:animEffect transition="in" filter="fade">
                                      <p:cBhvr>
                                        <p:cTn id="108" dur="1000"/>
                                        <p:tgtEl>
                                          <p:spTgt spid="473"/>
                                        </p:tgtEl>
                                      </p:cBhvr>
                                    </p:animEffect>
                                  </p:childTnLst>
                                </p:cTn>
                              </p:par>
                              <p:par>
                                <p:cTn id="109" presetID="10" presetClass="entr" presetSubtype="0" fill="hold" grpId="0" nodeType="withEffect">
                                  <p:stCondLst>
                                    <p:cond delay="1000"/>
                                  </p:stCondLst>
                                  <p:childTnLst>
                                    <p:set>
                                      <p:cBhvr>
                                        <p:cTn id="110" dur="1" fill="hold">
                                          <p:stCondLst>
                                            <p:cond delay="0"/>
                                          </p:stCondLst>
                                        </p:cTn>
                                        <p:tgtEl>
                                          <p:spTgt spid="475"/>
                                        </p:tgtEl>
                                        <p:attrNameLst>
                                          <p:attrName>style.visibility</p:attrName>
                                        </p:attrNameLst>
                                      </p:cBhvr>
                                      <p:to>
                                        <p:strVal val="visible"/>
                                      </p:to>
                                    </p:set>
                                    <p:animEffect transition="in" filter="fade">
                                      <p:cBhvr>
                                        <p:cTn id="111" dur="1000"/>
                                        <p:tgtEl>
                                          <p:spTgt spid="475"/>
                                        </p:tgtEl>
                                      </p:cBhvr>
                                    </p:animEffect>
                                  </p:childTnLst>
                                </p:cTn>
                              </p:par>
                              <p:par>
                                <p:cTn id="112" presetID="10" presetClass="entr" presetSubtype="0" fill="hold" grpId="0" nodeType="withEffect">
                                  <p:stCondLst>
                                    <p:cond delay="1050"/>
                                  </p:stCondLst>
                                  <p:childTnLst>
                                    <p:set>
                                      <p:cBhvr>
                                        <p:cTn id="113" dur="1" fill="hold">
                                          <p:stCondLst>
                                            <p:cond delay="0"/>
                                          </p:stCondLst>
                                        </p:cTn>
                                        <p:tgtEl>
                                          <p:spTgt spid="491"/>
                                        </p:tgtEl>
                                        <p:attrNameLst>
                                          <p:attrName>style.visibility</p:attrName>
                                        </p:attrNameLst>
                                      </p:cBhvr>
                                      <p:to>
                                        <p:strVal val="visible"/>
                                      </p:to>
                                    </p:set>
                                    <p:animEffect transition="in" filter="fade">
                                      <p:cBhvr>
                                        <p:cTn id="114" dur="1000"/>
                                        <p:tgtEl>
                                          <p:spTgt spid="49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43"/>
                                        </p:tgtEl>
                                        <p:attrNameLst>
                                          <p:attrName>style.visibility</p:attrName>
                                        </p:attrNameLst>
                                      </p:cBhvr>
                                      <p:to>
                                        <p:strVal val="visible"/>
                                      </p:to>
                                    </p:set>
                                    <p:anim calcmode="lin" valueType="num">
                                      <p:cBhvr>
                                        <p:cTn id="117" dur="500" fill="hold"/>
                                        <p:tgtEl>
                                          <p:spTgt spid="543"/>
                                        </p:tgtEl>
                                        <p:attrNameLst>
                                          <p:attrName>ppt_w</p:attrName>
                                        </p:attrNameLst>
                                      </p:cBhvr>
                                      <p:tavLst>
                                        <p:tav tm="0">
                                          <p:val>
                                            <p:fltVal val="0"/>
                                          </p:val>
                                        </p:tav>
                                        <p:tav tm="100000">
                                          <p:val>
                                            <p:strVal val="#ppt_w"/>
                                          </p:val>
                                        </p:tav>
                                      </p:tavLst>
                                    </p:anim>
                                    <p:anim calcmode="lin" valueType="num">
                                      <p:cBhvr>
                                        <p:cTn id="118" dur="500" fill="hold"/>
                                        <p:tgtEl>
                                          <p:spTgt spid="543"/>
                                        </p:tgtEl>
                                        <p:attrNameLst>
                                          <p:attrName>ppt_h</p:attrName>
                                        </p:attrNameLst>
                                      </p:cBhvr>
                                      <p:tavLst>
                                        <p:tav tm="0">
                                          <p:val>
                                            <p:fltVal val="0"/>
                                          </p:val>
                                        </p:tav>
                                        <p:tav tm="100000">
                                          <p:val>
                                            <p:strVal val="#ppt_h"/>
                                          </p:val>
                                        </p:tav>
                                      </p:tavLst>
                                    </p:anim>
                                    <p:animEffect transition="in" filter="fade">
                                      <p:cBhvr>
                                        <p:cTn id="119" dur="500"/>
                                        <p:tgtEl>
                                          <p:spTgt spid="54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59"/>
                                        </p:tgtEl>
                                        <p:attrNameLst>
                                          <p:attrName>style.visibility</p:attrName>
                                        </p:attrNameLst>
                                      </p:cBhvr>
                                      <p:to>
                                        <p:strVal val="visible"/>
                                      </p:to>
                                    </p:set>
                                    <p:anim calcmode="lin" valueType="num">
                                      <p:cBhvr>
                                        <p:cTn id="122" dur="500" fill="hold"/>
                                        <p:tgtEl>
                                          <p:spTgt spid="559"/>
                                        </p:tgtEl>
                                        <p:attrNameLst>
                                          <p:attrName>ppt_w</p:attrName>
                                        </p:attrNameLst>
                                      </p:cBhvr>
                                      <p:tavLst>
                                        <p:tav tm="0">
                                          <p:val>
                                            <p:fltVal val="0"/>
                                          </p:val>
                                        </p:tav>
                                        <p:tav tm="100000">
                                          <p:val>
                                            <p:strVal val="#ppt_w"/>
                                          </p:val>
                                        </p:tav>
                                      </p:tavLst>
                                    </p:anim>
                                    <p:anim calcmode="lin" valueType="num">
                                      <p:cBhvr>
                                        <p:cTn id="123" dur="500" fill="hold"/>
                                        <p:tgtEl>
                                          <p:spTgt spid="559"/>
                                        </p:tgtEl>
                                        <p:attrNameLst>
                                          <p:attrName>ppt_h</p:attrName>
                                        </p:attrNameLst>
                                      </p:cBhvr>
                                      <p:tavLst>
                                        <p:tav tm="0">
                                          <p:val>
                                            <p:fltVal val="0"/>
                                          </p:val>
                                        </p:tav>
                                        <p:tav tm="100000">
                                          <p:val>
                                            <p:strVal val="#ppt_h"/>
                                          </p:val>
                                        </p:tav>
                                      </p:tavLst>
                                    </p:anim>
                                    <p:animEffect transition="in" filter="fade">
                                      <p:cBhvr>
                                        <p:cTn id="124" dur="500"/>
                                        <p:tgtEl>
                                          <p:spTgt spid="559"/>
                                        </p:tgtEl>
                                      </p:cBhvr>
                                    </p:animEffect>
                                  </p:childTnLst>
                                </p:cTn>
                              </p:par>
                              <p:par>
                                <p:cTn id="125" presetID="10" presetClass="entr" presetSubtype="0" fill="hold" grpId="0" nodeType="withEffect">
                                  <p:stCondLst>
                                    <p:cond delay="850"/>
                                  </p:stCondLst>
                                  <p:childTnLst>
                                    <p:set>
                                      <p:cBhvr>
                                        <p:cTn id="126" dur="1" fill="hold">
                                          <p:stCondLst>
                                            <p:cond delay="0"/>
                                          </p:stCondLst>
                                        </p:cTn>
                                        <p:tgtEl>
                                          <p:spTgt spid="548"/>
                                        </p:tgtEl>
                                        <p:attrNameLst>
                                          <p:attrName>style.visibility</p:attrName>
                                        </p:attrNameLst>
                                      </p:cBhvr>
                                      <p:to>
                                        <p:strVal val="visible"/>
                                      </p:to>
                                    </p:set>
                                    <p:animEffect transition="in" filter="fade">
                                      <p:cBhvr>
                                        <p:cTn id="127" dur="1000"/>
                                        <p:tgtEl>
                                          <p:spTgt spid="548"/>
                                        </p:tgtEl>
                                      </p:cBhvr>
                                    </p:animEffect>
                                  </p:childTnLst>
                                </p:cTn>
                              </p:par>
                              <p:par>
                                <p:cTn id="128" presetID="10" presetClass="entr" presetSubtype="0" fill="hold" grpId="0" nodeType="withEffect">
                                  <p:stCondLst>
                                    <p:cond delay="150"/>
                                  </p:stCondLst>
                                  <p:childTnLst>
                                    <p:set>
                                      <p:cBhvr>
                                        <p:cTn id="129" dur="1" fill="hold">
                                          <p:stCondLst>
                                            <p:cond delay="0"/>
                                          </p:stCondLst>
                                        </p:cTn>
                                        <p:tgtEl>
                                          <p:spTgt spid="544"/>
                                        </p:tgtEl>
                                        <p:attrNameLst>
                                          <p:attrName>style.visibility</p:attrName>
                                        </p:attrNameLst>
                                      </p:cBhvr>
                                      <p:to>
                                        <p:strVal val="visible"/>
                                      </p:to>
                                    </p:set>
                                    <p:animEffect transition="in" filter="fade">
                                      <p:cBhvr>
                                        <p:cTn id="130" dur="1000"/>
                                        <p:tgtEl>
                                          <p:spTgt spid="544"/>
                                        </p:tgtEl>
                                      </p:cBhvr>
                                    </p:animEffect>
                                  </p:childTnLst>
                                </p:cTn>
                              </p:par>
                              <p:par>
                                <p:cTn id="131" presetID="10" presetClass="entr" presetSubtype="0" fill="hold" grpId="0" nodeType="withEffect">
                                  <p:stCondLst>
                                    <p:cond delay="1000"/>
                                  </p:stCondLst>
                                  <p:childTnLst>
                                    <p:set>
                                      <p:cBhvr>
                                        <p:cTn id="132" dur="1" fill="hold">
                                          <p:stCondLst>
                                            <p:cond delay="0"/>
                                          </p:stCondLst>
                                        </p:cTn>
                                        <p:tgtEl>
                                          <p:spTgt spid="545"/>
                                        </p:tgtEl>
                                        <p:attrNameLst>
                                          <p:attrName>style.visibility</p:attrName>
                                        </p:attrNameLst>
                                      </p:cBhvr>
                                      <p:to>
                                        <p:strVal val="visible"/>
                                      </p:to>
                                    </p:set>
                                    <p:animEffect transition="in" filter="fade">
                                      <p:cBhvr>
                                        <p:cTn id="133" dur="1000"/>
                                        <p:tgtEl>
                                          <p:spTgt spid="545"/>
                                        </p:tgtEl>
                                      </p:cBhvr>
                                    </p:animEffect>
                                  </p:childTnLst>
                                </p:cTn>
                              </p:par>
                              <p:par>
                                <p:cTn id="134" presetID="10" presetClass="entr" presetSubtype="0" fill="hold" grpId="0" nodeType="withEffect">
                                  <p:stCondLst>
                                    <p:cond delay="800"/>
                                  </p:stCondLst>
                                  <p:childTnLst>
                                    <p:set>
                                      <p:cBhvr>
                                        <p:cTn id="135" dur="1" fill="hold">
                                          <p:stCondLst>
                                            <p:cond delay="0"/>
                                          </p:stCondLst>
                                        </p:cTn>
                                        <p:tgtEl>
                                          <p:spTgt spid="547"/>
                                        </p:tgtEl>
                                        <p:attrNameLst>
                                          <p:attrName>style.visibility</p:attrName>
                                        </p:attrNameLst>
                                      </p:cBhvr>
                                      <p:to>
                                        <p:strVal val="visible"/>
                                      </p:to>
                                    </p:set>
                                    <p:animEffect transition="in" filter="fade">
                                      <p:cBhvr>
                                        <p:cTn id="136" dur="1000"/>
                                        <p:tgtEl>
                                          <p:spTgt spid="547"/>
                                        </p:tgtEl>
                                      </p:cBhvr>
                                    </p:animEffect>
                                  </p:childTnLst>
                                </p:cTn>
                              </p:par>
                              <p:par>
                                <p:cTn id="137" presetID="10" presetClass="entr" presetSubtype="0" fill="hold" grpId="0" nodeType="withEffect">
                                  <p:stCondLst>
                                    <p:cond delay="200"/>
                                  </p:stCondLst>
                                  <p:childTnLst>
                                    <p:set>
                                      <p:cBhvr>
                                        <p:cTn id="138" dur="1" fill="hold">
                                          <p:stCondLst>
                                            <p:cond delay="0"/>
                                          </p:stCondLst>
                                        </p:cTn>
                                        <p:tgtEl>
                                          <p:spTgt spid="549"/>
                                        </p:tgtEl>
                                        <p:attrNameLst>
                                          <p:attrName>style.visibility</p:attrName>
                                        </p:attrNameLst>
                                      </p:cBhvr>
                                      <p:to>
                                        <p:strVal val="visible"/>
                                      </p:to>
                                    </p:set>
                                    <p:animEffect transition="in" filter="fade">
                                      <p:cBhvr>
                                        <p:cTn id="139" dur="1000"/>
                                        <p:tgtEl>
                                          <p:spTgt spid="549"/>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550"/>
                                        </p:tgtEl>
                                        <p:attrNameLst>
                                          <p:attrName>style.visibility</p:attrName>
                                        </p:attrNameLst>
                                      </p:cBhvr>
                                      <p:to>
                                        <p:strVal val="visible"/>
                                      </p:to>
                                    </p:set>
                                    <p:animEffect transition="in" filter="fade">
                                      <p:cBhvr>
                                        <p:cTn id="142" dur="1000"/>
                                        <p:tgtEl>
                                          <p:spTgt spid="550"/>
                                        </p:tgtEl>
                                      </p:cBhvr>
                                    </p:animEffect>
                                  </p:childTnLst>
                                </p:cTn>
                              </p:par>
                              <p:par>
                                <p:cTn id="143" presetID="10" presetClass="entr" presetSubtype="0" fill="hold" grpId="0" nodeType="withEffect">
                                  <p:stCondLst>
                                    <p:cond delay="50"/>
                                  </p:stCondLst>
                                  <p:childTnLst>
                                    <p:set>
                                      <p:cBhvr>
                                        <p:cTn id="144" dur="1" fill="hold">
                                          <p:stCondLst>
                                            <p:cond delay="0"/>
                                          </p:stCondLst>
                                        </p:cTn>
                                        <p:tgtEl>
                                          <p:spTgt spid="554"/>
                                        </p:tgtEl>
                                        <p:attrNameLst>
                                          <p:attrName>style.visibility</p:attrName>
                                        </p:attrNameLst>
                                      </p:cBhvr>
                                      <p:to>
                                        <p:strVal val="visible"/>
                                      </p:to>
                                    </p:set>
                                    <p:animEffect transition="in" filter="fade">
                                      <p:cBhvr>
                                        <p:cTn id="145" dur="1000"/>
                                        <p:tgtEl>
                                          <p:spTgt spid="554"/>
                                        </p:tgtEl>
                                      </p:cBhvr>
                                    </p:animEffect>
                                  </p:childTnLst>
                                </p:cTn>
                              </p:par>
                              <p:par>
                                <p:cTn id="146" presetID="10" presetClass="entr" presetSubtype="0" fill="hold" grpId="0" nodeType="withEffect">
                                  <p:stCondLst>
                                    <p:cond delay="750"/>
                                  </p:stCondLst>
                                  <p:childTnLst>
                                    <p:set>
                                      <p:cBhvr>
                                        <p:cTn id="147" dur="1" fill="hold">
                                          <p:stCondLst>
                                            <p:cond delay="0"/>
                                          </p:stCondLst>
                                        </p:cTn>
                                        <p:tgtEl>
                                          <p:spTgt spid="556"/>
                                        </p:tgtEl>
                                        <p:attrNameLst>
                                          <p:attrName>style.visibility</p:attrName>
                                        </p:attrNameLst>
                                      </p:cBhvr>
                                      <p:to>
                                        <p:strVal val="visible"/>
                                      </p:to>
                                    </p:set>
                                    <p:animEffect transition="in" filter="fade">
                                      <p:cBhvr>
                                        <p:cTn id="148" dur="1000"/>
                                        <p:tgtEl>
                                          <p:spTgt spid="556"/>
                                        </p:tgtEl>
                                      </p:cBhvr>
                                    </p:animEffect>
                                  </p:childTnLst>
                                </p:cTn>
                              </p:par>
                              <p:par>
                                <p:cTn id="149" presetID="10" presetClass="entr" presetSubtype="0" fill="hold" grpId="0" nodeType="withEffect">
                                  <p:stCondLst>
                                    <p:cond delay="550"/>
                                  </p:stCondLst>
                                  <p:childTnLst>
                                    <p:set>
                                      <p:cBhvr>
                                        <p:cTn id="150" dur="1" fill="hold">
                                          <p:stCondLst>
                                            <p:cond delay="0"/>
                                          </p:stCondLst>
                                        </p:cTn>
                                        <p:tgtEl>
                                          <p:spTgt spid="555"/>
                                        </p:tgtEl>
                                        <p:attrNameLst>
                                          <p:attrName>style.visibility</p:attrName>
                                        </p:attrNameLst>
                                      </p:cBhvr>
                                      <p:to>
                                        <p:strVal val="visible"/>
                                      </p:to>
                                    </p:set>
                                    <p:animEffect transition="in" filter="fade">
                                      <p:cBhvr>
                                        <p:cTn id="151" dur="1000"/>
                                        <p:tgtEl>
                                          <p:spTgt spid="555"/>
                                        </p:tgtEl>
                                      </p:cBhvr>
                                    </p:animEffect>
                                  </p:childTnLst>
                                </p:cTn>
                              </p:par>
                              <p:par>
                                <p:cTn id="152" presetID="10" presetClass="entr" presetSubtype="0" fill="hold" grpId="0" nodeType="withEffect">
                                  <p:stCondLst>
                                    <p:cond delay="650"/>
                                  </p:stCondLst>
                                  <p:childTnLst>
                                    <p:set>
                                      <p:cBhvr>
                                        <p:cTn id="153" dur="1" fill="hold">
                                          <p:stCondLst>
                                            <p:cond delay="0"/>
                                          </p:stCondLst>
                                        </p:cTn>
                                        <p:tgtEl>
                                          <p:spTgt spid="546"/>
                                        </p:tgtEl>
                                        <p:attrNameLst>
                                          <p:attrName>style.visibility</p:attrName>
                                        </p:attrNameLst>
                                      </p:cBhvr>
                                      <p:to>
                                        <p:strVal val="visible"/>
                                      </p:to>
                                    </p:set>
                                    <p:animEffect transition="in" filter="fade">
                                      <p:cBhvr>
                                        <p:cTn id="154" dur="1000"/>
                                        <p:tgtEl>
                                          <p:spTgt spid="546"/>
                                        </p:tgtEl>
                                      </p:cBhvr>
                                    </p:animEffect>
                                  </p:childTnLst>
                                </p:cTn>
                              </p:par>
                              <p:par>
                                <p:cTn id="155" presetID="10" presetClass="entr" presetSubtype="0" fill="hold" grpId="0" nodeType="withEffect">
                                  <p:stCondLst>
                                    <p:cond delay="900"/>
                                  </p:stCondLst>
                                  <p:childTnLst>
                                    <p:set>
                                      <p:cBhvr>
                                        <p:cTn id="156" dur="1" fill="hold">
                                          <p:stCondLst>
                                            <p:cond delay="0"/>
                                          </p:stCondLst>
                                        </p:cTn>
                                        <p:tgtEl>
                                          <p:spTgt spid="564"/>
                                        </p:tgtEl>
                                        <p:attrNameLst>
                                          <p:attrName>style.visibility</p:attrName>
                                        </p:attrNameLst>
                                      </p:cBhvr>
                                      <p:to>
                                        <p:strVal val="visible"/>
                                      </p:to>
                                    </p:set>
                                    <p:animEffect transition="in" filter="fade">
                                      <p:cBhvr>
                                        <p:cTn id="157" dur="1000"/>
                                        <p:tgtEl>
                                          <p:spTgt spid="564"/>
                                        </p:tgtEl>
                                      </p:cBhvr>
                                    </p:animEffect>
                                  </p:childTnLst>
                                </p:cTn>
                              </p:par>
                              <p:par>
                                <p:cTn id="158" presetID="10" presetClass="entr" presetSubtype="0" fill="hold" grpId="0" nodeType="withEffect">
                                  <p:stCondLst>
                                    <p:cond delay="950"/>
                                  </p:stCondLst>
                                  <p:childTnLst>
                                    <p:set>
                                      <p:cBhvr>
                                        <p:cTn id="159" dur="1" fill="hold">
                                          <p:stCondLst>
                                            <p:cond delay="0"/>
                                          </p:stCondLst>
                                        </p:cTn>
                                        <p:tgtEl>
                                          <p:spTgt spid="561"/>
                                        </p:tgtEl>
                                        <p:attrNameLst>
                                          <p:attrName>style.visibility</p:attrName>
                                        </p:attrNameLst>
                                      </p:cBhvr>
                                      <p:to>
                                        <p:strVal val="visible"/>
                                      </p:to>
                                    </p:set>
                                    <p:animEffect transition="in" filter="fade">
                                      <p:cBhvr>
                                        <p:cTn id="160" dur="1000"/>
                                        <p:tgtEl>
                                          <p:spTgt spid="561"/>
                                        </p:tgtEl>
                                      </p:cBhvr>
                                    </p:animEffect>
                                  </p:childTnLst>
                                </p:cTn>
                              </p:par>
                              <p:par>
                                <p:cTn id="161" presetID="10" presetClass="entr" presetSubtype="0" fill="hold" grpId="0" nodeType="withEffect">
                                  <p:stCondLst>
                                    <p:cond delay="350"/>
                                  </p:stCondLst>
                                  <p:childTnLst>
                                    <p:set>
                                      <p:cBhvr>
                                        <p:cTn id="162" dur="1" fill="hold">
                                          <p:stCondLst>
                                            <p:cond delay="0"/>
                                          </p:stCondLst>
                                        </p:cTn>
                                        <p:tgtEl>
                                          <p:spTgt spid="557"/>
                                        </p:tgtEl>
                                        <p:attrNameLst>
                                          <p:attrName>style.visibility</p:attrName>
                                        </p:attrNameLst>
                                      </p:cBhvr>
                                      <p:to>
                                        <p:strVal val="visible"/>
                                      </p:to>
                                    </p:set>
                                    <p:animEffect transition="in" filter="fade">
                                      <p:cBhvr>
                                        <p:cTn id="163" dur="1000"/>
                                        <p:tgtEl>
                                          <p:spTgt spid="557"/>
                                        </p:tgtEl>
                                      </p:cBhvr>
                                    </p:animEffect>
                                  </p:childTnLst>
                                </p:cTn>
                              </p:par>
                              <p:par>
                                <p:cTn id="164" presetID="10" presetClass="entr" presetSubtype="0" fill="hold" grpId="0" nodeType="withEffect">
                                  <p:stCondLst>
                                    <p:cond delay="600"/>
                                  </p:stCondLst>
                                  <p:childTnLst>
                                    <p:set>
                                      <p:cBhvr>
                                        <p:cTn id="165" dur="1" fill="hold">
                                          <p:stCondLst>
                                            <p:cond delay="0"/>
                                          </p:stCondLst>
                                        </p:cTn>
                                        <p:tgtEl>
                                          <p:spTgt spid="562"/>
                                        </p:tgtEl>
                                        <p:attrNameLst>
                                          <p:attrName>style.visibility</p:attrName>
                                        </p:attrNameLst>
                                      </p:cBhvr>
                                      <p:to>
                                        <p:strVal val="visible"/>
                                      </p:to>
                                    </p:set>
                                    <p:animEffect transition="in" filter="fade">
                                      <p:cBhvr>
                                        <p:cTn id="166" dur="1000"/>
                                        <p:tgtEl>
                                          <p:spTgt spid="562"/>
                                        </p:tgtEl>
                                      </p:cBhvr>
                                    </p:animEffect>
                                  </p:childTnLst>
                                </p:cTn>
                              </p:par>
                              <p:par>
                                <p:cTn id="167" presetID="10" presetClass="entr" presetSubtype="0" fill="hold" grpId="0" nodeType="withEffect">
                                  <p:stCondLst>
                                    <p:cond delay="1050"/>
                                  </p:stCondLst>
                                  <p:childTnLst>
                                    <p:set>
                                      <p:cBhvr>
                                        <p:cTn id="168" dur="1" fill="hold">
                                          <p:stCondLst>
                                            <p:cond delay="0"/>
                                          </p:stCondLst>
                                        </p:cTn>
                                        <p:tgtEl>
                                          <p:spTgt spid="558"/>
                                        </p:tgtEl>
                                        <p:attrNameLst>
                                          <p:attrName>style.visibility</p:attrName>
                                        </p:attrNameLst>
                                      </p:cBhvr>
                                      <p:to>
                                        <p:strVal val="visible"/>
                                      </p:to>
                                    </p:set>
                                    <p:animEffect transition="in" filter="fade">
                                      <p:cBhvr>
                                        <p:cTn id="169" dur="1000"/>
                                        <p:tgtEl>
                                          <p:spTgt spid="558"/>
                                        </p:tgtEl>
                                      </p:cBhvr>
                                    </p:animEffect>
                                  </p:childTnLst>
                                </p:cTn>
                              </p:par>
                              <p:par>
                                <p:cTn id="170" presetID="10" presetClass="entr" presetSubtype="0" fill="hold" grpId="0" nodeType="withEffect">
                                  <p:stCondLst>
                                    <p:cond delay="100"/>
                                  </p:stCondLst>
                                  <p:childTnLst>
                                    <p:set>
                                      <p:cBhvr>
                                        <p:cTn id="171" dur="1" fill="hold">
                                          <p:stCondLst>
                                            <p:cond delay="0"/>
                                          </p:stCondLst>
                                        </p:cTn>
                                        <p:tgtEl>
                                          <p:spTgt spid="560"/>
                                        </p:tgtEl>
                                        <p:attrNameLst>
                                          <p:attrName>style.visibility</p:attrName>
                                        </p:attrNameLst>
                                      </p:cBhvr>
                                      <p:to>
                                        <p:strVal val="visible"/>
                                      </p:to>
                                    </p:set>
                                    <p:animEffect transition="in" filter="fade">
                                      <p:cBhvr>
                                        <p:cTn id="172" dur="1000"/>
                                        <p:tgtEl>
                                          <p:spTgt spid="560"/>
                                        </p:tgtEl>
                                      </p:cBhvr>
                                    </p:animEffect>
                                  </p:childTnLst>
                                </p:cTn>
                              </p:par>
                              <p:par>
                                <p:cTn id="173" presetID="10" presetClass="entr" presetSubtype="0" fill="hold" grpId="0" nodeType="withEffect">
                                  <p:stCondLst>
                                    <p:cond delay="450"/>
                                  </p:stCondLst>
                                  <p:childTnLst>
                                    <p:set>
                                      <p:cBhvr>
                                        <p:cTn id="174" dur="1" fill="hold">
                                          <p:stCondLst>
                                            <p:cond delay="0"/>
                                          </p:stCondLst>
                                        </p:cTn>
                                        <p:tgtEl>
                                          <p:spTgt spid="553"/>
                                        </p:tgtEl>
                                        <p:attrNameLst>
                                          <p:attrName>style.visibility</p:attrName>
                                        </p:attrNameLst>
                                      </p:cBhvr>
                                      <p:to>
                                        <p:strVal val="visible"/>
                                      </p:to>
                                    </p:set>
                                    <p:animEffect transition="in" filter="fade">
                                      <p:cBhvr>
                                        <p:cTn id="175" dur="1000"/>
                                        <p:tgtEl>
                                          <p:spTgt spid="553"/>
                                        </p:tgtEl>
                                      </p:cBhvr>
                                    </p:animEffect>
                                  </p:childTnLst>
                                </p:cTn>
                              </p:par>
                              <p:par>
                                <p:cTn id="176" presetID="10" presetClass="entr" presetSubtype="0" fill="hold" grpId="0" nodeType="withEffect">
                                  <p:stCondLst>
                                    <p:cond delay="300"/>
                                  </p:stCondLst>
                                  <p:childTnLst>
                                    <p:set>
                                      <p:cBhvr>
                                        <p:cTn id="177" dur="1" fill="hold">
                                          <p:stCondLst>
                                            <p:cond delay="0"/>
                                          </p:stCondLst>
                                        </p:cTn>
                                        <p:tgtEl>
                                          <p:spTgt spid="563"/>
                                        </p:tgtEl>
                                        <p:attrNameLst>
                                          <p:attrName>style.visibility</p:attrName>
                                        </p:attrNameLst>
                                      </p:cBhvr>
                                      <p:to>
                                        <p:strVal val="visible"/>
                                      </p:to>
                                    </p:set>
                                    <p:animEffect transition="in" filter="fade">
                                      <p:cBhvr>
                                        <p:cTn id="178" dur="1000"/>
                                        <p:tgtEl>
                                          <p:spTgt spid="563"/>
                                        </p:tgtEl>
                                      </p:cBhvr>
                                    </p:animEffect>
                                  </p:childTnLst>
                                </p:cTn>
                              </p:par>
                              <p:par>
                                <p:cTn id="179" presetID="10" presetClass="entr" presetSubtype="0" fill="hold" grpId="0" nodeType="withEffect">
                                  <p:stCondLst>
                                    <p:cond delay="300"/>
                                  </p:stCondLst>
                                  <p:childTnLst>
                                    <p:set>
                                      <p:cBhvr>
                                        <p:cTn id="180" dur="1" fill="hold">
                                          <p:stCondLst>
                                            <p:cond delay="0"/>
                                          </p:stCondLst>
                                        </p:cTn>
                                        <p:tgtEl>
                                          <p:spTgt spid="552"/>
                                        </p:tgtEl>
                                        <p:attrNameLst>
                                          <p:attrName>style.visibility</p:attrName>
                                        </p:attrNameLst>
                                      </p:cBhvr>
                                      <p:to>
                                        <p:strVal val="visible"/>
                                      </p:to>
                                    </p:set>
                                    <p:animEffect transition="in" filter="fade">
                                      <p:cBhvr>
                                        <p:cTn id="181" dur="1000"/>
                                        <p:tgtEl>
                                          <p:spTgt spid="552"/>
                                        </p:tgtEl>
                                      </p:cBhvr>
                                    </p:animEffect>
                                  </p:childTnLst>
                                </p:cTn>
                              </p:par>
                              <p:par>
                                <p:cTn id="182" presetID="10" presetClass="entr" presetSubtype="0" fill="hold" grpId="0" nodeType="withEffect">
                                  <p:stCondLst>
                                    <p:cond delay="500"/>
                                  </p:stCondLst>
                                  <p:childTnLst>
                                    <p:set>
                                      <p:cBhvr>
                                        <p:cTn id="183" dur="1" fill="hold">
                                          <p:stCondLst>
                                            <p:cond delay="0"/>
                                          </p:stCondLst>
                                        </p:cTn>
                                        <p:tgtEl>
                                          <p:spTgt spid="551"/>
                                        </p:tgtEl>
                                        <p:attrNameLst>
                                          <p:attrName>style.visibility</p:attrName>
                                        </p:attrNameLst>
                                      </p:cBhvr>
                                      <p:to>
                                        <p:strVal val="visible"/>
                                      </p:to>
                                    </p:set>
                                    <p:animEffect transition="in" filter="fade">
                                      <p:cBhvr>
                                        <p:cTn id="184"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2" grpId="0" animBg="1"/>
      <p:bldP spid="472" grpId="0"/>
      <p:bldP spid="473" grpId="0"/>
      <p:bldP spid="474" grpId="0"/>
      <p:bldP spid="475" grpId="0"/>
      <p:bldP spid="476" grpId="0"/>
      <p:bldP spid="477" grpId="0"/>
      <p:bldP spid="478" grpId="0"/>
      <p:bldP spid="479" grpId="0"/>
      <p:bldP spid="480" grpId="0"/>
      <p:bldP spid="481" grpId="0"/>
      <p:bldP spid="482" grpId="0"/>
      <p:bldP spid="483" grpId="0"/>
      <p:bldP spid="484" grpId="0"/>
      <p:bldP spid="485" grpId="0"/>
      <p:bldP spid="486" grpId="0"/>
      <p:bldP spid="487" grpId="0"/>
      <p:bldP spid="488" grpId="0"/>
      <p:bldP spid="489" grpId="0"/>
      <p:bldP spid="490" grpId="0"/>
      <p:bldP spid="491" grpId="0"/>
      <p:bldP spid="492" grpId="0"/>
      <p:bldP spid="493" grpId="0"/>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xmlns="" id="{A65F9492-B6D4-46BA-A091-D4DAA99ADC38}"/>
              </a:ext>
            </a:extLst>
          </p:cNvPr>
          <p:cNvCxnSpPr>
            <a:cxnSpLocks/>
          </p:cNvCxnSpPr>
          <p:nvPr/>
        </p:nvCxnSpPr>
        <p:spPr>
          <a:xfrm>
            <a:off x="-11447" y="5910073"/>
            <a:ext cx="235437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831498" y="5896645"/>
            <a:ext cx="1049605" cy="732730"/>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3200" kern="0" dirty="0">
                <a:solidFill>
                  <a:srgbClr val="0070C0"/>
                </a:solidFill>
                <a:latin typeface="Segoe UI"/>
              </a:rPr>
              <a:t>IaaS</a:t>
            </a:r>
          </a:p>
        </p:txBody>
      </p:sp>
      <p:sp>
        <p:nvSpPr>
          <p:cNvPr id="27" name="TextBox 26"/>
          <p:cNvSpPr txBox="1"/>
          <p:nvPr/>
        </p:nvSpPr>
        <p:spPr>
          <a:xfrm>
            <a:off x="250500" y="5896645"/>
            <a:ext cx="1923241" cy="615391"/>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dirty="0">
                <a:solidFill>
                  <a:srgbClr val="E7E6E6">
                    <a:lumMod val="75000"/>
                  </a:srgbClr>
                </a:solidFill>
                <a:latin typeface="Segoe UI"/>
              </a:rPr>
              <a:t>On-Premises</a:t>
            </a:r>
          </a:p>
        </p:txBody>
      </p:sp>
      <p:cxnSp>
        <p:nvCxnSpPr>
          <p:cNvPr id="11" name="Straight Arrow Connector 10"/>
          <p:cNvCxnSpPr>
            <a:cxnSpLocks/>
          </p:cNvCxnSpPr>
          <p:nvPr/>
        </p:nvCxnSpPr>
        <p:spPr>
          <a:xfrm>
            <a:off x="-11448" y="5910067"/>
            <a:ext cx="594032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Freeform 50">
            <a:extLst>
              <a:ext uri="{FF2B5EF4-FFF2-40B4-BE49-F238E27FC236}">
                <a16:creationId xmlns:a16="http://schemas.microsoft.com/office/drawing/2014/main" xmlns="" id="{B585CF75-7DCA-475B-90E9-24F1DEF69AAA}"/>
              </a:ext>
            </a:extLst>
          </p:cNvPr>
          <p:cNvSpPr>
            <a:spLocks/>
          </p:cNvSpPr>
          <p:nvPr/>
        </p:nvSpPr>
        <p:spPr bwMode="auto">
          <a:xfrm>
            <a:off x="5043805" y="4229911"/>
            <a:ext cx="857010"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45" name="TextBox 144">
            <a:extLst>
              <a:ext uri="{FF2B5EF4-FFF2-40B4-BE49-F238E27FC236}">
                <a16:creationId xmlns:a16="http://schemas.microsoft.com/office/drawing/2014/main" xmlns="" id="{95A82C52-E907-4381-8EAC-67D2E2F60276}"/>
              </a:ext>
            </a:extLst>
          </p:cNvPr>
          <p:cNvSpPr txBox="1"/>
          <p:nvPr/>
        </p:nvSpPr>
        <p:spPr>
          <a:xfrm>
            <a:off x="1511082" y="3159796"/>
            <a:ext cx="3741505" cy="322945"/>
          </a:xfrm>
          <a:prstGeom prst="rect">
            <a:avLst/>
          </a:prstGeom>
          <a:noFill/>
        </p:spPr>
        <p:txBody>
          <a:bodyPr wrap="square" rtlCol="0">
            <a:spAutoFit/>
          </a:bodyPr>
          <a:lstStyle/>
          <a:p>
            <a:pPr algn="ctr" defTabSz="895870">
              <a:defRPr/>
            </a:pPr>
            <a:r>
              <a:rPr lang="en-US" sz="1468" kern="0">
                <a:gradFill>
                  <a:gsLst>
                    <a:gs pos="1250">
                      <a:srgbClr val="353535"/>
                    </a:gs>
                    <a:gs pos="100000">
                      <a:srgbClr val="353535"/>
                    </a:gs>
                  </a:gsLst>
                  <a:lin ang="5400000" scaled="0"/>
                </a:gradFill>
                <a:latin typeface="Segoe UI"/>
              </a:rPr>
              <a:t>How often should I </a:t>
            </a:r>
            <a:r>
              <a:rPr lang="en-US" sz="1468" b="1" kern="0">
                <a:gradFill>
                  <a:gsLst>
                    <a:gs pos="1250">
                      <a:srgbClr val="353535"/>
                    </a:gs>
                    <a:gs pos="100000">
                      <a:srgbClr val="353535"/>
                    </a:gs>
                  </a:gsLst>
                  <a:lin ang="5400000" scaled="0"/>
                </a:gradFill>
                <a:latin typeface="Segoe UI"/>
              </a:rPr>
              <a:t>patch</a:t>
            </a:r>
            <a:r>
              <a:rPr lang="en-US" sz="1468" kern="0">
                <a:gradFill>
                  <a:gsLst>
                    <a:gs pos="1250">
                      <a:srgbClr val="353535"/>
                    </a:gs>
                    <a:gs pos="100000">
                      <a:srgbClr val="353535"/>
                    </a:gs>
                  </a:gsLst>
                  <a:lin ang="5400000" scaled="0"/>
                </a:gradFill>
                <a:latin typeface="Segoe UI"/>
              </a:rPr>
              <a:t> my </a:t>
            </a:r>
            <a:r>
              <a:rPr lang="en-US" sz="1468" b="1" kern="0">
                <a:gradFill>
                  <a:gsLst>
                    <a:gs pos="1250">
                      <a:srgbClr val="353535"/>
                    </a:gs>
                    <a:gs pos="100000">
                      <a:srgbClr val="353535"/>
                    </a:gs>
                  </a:gsLst>
                  <a:lin ang="5400000" scaled="0"/>
                </a:gradFill>
                <a:latin typeface="Segoe UI"/>
              </a:rPr>
              <a:t>servers</a:t>
            </a:r>
            <a:r>
              <a:rPr lang="en-US" sz="1468" kern="0">
                <a:gradFill>
                  <a:gsLst>
                    <a:gs pos="1250">
                      <a:srgbClr val="353535"/>
                    </a:gs>
                    <a:gs pos="100000">
                      <a:srgbClr val="353535"/>
                    </a:gs>
                  </a:gsLst>
                  <a:lin ang="5400000" scaled="0"/>
                </a:gradFill>
                <a:latin typeface="Segoe UI"/>
              </a:rPr>
              <a:t>?</a:t>
            </a:r>
          </a:p>
        </p:txBody>
      </p:sp>
      <p:sp>
        <p:nvSpPr>
          <p:cNvPr id="146" name="TextBox 145">
            <a:extLst>
              <a:ext uri="{FF2B5EF4-FFF2-40B4-BE49-F238E27FC236}">
                <a16:creationId xmlns:a16="http://schemas.microsoft.com/office/drawing/2014/main" xmlns="" id="{2721B15A-534C-49A0-8D60-1A23CC2FF5EA}"/>
              </a:ext>
            </a:extLst>
          </p:cNvPr>
          <p:cNvSpPr txBox="1"/>
          <p:nvPr/>
        </p:nvSpPr>
        <p:spPr>
          <a:xfrm>
            <a:off x="1821150" y="3548524"/>
            <a:ext cx="3121367" cy="318229"/>
          </a:xfrm>
          <a:prstGeom prst="rect">
            <a:avLst/>
          </a:prstGeom>
          <a:noFill/>
        </p:spPr>
        <p:txBody>
          <a:bodyPr wrap="none" rtlCol="0">
            <a:spAutoFit/>
          </a:bodyPr>
          <a:lstStyle/>
          <a:p>
            <a:pPr algn="ctr" defTabSz="895870">
              <a:defRPr/>
            </a:pPr>
            <a:r>
              <a:rPr lang="en-US" sz="1468" kern="0">
                <a:gradFill>
                  <a:gsLst>
                    <a:gs pos="1250">
                      <a:srgbClr val="353535"/>
                    </a:gs>
                    <a:gs pos="100000">
                      <a:srgbClr val="353535"/>
                    </a:gs>
                  </a:gsLst>
                  <a:lin ang="5400000" scaled="0"/>
                </a:gradFill>
                <a:latin typeface="Segoe UI"/>
              </a:rPr>
              <a:t>How often should I backup my </a:t>
            </a:r>
            <a:r>
              <a:rPr lang="en-US" sz="1468" b="1" kern="0">
                <a:gradFill>
                  <a:gsLst>
                    <a:gs pos="1250">
                      <a:srgbClr val="353535"/>
                    </a:gs>
                    <a:gs pos="100000">
                      <a:srgbClr val="353535"/>
                    </a:gs>
                  </a:gsLst>
                  <a:lin ang="5400000" scaled="0"/>
                </a:gradFill>
                <a:latin typeface="Segoe UI"/>
              </a:rPr>
              <a:t>server</a:t>
            </a:r>
            <a:r>
              <a:rPr lang="en-US" sz="1468" kern="0">
                <a:gradFill>
                  <a:gsLst>
                    <a:gs pos="1250">
                      <a:srgbClr val="353535"/>
                    </a:gs>
                    <a:gs pos="100000">
                      <a:srgbClr val="353535"/>
                    </a:gs>
                  </a:gsLst>
                  <a:lin ang="5400000" scaled="0"/>
                </a:gradFill>
                <a:latin typeface="Segoe UI"/>
              </a:rPr>
              <a:t>?</a:t>
            </a:r>
          </a:p>
        </p:txBody>
      </p:sp>
      <p:sp>
        <p:nvSpPr>
          <p:cNvPr id="147" name="TextBox 146">
            <a:extLst>
              <a:ext uri="{FF2B5EF4-FFF2-40B4-BE49-F238E27FC236}">
                <a16:creationId xmlns:a16="http://schemas.microsoft.com/office/drawing/2014/main" xmlns="" id="{282E83BC-BD11-4FDB-ACC0-57F30AC60E41}"/>
              </a:ext>
            </a:extLst>
          </p:cNvPr>
          <p:cNvSpPr txBox="1"/>
          <p:nvPr/>
        </p:nvSpPr>
        <p:spPr>
          <a:xfrm>
            <a:off x="1419920" y="3937253"/>
            <a:ext cx="3923832" cy="322945"/>
          </a:xfrm>
          <a:prstGeom prst="rect">
            <a:avLst/>
          </a:prstGeom>
          <a:noFill/>
        </p:spPr>
        <p:txBody>
          <a:bodyPr wrap="square" rtlCol="0">
            <a:spAutoFit/>
          </a:bodyPr>
          <a:lstStyle/>
          <a:p>
            <a:pPr algn="ctr" defTabSz="895870">
              <a:defRPr/>
            </a:pPr>
            <a:r>
              <a:rPr lang="en-US" sz="1468" kern="0">
                <a:gradFill>
                  <a:gsLst>
                    <a:gs pos="1250">
                      <a:srgbClr val="353535"/>
                    </a:gs>
                    <a:gs pos="100000">
                      <a:srgbClr val="353535"/>
                    </a:gs>
                  </a:gsLst>
                  <a:lin ang="5400000" scaled="0"/>
                </a:gradFill>
                <a:latin typeface="Segoe UI"/>
              </a:rPr>
              <a:t>Which packages should be on my </a:t>
            </a:r>
            <a:r>
              <a:rPr lang="en-US" sz="1468" b="1" kern="0">
                <a:gradFill>
                  <a:gsLst>
                    <a:gs pos="1250">
                      <a:srgbClr val="353535"/>
                    </a:gs>
                    <a:gs pos="100000">
                      <a:srgbClr val="353535"/>
                    </a:gs>
                  </a:gsLst>
                  <a:lin ang="5400000" scaled="0"/>
                </a:gradFill>
                <a:latin typeface="Segoe UI"/>
              </a:rPr>
              <a:t>server</a:t>
            </a:r>
            <a:r>
              <a:rPr lang="en-US" sz="1468" kern="0">
                <a:gradFill>
                  <a:gsLst>
                    <a:gs pos="1250">
                      <a:srgbClr val="353535"/>
                    </a:gs>
                    <a:gs pos="100000">
                      <a:srgbClr val="353535"/>
                    </a:gs>
                  </a:gsLst>
                  <a:lin ang="5400000" scaled="0"/>
                </a:gradFill>
                <a:latin typeface="Segoe UI"/>
              </a:rPr>
              <a:t>?</a:t>
            </a:r>
          </a:p>
        </p:txBody>
      </p:sp>
      <p:sp>
        <p:nvSpPr>
          <p:cNvPr id="148" name="TextBox 147">
            <a:extLst>
              <a:ext uri="{FF2B5EF4-FFF2-40B4-BE49-F238E27FC236}">
                <a16:creationId xmlns:a16="http://schemas.microsoft.com/office/drawing/2014/main" xmlns="" id="{38A3AADE-CFC2-43EB-83DE-C2201929E8B5}"/>
              </a:ext>
            </a:extLst>
          </p:cNvPr>
          <p:cNvSpPr txBox="1"/>
          <p:nvPr/>
        </p:nvSpPr>
        <p:spPr>
          <a:xfrm>
            <a:off x="4199156" y="910231"/>
            <a:ext cx="3786818"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How many </a:t>
            </a:r>
            <a:r>
              <a:rPr lang="en-US" sz="1468" b="1">
                <a:gradFill>
                  <a:gsLst>
                    <a:gs pos="1250">
                      <a:srgbClr val="353535"/>
                    </a:gs>
                    <a:gs pos="100000">
                      <a:srgbClr val="353535"/>
                    </a:gs>
                  </a:gsLst>
                  <a:lin ang="5400000" scaled="0"/>
                </a:gradFill>
              </a:rPr>
              <a:t>servers</a:t>
            </a:r>
            <a:r>
              <a:rPr lang="en-US" sz="1468">
                <a:gradFill>
                  <a:gsLst>
                    <a:gs pos="1250">
                      <a:srgbClr val="353535"/>
                    </a:gs>
                    <a:gs pos="100000">
                      <a:srgbClr val="353535"/>
                    </a:gs>
                  </a:gsLst>
                  <a:lin ang="5400000" scaled="0"/>
                </a:gradFill>
              </a:rPr>
              <a:t> do I need?</a:t>
            </a:r>
          </a:p>
        </p:txBody>
      </p:sp>
      <p:sp>
        <p:nvSpPr>
          <p:cNvPr id="149" name="TextBox 148">
            <a:extLst>
              <a:ext uri="{FF2B5EF4-FFF2-40B4-BE49-F238E27FC236}">
                <a16:creationId xmlns:a16="http://schemas.microsoft.com/office/drawing/2014/main" xmlns="" id="{5E934033-4FA6-4CEB-B07F-0E940257269D}"/>
              </a:ext>
            </a:extLst>
          </p:cNvPr>
          <p:cNvSpPr txBox="1"/>
          <p:nvPr/>
        </p:nvSpPr>
        <p:spPr>
          <a:xfrm>
            <a:off x="4453022" y="543064"/>
            <a:ext cx="3279086"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How can I increase </a:t>
            </a:r>
            <a:r>
              <a:rPr lang="en-US" sz="1468" b="1">
                <a:gradFill>
                  <a:gsLst>
                    <a:gs pos="1250">
                      <a:srgbClr val="353535"/>
                    </a:gs>
                    <a:gs pos="100000">
                      <a:srgbClr val="353535"/>
                    </a:gs>
                  </a:gsLst>
                  <a:lin ang="5400000" scaled="0"/>
                </a:gradFill>
              </a:rPr>
              <a:t>server</a:t>
            </a:r>
            <a:r>
              <a:rPr lang="en-US" sz="1468">
                <a:gradFill>
                  <a:gsLst>
                    <a:gs pos="1250">
                      <a:srgbClr val="353535"/>
                    </a:gs>
                    <a:gs pos="100000">
                      <a:srgbClr val="353535"/>
                    </a:gs>
                  </a:gsLst>
                  <a:lin ang="5400000" scaled="0"/>
                </a:gradFill>
              </a:rPr>
              <a:t> utilization?</a:t>
            </a:r>
          </a:p>
        </p:txBody>
      </p:sp>
      <p:sp>
        <p:nvSpPr>
          <p:cNvPr id="150" name="TextBox 149">
            <a:extLst>
              <a:ext uri="{FF2B5EF4-FFF2-40B4-BE49-F238E27FC236}">
                <a16:creationId xmlns:a16="http://schemas.microsoft.com/office/drawing/2014/main" xmlns="" id="{C0F85953-5B53-4A0F-B9A9-B5D0FAF01A29}"/>
              </a:ext>
            </a:extLst>
          </p:cNvPr>
          <p:cNvSpPr txBox="1"/>
          <p:nvPr/>
        </p:nvSpPr>
        <p:spPr>
          <a:xfrm>
            <a:off x="3298621" y="175898"/>
            <a:ext cx="558788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What is the right </a:t>
            </a:r>
            <a:r>
              <a:rPr lang="en-US" sz="1468" b="1">
                <a:gradFill>
                  <a:gsLst>
                    <a:gs pos="1250">
                      <a:srgbClr val="353535"/>
                    </a:gs>
                    <a:gs pos="100000">
                      <a:srgbClr val="353535"/>
                    </a:gs>
                  </a:gsLst>
                  <a:lin ang="5400000" scaled="0"/>
                </a:gradFill>
              </a:rPr>
              <a:t>size</a:t>
            </a:r>
            <a:r>
              <a:rPr lang="en-US" sz="1468">
                <a:gradFill>
                  <a:gsLst>
                    <a:gs pos="1250">
                      <a:srgbClr val="353535"/>
                    </a:gs>
                    <a:gs pos="100000">
                      <a:srgbClr val="353535"/>
                    </a:gs>
                  </a:gsLst>
                  <a:lin ang="5400000" scaled="0"/>
                </a:gradFill>
              </a:rPr>
              <a:t> of </a:t>
            </a:r>
            <a:r>
              <a:rPr lang="en-US" sz="1468" b="1">
                <a:gradFill>
                  <a:gsLst>
                    <a:gs pos="1250">
                      <a:srgbClr val="353535"/>
                    </a:gs>
                    <a:gs pos="100000">
                      <a:srgbClr val="353535"/>
                    </a:gs>
                  </a:gsLst>
                  <a:lin ang="5400000" scaled="0"/>
                </a:gradFill>
              </a:rPr>
              <a:t>servers</a:t>
            </a:r>
            <a:r>
              <a:rPr lang="en-US" sz="1468">
                <a:gradFill>
                  <a:gsLst>
                    <a:gs pos="1250">
                      <a:srgbClr val="353535"/>
                    </a:gs>
                    <a:gs pos="100000">
                      <a:srgbClr val="353535"/>
                    </a:gs>
                  </a:gsLst>
                  <a:lin ang="5400000" scaled="0"/>
                </a:gradFill>
              </a:rPr>
              <a:t> for my business needs?</a:t>
            </a:r>
          </a:p>
        </p:txBody>
      </p:sp>
      <p:sp>
        <p:nvSpPr>
          <p:cNvPr id="151" name="TextBox 150">
            <a:extLst>
              <a:ext uri="{FF2B5EF4-FFF2-40B4-BE49-F238E27FC236}">
                <a16:creationId xmlns:a16="http://schemas.microsoft.com/office/drawing/2014/main" xmlns="" id="{8B8E1811-0910-4BE6-A34C-1EB6C3763202}"/>
              </a:ext>
            </a:extLst>
          </p:cNvPr>
          <p:cNvSpPr txBox="1"/>
          <p:nvPr/>
        </p:nvSpPr>
        <p:spPr>
          <a:xfrm>
            <a:off x="4968325" y="1277398"/>
            <a:ext cx="2248480"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How can I </a:t>
            </a:r>
            <a:r>
              <a:rPr lang="en-US" sz="1468" b="1">
                <a:gradFill>
                  <a:gsLst>
                    <a:gs pos="1250">
                      <a:srgbClr val="353535"/>
                    </a:gs>
                    <a:gs pos="100000">
                      <a:srgbClr val="353535"/>
                    </a:gs>
                  </a:gsLst>
                  <a:lin ang="5400000" scaled="0"/>
                </a:gradFill>
              </a:rPr>
              <a:t>scale</a:t>
            </a:r>
            <a:r>
              <a:rPr lang="en-US" sz="1468">
                <a:gradFill>
                  <a:gsLst>
                    <a:gs pos="1250">
                      <a:srgbClr val="353535"/>
                    </a:gs>
                    <a:gs pos="100000">
                      <a:srgbClr val="353535"/>
                    </a:gs>
                  </a:gsLst>
                  <a:lin ang="5400000" scaled="0"/>
                </a:gradFill>
              </a:rPr>
              <a:t> my app?</a:t>
            </a:r>
          </a:p>
        </p:txBody>
      </p:sp>
      <p:sp>
        <p:nvSpPr>
          <p:cNvPr id="152" name="TextBox 151">
            <a:extLst>
              <a:ext uri="{FF2B5EF4-FFF2-40B4-BE49-F238E27FC236}">
                <a16:creationId xmlns:a16="http://schemas.microsoft.com/office/drawing/2014/main" xmlns="" id="{8FF408DB-43B6-43F3-B511-0A64F4F8D39F}"/>
              </a:ext>
            </a:extLst>
          </p:cNvPr>
          <p:cNvSpPr txBox="1"/>
          <p:nvPr/>
        </p:nvSpPr>
        <p:spPr>
          <a:xfrm>
            <a:off x="7586850" y="3548524"/>
            <a:ext cx="2482485"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5870">
              <a:defRPr/>
            </a:pPr>
            <a:r>
              <a:rPr lang="en-US" sz="1468" b="1">
                <a:gradFill>
                  <a:gsLst>
                    <a:gs pos="1250">
                      <a:srgbClr val="353535"/>
                    </a:gs>
                    <a:gs pos="100000">
                      <a:srgbClr val="353535"/>
                    </a:gs>
                  </a:gsLst>
                  <a:lin ang="5400000" scaled="0"/>
                </a:gradFill>
              </a:rPr>
              <a:t>Which OS </a:t>
            </a:r>
            <a:r>
              <a:rPr lang="en-US" sz="1468">
                <a:gradFill>
                  <a:gsLst>
                    <a:gs pos="1250">
                      <a:srgbClr val="353535"/>
                    </a:gs>
                    <a:gs pos="100000">
                      <a:srgbClr val="353535"/>
                    </a:gs>
                  </a:gsLst>
                  <a:lin ang="5400000" scaled="0"/>
                </a:gradFill>
              </a:rPr>
              <a:t>should I use?</a:t>
            </a:r>
          </a:p>
        </p:txBody>
      </p:sp>
      <p:sp>
        <p:nvSpPr>
          <p:cNvPr id="153" name="TextBox 152">
            <a:extLst>
              <a:ext uri="{FF2B5EF4-FFF2-40B4-BE49-F238E27FC236}">
                <a16:creationId xmlns:a16="http://schemas.microsoft.com/office/drawing/2014/main" xmlns="" id="{C7C964EC-E014-40C1-944C-FCECAE824ECF}"/>
              </a:ext>
            </a:extLst>
          </p:cNvPr>
          <p:cNvSpPr txBox="1"/>
          <p:nvPr/>
        </p:nvSpPr>
        <p:spPr>
          <a:xfrm>
            <a:off x="6405067" y="3159796"/>
            <a:ext cx="4846049"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5870">
              <a:defRPr/>
            </a:pPr>
            <a:r>
              <a:rPr lang="en-US" sz="1468">
                <a:gradFill>
                  <a:gsLst>
                    <a:gs pos="1250">
                      <a:srgbClr val="353535"/>
                    </a:gs>
                    <a:gs pos="100000">
                      <a:srgbClr val="353535"/>
                    </a:gs>
                  </a:gsLst>
                  <a:lin ang="5400000" scaled="0"/>
                </a:gradFill>
              </a:rPr>
              <a:t>How do I </a:t>
            </a:r>
            <a:r>
              <a:rPr lang="en-US" sz="1468" b="1">
                <a:gradFill>
                  <a:gsLst>
                    <a:gs pos="1250">
                      <a:srgbClr val="353535"/>
                    </a:gs>
                    <a:gs pos="100000">
                      <a:srgbClr val="353535"/>
                    </a:gs>
                  </a:gsLst>
                  <a:lin ang="5400000" scaled="0"/>
                </a:gradFill>
              </a:rPr>
              <a:t>deploy</a:t>
            </a:r>
            <a:r>
              <a:rPr lang="en-US" sz="1468">
                <a:gradFill>
                  <a:gsLst>
                    <a:gs pos="1250">
                      <a:srgbClr val="353535"/>
                    </a:gs>
                    <a:gs pos="100000">
                      <a:srgbClr val="353535"/>
                    </a:gs>
                  </a:gsLst>
                  <a:lin ang="5400000" scaled="0"/>
                </a:gradFill>
              </a:rPr>
              <a:t> new </a:t>
            </a:r>
            <a:r>
              <a:rPr lang="en-US" sz="1468" b="1">
                <a:gradFill>
                  <a:gsLst>
                    <a:gs pos="1250">
                      <a:srgbClr val="353535"/>
                    </a:gs>
                    <a:gs pos="100000">
                      <a:srgbClr val="353535"/>
                    </a:gs>
                  </a:gsLst>
                  <a:lin ang="5400000" scaled="0"/>
                </a:gradFill>
              </a:rPr>
              <a:t>code</a:t>
            </a:r>
            <a:r>
              <a:rPr lang="en-US" sz="1468">
                <a:gradFill>
                  <a:gsLst>
                    <a:gs pos="1250">
                      <a:srgbClr val="353535"/>
                    </a:gs>
                    <a:gs pos="100000">
                      <a:srgbClr val="353535"/>
                    </a:gs>
                  </a:gsLst>
                  <a:lin ang="5400000" scaled="0"/>
                </a:gradFill>
              </a:rPr>
              <a:t> to my </a:t>
            </a:r>
            <a:r>
              <a:rPr lang="en-US" sz="1468" b="1">
                <a:gradFill>
                  <a:gsLst>
                    <a:gs pos="1250">
                      <a:srgbClr val="353535"/>
                    </a:gs>
                    <a:gs pos="100000">
                      <a:srgbClr val="353535"/>
                    </a:gs>
                  </a:gsLst>
                  <a:lin ang="5400000" scaled="0"/>
                </a:gradFill>
              </a:rPr>
              <a:t>server</a:t>
            </a:r>
            <a:r>
              <a:rPr lang="en-US" sz="1468">
                <a:gradFill>
                  <a:gsLst>
                    <a:gs pos="1250">
                      <a:srgbClr val="353535"/>
                    </a:gs>
                    <a:gs pos="100000">
                      <a:srgbClr val="353535"/>
                    </a:gs>
                  </a:gsLst>
                  <a:lin ang="5400000" scaled="0"/>
                </a:gradFill>
              </a:rPr>
              <a:t>?</a:t>
            </a:r>
          </a:p>
        </p:txBody>
      </p:sp>
      <p:sp>
        <p:nvSpPr>
          <p:cNvPr id="154" name="TextBox 153">
            <a:extLst>
              <a:ext uri="{FF2B5EF4-FFF2-40B4-BE49-F238E27FC236}">
                <a16:creationId xmlns:a16="http://schemas.microsoft.com/office/drawing/2014/main" xmlns="" id="{B1C8ECD1-61F6-4199-A0A4-56815FE45991}"/>
              </a:ext>
            </a:extLst>
          </p:cNvPr>
          <p:cNvSpPr txBox="1"/>
          <p:nvPr/>
        </p:nvSpPr>
        <p:spPr>
          <a:xfrm>
            <a:off x="6781260" y="3937253"/>
            <a:ext cx="4093663"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5870">
              <a:defRPr/>
            </a:pPr>
            <a:r>
              <a:rPr lang="en-US" sz="1468">
                <a:gradFill>
                  <a:gsLst>
                    <a:gs pos="1250">
                      <a:srgbClr val="353535"/>
                    </a:gs>
                    <a:gs pos="100000">
                      <a:srgbClr val="353535"/>
                    </a:gs>
                  </a:gsLst>
                  <a:lin ang="5400000" scaled="0"/>
                </a:gradFill>
              </a:rPr>
              <a:t>Who </a:t>
            </a:r>
            <a:r>
              <a:rPr lang="en-US" sz="1468" b="1">
                <a:gradFill>
                  <a:gsLst>
                    <a:gs pos="1250">
                      <a:srgbClr val="353535"/>
                    </a:gs>
                    <a:gs pos="100000">
                      <a:srgbClr val="353535"/>
                    </a:gs>
                  </a:gsLst>
                  <a:lin ang="5400000" scaled="0"/>
                </a:gradFill>
              </a:rPr>
              <a:t>monitors</a:t>
            </a:r>
            <a:r>
              <a:rPr lang="en-US" sz="1468">
                <a:gradFill>
                  <a:gsLst>
                    <a:gs pos="1250">
                      <a:srgbClr val="353535"/>
                    </a:gs>
                    <a:gs pos="100000">
                      <a:srgbClr val="353535"/>
                    </a:gs>
                  </a:gsLst>
                  <a:lin ang="5400000" scaled="0"/>
                </a:gradFill>
              </a:rPr>
              <a:t> my App?</a:t>
            </a:r>
          </a:p>
        </p:txBody>
      </p:sp>
      <p:grpSp>
        <p:nvGrpSpPr>
          <p:cNvPr id="155" name="Group 154">
            <a:extLst>
              <a:ext uri="{FF2B5EF4-FFF2-40B4-BE49-F238E27FC236}">
                <a16:creationId xmlns:a16="http://schemas.microsoft.com/office/drawing/2014/main" xmlns="" id="{0B1354B0-D4DF-4AA5-AA8A-878EFCABCE5B}"/>
              </a:ext>
            </a:extLst>
          </p:cNvPr>
          <p:cNvGrpSpPr/>
          <p:nvPr/>
        </p:nvGrpSpPr>
        <p:grpSpPr>
          <a:xfrm>
            <a:off x="5439028" y="4120890"/>
            <a:ext cx="1313945" cy="1313945"/>
            <a:chOff x="5547902" y="4202399"/>
            <a:chExt cx="1340672" cy="1340672"/>
          </a:xfrm>
        </p:grpSpPr>
        <p:sp>
          <p:nvSpPr>
            <p:cNvPr id="156" name="Oval 155">
              <a:extLst>
                <a:ext uri="{FF2B5EF4-FFF2-40B4-BE49-F238E27FC236}">
                  <a16:creationId xmlns:a16="http://schemas.microsoft.com/office/drawing/2014/main" xmlns="" id="{F3D4FFE9-AD0F-4BE8-B127-6B58FF2F9CCB}"/>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57" name="Group 156">
              <a:extLst>
                <a:ext uri="{FF2B5EF4-FFF2-40B4-BE49-F238E27FC236}">
                  <a16:creationId xmlns:a16="http://schemas.microsoft.com/office/drawing/2014/main" xmlns="" id="{7F640996-FA02-4963-AFCC-76C8F9FF2200}"/>
                </a:ext>
              </a:extLst>
            </p:cNvPr>
            <p:cNvGrpSpPr/>
            <p:nvPr/>
          </p:nvGrpSpPr>
          <p:grpSpPr>
            <a:xfrm>
              <a:off x="5882043" y="4461171"/>
              <a:ext cx="744667" cy="794664"/>
              <a:chOff x="2084593" y="2157479"/>
              <a:chExt cx="958326" cy="1022668"/>
            </a:xfrm>
          </p:grpSpPr>
          <p:grpSp>
            <p:nvGrpSpPr>
              <p:cNvPr id="158" name="Group 4">
                <a:extLst>
                  <a:ext uri="{FF2B5EF4-FFF2-40B4-BE49-F238E27FC236}">
                    <a16:creationId xmlns:a16="http://schemas.microsoft.com/office/drawing/2014/main" xmlns="" id="{421B0FDB-BBF9-439B-9DE9-F60472F0BE17}"/>
                  </a:ext>
                </a:extLst>
              </p:cNvPr>
              <p:cNvGrpSpPr>
                <a:grpSpLocks noChangeAspect="1"/>
              </p:cNvGrpSpPr>
              <p:nvPr/>
            </p:nvGrpSpPr>
            <p:grpSpPr bwMode="auto">
              <a:xfrm>
                <a:off x="2084593" y="2157479"/>
                <a:ext cx="475727" cy="1022668"/>
                <a:chOff x="7" y="12"/>
                <a:chExt cx="167" cy="359"/>
              </a:xfrm>
            </p:grpSpPr>
            <p:sp>
              <p:nvSpPr>
                <p:cNvPr id="166" name="Rectangle 5">
                  <a:extLst>
                    <a:ext uri="{FF2B5EF4-FFF2-40B4-BE49-F238E27FC236}">
                      <a16:creationId xmlns:a16="http://schemas.microsoft.com/office/drawing/2014/main" xmlns="" id="{D523CB19-43A9-4878-AD73-2F2665BE7116}"/>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7" name="Freeform 6">
                  <a:extLst>
                    <a:ext uri="{FF2B5EF4-FFF2-40B4-BE49-F238E27FC236}">
                      <a16:creationId xmlns:a16="http://schemas.microsoft.com/office/drawing/2014/main" xmlns="" id="{517C05B1-2470-47F4-8CA1-474A44D7653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8" name="Rectangle 7">
                  <a:extLst>
                    <a:ext uri="{FF2B5EF4-FFF2-40B4-BE49-F238E27FC236}">
                      <a16:creationId xmlns:a16="http://schemas.microsoft.com/office/drawing/2014/main" xmlns="" id="{B3DF8D36-2CB5-4579-92A4-B1D725DCC07D}"/>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9" name="Rectangle 8">
                  <a:extLst>
                    <a:ext uri="{FF2B5EF4-FFF2-40B4-BE49-F238E27FC236}">
                      <a16:creationId xmlns:a16="http://schemas.microsoft.com/office/drawing/2014/main" xmlns="" id="{BF17BBCE-8C9C-4283-B05C-725C159A2261}"/>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0" name="Rectangle 9">
                  <a:extLst>
                    <a:ext uri="{FF2B5EF4-FFF2-40B4-BE49-F238E27FC236}">
                      <a16:creationId xmlns:a16="http://schemas.microsoft.com/office/drawing/2014/main" xmlns="" id="{E83CD25C-461C-4ADB-8005-5580E886866C}"/>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1" name="Rectangle 10">
                  <a:extLst>
                    <a:ext uri="{FF2B5EF4-FFF2-40B4-BE49-F238E27FC236}">
                      <a16:creationId xmlns:a16="http://schemas.microsoft.com/office/drawing/2014/main" xmlns="" id="{AC86172E-6DA6-47CC-99DF-F7026BD27047}"/>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2" name="Rectangle 11">
                  <a:extLst>
                    <a:ext uri="{FF2B5EF4-FFF2-40B4-BE49-F238E27FC236}">
                      <a16:creationId xmlns:a16="http://schemas.microsoft.com/office/drawing/2014/main" xmlns="" id="{0A4B2234-1B67-46BE-83B9-E0910C443A36}"/>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3" name="Rectangle 12">
                  <a:extLst>
                    <a:ext uri="{FF2B5EF4-FFF2-40B4-BE49-F238E27FC236}">
                      <a16:creationId xmlns:a16="http://schemas.microsoft.com/office/drawing/2014/main" xmlns="" id="{5E458580-80A1-427A-88CD-6E8F282CFF33}"/>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4" name="Rectangle 13">
                  <a:extLst>
                    <a:ext uri="{FF2B5EF4-FFF2-40B4-BE49-F238E27FC236}">
                      <a16:creationId xmlns:a16="http://schemas.microsoft.com/office/drawing/2014/main" xmlns="" id="{0FB5E1C3-A45E-4C3B-AE12-9FDD344AA6EA}"/>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59" name="Group 158">
                <a:extLst>
                  <a:ext uri="{FF2B5EF4-FFF2-40B4-BE49-F238E27FC236}">
                    <a16:creationId xmlns:a16="http://schemas.microsoft.com/office/drawing/2014/main" xmlns="" id="{426CE35E-934D-4FE3-9A5A-A10941E90CC9}"/>
                  </a:ext>
                </a:extLst>
              </p:cNvPr>
              <p:cNvGrpSpPr/>
              <p:nvPr/>
            </p:nvGrpSpPr>
            <p:grpSpPr>
              <a:xfrm>
                <a:off x="2561534" y="2758439"/>
                <a:ext cx="475727" cy="421466"/>
                <a:chOff x="2779974" y="2727959"/>
                <a:chExt cx="475727" cy="421466"/>
              </a:xfrm>
            </p:grpSpPr>
            <p:sp>
              <p:nvSpPr>
                <p:cNvPr id="161" name="Rectangle 5">
                  <a:extLst>
                    <a:ext uri="{FF2B5EF4-FFF2-40B4-BE49-F238E27FC236}">
                      <a16:creationId xmlns:a16="http://schemas.microsoft.com/office/drawing/2014/main" xmlns="" id="{391D9726-C10E-4408-B364-9018948AEACD}"/>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2" name="Freeform 6">
                  <a:extLst>
                    <a:ext uri="{FF2B5EF4-FFF2-40B4-BE49-F238E27FC236}">
                      <a16:creationId xmlns:a16="http://schemas.microsoft.com/office/drawing/2014/main" xmlns="" id="{EE6B4B5C-23B0-4DB1-AC2B-0224496CF77D}"/>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3" name="Rectangle 7">
                  <a:extLst>
                    <a:ext uri="{FF2B5EF4-FFF2-40B4-BE49-F238E27FC236}">
                      <a16:creationId xmlns:a16="http://schemas.microsoft.com/office/drawing/2014/main" xmlns="" id="{34449B9C-34D1-4195-845B-9C8A9FBFA10D}"/>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4" name="Rectangle 8">
                  <a:extLst>
                    <a:ext uri="{FF2B5EF4-FFF2-40B4-BE49-F238E27FC236}">
                      <a16:creationId xmlns:a16="http://schemas.microsoft.com/office/drawing/2014/main" xmlns="" id="{C9E112B0-F388-434F-A175-797D4C3DB0D8}"/>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5" name="Rectangle 9">
                  <a:extLst>
                    <a:ext uri="{FF2B5EF4-FFF2-40B4-BE49-F238E27FC236}">
                      <a16:creationId xmlns:a16="http://schemas.microsoft.com/office/drawing/2014/main" xmlns="" id="{689BF551-AA5E-4AFA-8774-43D3C4438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sp>
            <p:nvSpPr>
              <p:cNvPr id="160" name="Isosceles Triangle 159">
                <a:extLst>
                  <a:ext uri="{FF2B5EF4-FFF2-40B4-BE49-F238E27FC236}">
                    <a16:creationId xmlns:a16="http://schemas.microsoft.com/office/drawing/2014/main" xmlns="" id="{A77F3200-4D0B-459D-9F18-8EF974E23490}"/>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err="1">
                  <a:solidFill>
                    <a:srgbClr val="353535"/>
                  </a:solidFill>
                  <a:latin typeface="Segoe UI Semilight"/>
                </a:endParaRPr>
              </a:p>
            </p:txBody>
          </p:sp>
        </p:grpSp>
      </p:grpSp>
      <p:grpSp>
        <p:nvGrpSpPr>
          <p:cNvPr id="175" name="Group 174">
            <a:extLst>
              <a:ext uri="{FF2B5EF4-FFF2-40B4-BE49-F238E27FC236}">
                <a16:creationId xmlns:a16="http://schemas.microsoft.com/office/drawing/2014/main" xmlns="" id="{7C0EBAA9-C068-4822-906A-695BBB847FDB}"/>
              </a:ext>
            </a:extLst>
          </p:cNvPr>
          <p:cNvGrpSpPr/>
          <p:nvPr/>
        </p:nvGrpSpPr>
        <p:grpSpPr>
          <a:xfrm>
            <a:off x="5439028" y="1689399"/>
            <a:ext cx="1313945" cy="1313945"/>
            <a:chOff x="5547902" y="2127586"/>
            <a:chExt cx="1340672" cy="1340672"/>
          </a:xfrm>
        </p:grpSpPr>
        <p:sp>
          <p:nvSpPr>
            <p:cNvPr id="176" name="Oval 175">
              <a:extLst>
                <a:ext uri="{FF2B5EF4-FFF2-40B4-BE49-F238E27FC236}">
                  <a16:creationId xmlns:a16="http://schemas.microsoft.com/office/drawing/2014/main" xmlns="" id="{18BEF007-618F-4863-9EC5-C14453B59708}"/>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7" name="Group 16">
              <a:extLst>
                <a:ext uri="{FF2B5EF4-FFF2-40B4-BE49-F238E27FC236}">
                  <a16:creationId xmlns:a16="http://schemas.microsoft.com/office/drawing/2014/main" xmlns="" id="{1673FA0A-CCB3-4E02-97FA-6F0F6F24FA3E}"/>
                </a:ext>
              </a:extLst>
            </p:cNvPr>
            <p:cNvGrpSpPr>
              <a:grpSpLocks noChangeAspect="1"/>
            </p:cNvGrpSpPr>
            <p:nvPr/>
          </p:nvGrpSpPr>
          <p:grpSpPr bwMode="auto">
            <a:xfrm>
              <a:off x="5824049" y="2333627"/>
              <a:ext cx="770389" cy="891106"/>
              <a:chOff x="13" y="7"/>
              <a:chExt cx="351" cy="406"/>
            </a:xfrm>
          </p:grpSpPr>
          <p:sp>
            <p:nvSpPr>
              <p:cNvPr id="178" name="Freeform 17">
                <a:extLst>
                  <a:ext uri="{FF2B5EF4-FFF2-40B4-BE49-F238E27FC236}">
                    <a16:creationId xmlns:a16="http://schemas.microsoft.com/office/drawing/2014/main" xmlns="" id="{D2EECDBE-BF0A-4EA6-8603-084AD055EA7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79" name="Freeform 18">
                <a:extLst>
                  <a:ext uri="{FF2B5EF4-FFF2-40B4-BE49-F238E27FC236}">
                    <a16:creationId xmlns:a16="http://schemas.microsoft.com/office/drawing/2014/main" xmlns="" id="{0E080E3F-2DFF-47C6-AC94-CA9FAFCAEC7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0" name="Line 19">
                <a:extLst>
                  <a:ext uri="{FF2B5EF4-FFF2-40B4-BE49-F238E27FC236}">
                    <a16:creationId xmlns:a16="http://schemas.microsoft.com/office/drawing/2014/main" xmlns="" id="{4B980296-D320-461B-9631-BB7F02986A17}"/>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1" name="Freeform 20">
                <a:extLst>
                  <a:ext uri="{FF2B5EF4-FFF2-40B4-BE49-F238E27FC236}">
                    <a16:creationId xmlns:a16="http://schemas.microsoft.com/office/drawing/2014/main" xmlns="" id="{9BEA336B-D380-4A16-B54C-40299E2E63C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2" name="Freeform 21">
                <a:extLst>
                  <a:ext uri="{FF2B5EF4-FFF2-40B4-BE49-F238E27FC236}">
                    <a16:creationId xmlns:a16="http://schemas.microsoft.com/office/drawing/2014/main" xmlns="" id="{8E828F03-26BA-4C60-A397-CD8D5915D36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3" name="Line 22">
                <a:extLst>
                  <a:ext uri="{FF2B5EF4-FFF2-40B4-BE49-F238E27FC236}">
                    <a16:creationId xmlns:a16="http://schemas.microsoft.com/office/drawing/2014/main" xmlns="" id="{7B4BDB71-83E8-497A-8EEC-8B4B7654653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4" name="Freeform 23">
                <a:extLst>
                  <a:ext uri="{FF2B5EF4-FFF2-40B4-BE49-F238E27FC236}">
                    <a16:creationId xmlns:a16="http://schemas.microsoft.com/office/drawing/2014/main" xmlns="" id="{272D0024-3180-40E0-89B1-6172E3A42BF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5" name="Freeform 24">
                <a:extLst>
                  <a:ext uri="{FF2B5EF4-FFF2-40B4-BE49-F238E27FC236}">
                    <a16:creationId xmlns:a16="http://schemas.microsoft.com/office/drawing/2014/main" xmlns="" id="{0422B94B-FC1D-40DF-A7FA-F7EB3BF7D9E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6" name="Freeform 25">
                <a:extLst>
                  <a:ext uri="{FF2B5EF4-FFF2-40B4-BE49-F238E27FC236}">
                    <a16:creationId xmlns:a16="http://schemas.microsoft.com/office/drawing/2014/main" xmlns="" id="{C79953D4-2DA2-4392-A251-BDD1A63B36EE}"/>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7" name="Line 26">
                <a:extLst>
                  <a:ext uri="{FF2B5EF4-FFF2-40B4-BE49-F238E27FC236}">
                    <a16:creationId xmlns:a16="http://schemas.microsoft.com/office/drawing/2014/main" xmlns="" id="{70EF93E8-1867-4B47-B2DA-9205E9217E01}"/>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8" name="Freeform 27">
                <a:extLst>
                  <a:ext uri="{FF2B5EF4-FFF2-40B4-BE49-F238E27FC236}">
                    <a16:creationId xmlns:a16="http://schemas.microsoft.com/office/drawing/2014/main" xmlns="" id="{B4144D8F-8042-41E7-ADF4-A3660C86B23D}"/>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89" name="Freeform 28">
                <a:extLst>
                  <a:ext uri="{FF2B5EF4-FFF2-40B4-BE49-F238E27FC236}">
                    <a16:creationId xmlns:a16="http://schemas.microsoft.com/office/drawing/2014/main" xmlns="" id="{7E5840F9-C411-4952-B4AF-F0ED8B48227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grpSp>
      <p:grpSp>
        <p:nvGrpSpPr>
          <p:cNvPr id="190" name="Group 189">
            <a:extLst>
              <a:ext uri="{FF2B5EF4-FFF2-40B4-BE49-F238E27FC236}">
                <a16:creationId xmlns:a16="http://schemas.microsoft.com/office/drawing/2014/main" xmlns="" id="{1CD5BCC7-C85B-44FB-A2B5-8B03B10A4F47}"/>
              </a:ext>
            </a:extLst>
          </p:cNvPr>
          <p:cNvGrpSpPr/>
          <p:nvPr/>
        </p:nvGrpSpPr>
        <p:grpSpPr>
          <a:xfrm>
            <a:off x="2721554" y="1689399"/>
            <a:ext cx="1313945" cy="1313945"/>
            <a:chOff x="2775150" y="2127586"/>
            <a:chExt cx="1340672" cy="1340672"/>
          </a:xfrm>
        </p:grpSpPr>
        <p:sp>
          <p:nvSpPr>
            <p:cNvPr id="191" name="Oval 190">
              <a:extLst>
                <a:ext uri="{FF2B5EF4-FFF2-40B4-BE49-F238E27FC236}">
                  <a16:creationId xmlns:a16="http://schemas.microsoft.com/office/drawing/2014/main" xmlns="" id="{90203890-B46B-466A-A2E8-25ECAABE366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5">
              <a:extLst>
                <a:ext uri="{FF2B5EF4-FFF2-40B4-BE49-F238E27FC236}">
                  <a16:creationId xmlns:a16="http://schemas.microsoft.com/office/drawing/2014/main" xmlns="" id="{86B04566-A37E-4DF8-8054-4586B15CEC8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93" name="Group 192">
            <a:extLst>
              <a:ext uri="{FF2B5EF4-FFF2-40B4-BE49-F238E27FC236}">
                <a16:creationId xmlns:a16="http://schemas.microsoft.com/office/drawing/2014/main" xmlns="" id="{B42BAE1F-97B2-4117-A536-18FA657F389D}"/>
              </a:ext>
            </a:extLst>
          </p:cNvPr>
          <p:cNvGrpSpPr/>
          <p:nvPr/>
        </p:nvGrpSpPr>
        <p:grpSpPr>
          <a:xfrm>
            <a:off x="8156502" y="1689399"/>
            <a:ext cx="1313945" cy="1313945"/>
            <a:chOff x="8320652" y="2127586"/>
            <a:chExt cx="1340672" cy="1340672"/>
          </a:xfrm>
        </p:grpSpPr>
        <p:sp>
          <p:nvSpPr>
            <p:cNvPr id="194" name="Oval 193">
              <a:extLst>
                <a:ext uri="{FF2B5EF4-FFF2-40B4-BE49-F238E27FC236}">
                  <a16:creationId xmlns:a16="http://schemas.microsoft.com/office/drawing/2014/main" xmlns="" id="{9BE4F214-8E80-45A6-B3A4-30AA1670A0A2}"/>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5" name="Group 8">
              <a:extLst>
                <a:ext uri="{FF2B5EF4-FFF2-40B4-BE49-F238E27FC236}">
                  <a16:creationId xmlns:a16="http://schemas.microsoft.com/office/drawing/2014/main" xmlns="" id="{83005A0C-3AB3-412F-BAD6-DF5D7FF1A02B}"/>
                </a:ext>
              </a:extLst>
            </p:cNvPr>
            <p:cNvGrpSpPr>
              <a:grpSpLocks noChangeAspect="1"/>
            </p:cNvGrpSpPr>
            <p:nvPr/>
          </p:nvGrpSpPr>
          <p:grpSpPr bwMode="auto">
            <a:xfrm>
              <a:off x="8561965" y="2577338"/>
              <a:ext cx="897974" cy="451613"/>
              <a:chOff x="7" y="12"/>
              <a:chExt cx="342" cy="172"/>
            </a:xfrm>
          </p:grpSpPr>
          <p:sp>
            <p:nvSpPr>
              <p:cNvPr id="196" name="Rectangle 9">
                <a:extLst>
                  <a:ext uri="{FF2B5EF4-FFF2-40B4-BE49-F238E27FC236}">
                    <a16:creationId xmlns:a16="http://schemas.microsoft.com/office/drawing/2014/main" xmlns="" id="{D260A608-1537-4C62-825A-72D6E9170837}"/>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7" name="Rectangle 10">
                <a:extLst>
                  <a:ext uri="{FF2B5EF4-FFF2-40B4-BE49-F238E27FC236}">
                    <a16:creationId xmlns:a16="http://schemas.microsoft.com/office/drawing/2014/main" xmlns="" id="{5726F2E1-A109-401C-B6E3-B724EEF53419}"/>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8" name="Line 11">
                <a:extLst>
                  <a:ext uri="{FF2B5EF4-FFF2-40B4-BE49-F238E27FC236}">
                    <a16:creationId xmlns:a16="http://schemas.microsoft.com/office/drawing/2014/main" xmlns="" id="{77746DD8-6DF4-407A-B116-2E67F30B8025}"/>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9" name="Freeform 12">
                <a:extLst>
                  <a:ext uri="{FF2B5EF4-FFF2-40B4-BE49-F238E27FC236}">
                    <a16:creationId xmlns:a16="http://schemas.microsoft.com/office/drawing/2014/main" xmlns="" id="{8850CAC7-5FE6-415E-B748-C20C757E0153}"/>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0" name="Freeform 13">
                <a:extLst>
                  <a:ext uri="{FF2B5EF4-FFF2-40B4-BE49-F238E27FC236}">
                    <a16:creationId xmlns:a16="http://schemas.microsoft.com/office/drawing/2014/main" xmlns="" id="{A3044B18-4AB5-48E7-9167-6CB7BEF72AC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cxnSp>
        <p:nvCxnSpPr>
          <p:cNvPr id="201" name="Straight Arrow Connector 200">
            <a:extLst>
              <a:ext uri="{FF2B5EF4-FFF2-40B4-BE49-F238E27FC236}">
                <a16:creationId xmlns:a16="http://schemas.microsoft.com/office/drawing/2014/main" xmlns="" id="{97B8B613-F57D-4D95-A063-0B7062837798}"/>
              </a:ext>
            </a:extLst>
          </p:cNvPr>
          <p:cNvCxnSpPr>
            <a:cxnSpLocks/>
          </p:cNvCxnSpPr>
          <p:nvPr/>
        </p:nvCxnSpPr>
        <p:spPr>
          <a:xfrm>
            <a:off x="4145527" y="232187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2" name="Straight Arrow Connector 201">
            <a:extLst>
              <a:ext uri="{FF2B5EF4-FFF2-40B4-BE49-F238E27FC236}">
                <a16:creationId xmlns:a16="http://schemas.microsoft.com/office/drawing/2014/main" xmlns="" id="{73CD8E75-0582-40B8-89F8-5FE3AD200767}"/>
              </a:ext>
            </a:extLst>
          </p:cNvPr>
          <p:cNvCxnSpPr>
            <a:cxnSpLocks/>
          </p:cNvCxnSpPr>
          <p:nvPr/>
        </p:nvCxnSpPr>
        <p:spPr>
          <a:xfrm flipH="1">
            <a:off x="6863001" y="232187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3" name="Straight Arrow Connector 202">
            <a:extLst>
              <a:ext uri="{FF2B5EF4-FFF2-40B4-BE49-F238E27FC236}">
                <a16:creationId xmlns:a16="http://schemas.microsoft.com/office/drawing/2014/main" xmlns="" id="{0EE4F724-AA70-4374-A69F-29F60EDF98D9}"/>
              </a:ext>
            </a:extLst>
          </p:cNvPr>
          <p:cNvCxnSpPr>
            <a:cxnSpLocks/>
          </p:cNvCxnSpPr>
          <p:nvPr/>
        </p:nvCxnSpPr>
        <p:spPr>
          <a:xfrm>
            <a:off x="6091265" y="3098744"/>
            <a:ext cx="0" cy="922325"/>
          </a:xfrm>
          <a:prstGeom prst="straightConnector1">
            <a:avLst/>
          </a:prstGeom>
          <a:noFill/>
          <a:ln w="25400" cap="flat" cmpd="sng" algn="ctr">
            <a:solidFill>
              <a:srgbClr val="002050"/>
            </a:solidFill>
            <a:prstDash val="solid"/>
            <a:headEnd type="none"/>
            <a:tailEnd type="triangle" w="lg" len="med"/>
          </a:ln>
          <a:effectLst/>
        </p:spPr>
      </p:cxnSp>
      <p:sp>
        <p:nvSpPr>
          <p:cNvPr id="204" name="Freeform 50">
            <a:extLst>
              <a:ext uri="{FF2B5EF4-FFF2-40B4-BE49-F238E27FC236}">
                <a16:creationId xmlns:a16="http://schemas.microsoft.com/office/drawing/2014/main" xmlns="" id="{C2D57E37-1F0C-423E-B38A-BE0A28892030}"/>
              </a:ext>
            </a:extLst>
          </p:cNvPr>
          <p:cNvSpPr>
            <a:spLocks/>
          </p:cNvSpPr>
          <p:nvPr/>
        </p:nvSpPr>
        <p:spPr bwMode="auto">
          <a:xfrm flipH="1">
            <a:off x="6253365" y="4997504"/>
            <a:ext cx="602174"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70" name="Title 1">
            <a:extLst>
              <a:ext uri="{FF2B5EF4-FFF2-40B4-BE49-F238E27FC236}">
                <a16:creationId xmlns:a16="http://schemas.microsoft.com/office/drawing/2014/main" xmlns="" id="{7F028B8A-BAB2-4949-ACD1-F4F3AC14D22B}"/>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r>
              <a:rPr lang="en-US" sz="2200" dirty="0">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2121865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100000" fill="hold" grpId="1" nodeType="withEffect">
                                  <p:stCondLst>
                                    <p:cond delay="300"/>
                                  </p:stCondLst>
                                  <p:childTnLst>
                                    <p:animMotion origin="layout" path="M 3.54167E-6 -4.44444E-6 L 3.54167E-6 0.04352 " pathEditMode="relative" rAng="0" ptsTypes="AA">
                                      <p:cBhvr>
                                        <p:cTn id="17" dur="500" spd="-100000" fill="hold"/>
                                        <p:tgtEl>
                                          <p:spTgt spid="28"/>
                                        </p:tgtEl>
                                        <p:attrNameLst>
                                          <p:attrName>ppt_x</p:attrName>
                                          <p:attrName>ppt_y</p:attrName>
                                        </p:attrNameLst>
                                      </p:cBhvr>
                                      <p:rCtr x="0" y="2176"/>
                                    </p:animMotion>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500"/>
                                        <p:tgtEl>
                                          <p:spTgt spid="145"/>
                                        </p:tgtEl>
                                      </p:cBhvr>
                                    </p:animEffect>
                                  </p:childTnLst>
                                </p:cTn>
                              </p:par>
                              <p:par>
                                <p:cTn id="22" presetID="42" presetClass="path" presetSubtype="0" decel="100000" fill="hold" grpId="1" nodeType="withEffect">
                                  <p:stCondLst>
                                    <p:cond delay="0"/>
                                  </p:stCondLst>
                                  <p:childTnLst>
                                    <p:animMotion origin="layout" path="M -3.75E-6 7.40741E-7 L -3.75E-6 0.04352 " pathEditMode="relative" rAng="0" ptsTypes="AA">
                                      <p:cBhvr>
                                        <p:cTn id="23" dur="500" spd="-100000" fill="hold"/>
                                        <p:tgtEl>
                                          <p:spTgt spid="145"/>
                                        </p:tgtEl>
                                        <p:attrNameLst>
                                          <p:attrName>ppt_x</p:attrName>
                                          <p:attrName>ppt_y</p:attrName>
                                        </p:attrNameLst>
                                      </p:cBhvr>
                                      <p:rCtr x="0" y="2176"/>
                                    </p:animMotion>
                                  </p:childTnLst>
                                </p:cTn>
                              </p:par>
                              <p:par>
                                <p:cTn id="24" presetID="10" presetClass="entr" presetSubtype="0" fill="hold" grpId="0" nodeType="withEffect">
                                  <p:stCondLst>
                                    <p:cond delay="10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500"/>
                                        <p:tgtEl>
                                          <p:spTgt spid="146"/>
                                        </p:tgtEl>
                                      </p:cBhvr>
                                    </p:animEffect>
                                  </p:childTnLst>
                                </p:cTn>
                              </p:par>
                              <p:par>
                                <p:cTn id="27" presetID="42" presetClass="path" presetSubtype="0" decel="100000" fill="hold" grpId="1" nodeType="withEffect">
                                  <p:stCondLst>
                                    <p:cond delay="100"/>
                                  </p:stCondLst>
                                  <p:childTnLst>
                                    <p:animMotion origin="layout" path="M -3.75E-6 7.40741E-7 L -3.75E-6 0.04352 " pathEditMode="relative" rAng="0" ptsTypes="AA">
                                      <p:cBhvr>
                                        <p:cTn id="28" dur="500" spd="-100000" fill="hold"/>
                                        <p:tgtEl>
                                          <p:spTgt spid="146"/>
                                        </p:tgtEl>
                                        <p:attrNameLst>
                                          <p:attrName>ppt_x</p:attrName>
                                          <p:attrName>ppt_y</p:attrName>
                                        </p:attrNameLst>
                                      </p:cBhvr>
                                      <p:rCtr x="0" y="2176"/>
                                    </p:animMotion>
                                  </p:childTnLst>
                                </p:cTn>
                              </p:par>
                              <p:par>
                                <p:cTn id="29" presetID="10" presetClass="entr" presetSubtype="0" fill="hold" grpId="0" nodeType="withEffect">
                                  <p:stCondLst>
                                    <p:cond delay="30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42" presetClass="path" presetSubtype="0" decel="100000" fill="hold" grpId="1" nodeType="withEffect">
                                  <p:stCondLst>
                                    <p:cond delay="300"/>
                                  </p:stCondLst>
                                  <p:childTnLst>
                                    <p:animMotion origin="layout" path="M -3.75E-6 4.81481E-6 L -3.75E-6 0.04351 " pathEditMode="relative" rAng="0" ptsTypes="AA">
                                      <p:cBhvr>
                                        <p:cTn id="33" dur="500" spd="-100000" fill="hold"/>
                                        <p:tgtEl>
                                          <p:spTgt spid="147"/>
                                        </p:tgtEl>
                                        <p:attrNameLst>
                                          <p:attrName>ppt_x</p:attrName>
                                          <p:attrName>ppt_y</p:attrName>
                                        </p:attrNameLst>
                                      </p:cBhvr>
                                      <p:rCtr x="0" y="2176"/>
                                    </p:animMotion>
                                  </p:childTnLst>
                                </p:cTn>
                              </p:par>
                              <p:par>
                                <p:cTn id="34" presetID="10" presetClass="entr" presetSubtype="0" fill="hold" grpId="0" nodeType="withEffect">
                                  <p:stCondLst>
                                    <p:cond delay="0"/>
                                  </p:stCondLst>
                                  <p:childTnLst>
                                    <p:set>
                                      <p:cBhvr>
                                        <p:cTn id="35" dur="1" fill="hold">
                                          <p:stCondLst>
                                            <p:cond delay="0"/>
                                          </p:stCondLst>
                                        </p:cTn>
                                        <p:tgtEl>
                                          <p:spTgt spid="151"/>
                                        </p:tgtEl>
                                        <p:attrNameLst>
                                          <p:attrName>style.visibility</p:attrName>
                                        </p:attrNameLst>
                                      </p:cBhvr>
                                      <p:to>
                                        <p:strVal val="visible"/>
                                      </p:to>
                                    </p:set>
                                    <p:animEffect transition="in" filter="fade">
                                      <p:cBhvr>
                                        <p:cTn id="36" dur="500"/>
                                        <p:tgtEl>
                                          <p:spTgt spid="151"/>
                                        </p:tgtEl>
                                      </p:cBhvr>
                                    </p:animEffect>
                                  </p:childTnLst>
                                </p:cTn>
                              </p:par>
                              <p:par>
                                <p:cTn id="37" presetID="42" presetClass="path" presetSubtype="0" decel="100000" fill="hold" grpId="1" nodeType="withEffect">
                                  <p:stCondLst>
                                    <p:cond delay="0"/>
                                  </p:stCondLst>
                                  <p:childTnLst>
                                    <p:animMotion origin="layout" path="M 4.16667E-7 7.40741E-7 L 4.16667E-7 -0.0544 " pathEditMode="relative" rAng="0" ptsTypes="AA">
                                      <p:cBhvr>
                                        <p:cTn id="38" dur="500" spd="-100000" fill="hold"/>
                                        <p:tgtEl>
                                          <p:spTgt spid="151"/>
                                        </p:tgtEl>
                                        <p:attrNameLst>
                                          <p:attrName>ppt_x</p:attrName>
                                          <p:attrName>ppt_y</p:attrName>
                                        </p:attrNameLst>
                                      </p:cBhvr>
                                      <p:rCtr x="0" y="-2731"/>
                                    </p:animMotion>
                                  </p:childTnLst>
                                </p:cTn>
                              </p:par>
                              <p:par>
                                <p:cTn id="39" presetID="10" presetClass="entr" presetSubtype="0" fill="hold" grpId="0" nodeType="withEffect">
                                  <p:stCondLst>
                                    <p:cond delay="10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500"/>
                                        <p:tgtEl>
                                          <p:spTgt spid="148"/>
                                        </p:tgtEl>
                                      </p:cBhvr>
                                    </p:animEffect>
                                  </p:childTnLst>
                                </p:cTn>
                              </p:par>
                              <p:par>
                                <p:cTn id="42" presetID="42" presetClass="path" presetSubtype="0" decel="100000" fill="hold" grpId="1" nodeType="withEffect">
                                  <p:stCondLst>
                                    <p:cond delay="100"/>
                                  </p:stCondLst>
                                  <p:childTnLst>
                                    <p:animMotion origin="layout" path="M 4.16667E-7 2.77556E-17 L 4.16667E-7 -0.0544 " pathEditMode="relative" rAng="0" ptsTypes="AA">
                                      <p:cBhvr>
                                        <p:cTn id="43" dur="500" spd="-100000" fill="hold"/>
                                        <p:tgtEl>
                                          <p:spTgt spid="148"/>
                                        </p:tgtEl>
                                        <p:attrNameLst>
                                          <p:attrName>ppt_x</p:attrName>
                                          <p:attrName>ppt_y</p:attrName>
                                        </p:attrNameLst>
                                      </p:cBhvr>
                                      <p:rCtr x="0" y="-2731"/>
                                    </p:animMotion>
                                  </p:childTnLst>
                                </p:cTn>
                              </p:par>
                              <p:par>
                                <p:cTn id="44" presetID="10" presetClass="entr" presetSubtype="0" fill="hold" grpId="0" nodeType="withEffect">
                                  <p:stCondLst>
                                    <p:cond delay="30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par>
                                <p:cTn id="47" presetID="42" presetClass="path" presetSubtype="0" decel="100000" fill="hold" grpId="1" nodeType="withEffect">
                                  <p:stCondLst>
                                    <p:cond delay="300"/>
                                  </p:stCondLst>
                                  <p:childTnLst>
                                    <p:animMotion origin="layout" path="M 4.16667E-7 -3.33333E-6 L 4.16667E-7 -0.05439 " pathEditMode="relative" rAng="0" ptsTypes="AA">
                                      <p:cBhvr>
                                        <p:cTn id="48" dur="500" spd="-100000" fill="hold"/>
                                        <p:tgtEl>
                                          <p:spTgt spid="149"/>
                                        </p:tgtEl>
                                        <p:attrNameLst>
                                          <p:attrName>ppt_x</p:attrName>
                                          <p:attrName>ppt_y</p:attrName>
                                        </p:attrNameLst>
                                      </p:cBhvr>
                                      <p:rCtr x="0" y="-2731"/>
                                    </p:animMotion>
                                  </p:childTnLst>
                                </p:cTn>
                              </p:par>
                              <p:par>
                                <p:cTn id="49" presetID="10" presetClass="entr" presetSubtype="0" fill="hold" grpId="0" nodeType="withEffect">
                                  <p:stCondLst>
                                    <p:cond delay="400"/>
                                  </p:stCondLst>
                                  <p:childTnLst>
                                    <p:set>
                                      <p:cBhvr>
                                        <p:cTn id="50" dur="1" fill="hold">
                                          <p:stCondLst>
                                            <p:cond delay="0"/>
                                          </p:stCondLst>
                                        </p:cTn>
                                        <p:tgtEl>
                                          <p:spTgt spid="150"/>
                                        </p:tgtEl>
                                        <p:attrNameLst>
                                          <p:attrName>style.visibility</p:attrName>
                                        </p:attrNameLst>
                                      </p:cBhvr>
                                      <p:to>
                                        <p:strVal val="visible"/>
                                      </p:to>
                                    </p:set>
                                    <p:animEffect transition="in" filter="fade">
                                      <p:cBhvr>
                                        <p:cTn id="51" dur="500"/>
                                        <p:tgtEl>
                                          <p:spTgt spid="150"/>
                                        </p:tgtEl>
                                      </p:cBhvr>
                                    </p:animEffect>
                                  </p:childTnLst>
                                </p:cTn>
                              </p:par>
                              <p:par>
                                <p:cTn id="52" presetID="42" presetClass="path" presetSubtype="0" decel="100000" fill="hold" grpId="1" nodeType="withEffect">
                                  <p:stCondLst>
                                    <p:cond delay="400"/>
                                  </p:stCondLst>
                                  <p:childTnLst>
                                    <p:animMotion origin="layout" path="M 4.16667E-7 -4.07407E-6 L 4.16667E-7 -0.05439 " pathEditMode="relative" rAng="0" ptsTypes="AA">
                                      <p:cBhvr>
                                        <p:cTn id="53" dur="500" spd="-100000" fill="hold"/>
                                        <p:tgtEl>
                                          <p:spTgt spid="150"/>
                                        </p:tgtEl>
                                        <p:attrNameLst>
                                          <p:attrName>ppt_x</p:attrName>
                                          <p:attrName>ppt_y</p:attrName>
                                        </p:attrNameLst>
                                      </p:cBhvr>
                                      <p:rCtr x="0" y="-2731"/>
                                    </p:animMotion>
                                  </p:childTnLst>
                                </p:cTn>
                              </p:par>
                              <p:par>
                                <p:cTn id="54" presetID="10" presetClass="entr" presetSubtype="0" fill="hold" grpId="0" nodeType="withEffect">
                                  <p:stCondLst>
                                    <p:cond delay="0"/>
                                  </p:stCondLst>
                                  <p:childTnLst>
                                    <p:set>
                                      <p:cBhvr>
                                        <p:cTn id="55" dur="1" fill="hold">
                                          <p:stCondLst>
                                            <p:cond delay="0"/>
                                          </p:stCondLst>
                                        </p:cTn>
                                        <p:tgtEl>
                                          <p:spTgt spid="153"/>
                                        </p:tgtEl>
                                        <p:attrNameLst>
                                          <p:attrName>style.visibility</p:attrName>
                                        </p:attrNameLst>
                                      </p:cBhvr>
                                      <p:to>
                                        <p:strVal val="visible"/>
                                      </p:to>
                                    </p:set>
                                    <p:animEffect transition="in" filter="fade">
                                      <p:cBhvr>
                                        <p:cTn id="56" dur="500"/>
                                        <p:tgtEl>
                                          <p:spTgt spid="153"/>
                                        </p:tgtEl>
                                      </p:cBhvr>
                                    </p:animEffect>
                                  </p:childTnLst>
                                </p:cTn>
                              </p:par>
                              <p:par>
                                <p:cTn id="57" presetID="42" presetClass="path" presetSubtype="0" decel="100000" fill="hold" grpId="1" nodeType="withEffect">
                                  <p:stCondLst>
                                    <p:cond delay="0"/>
                                  </p:stCondLst>
                                  <p:childTnLst>
                                    <p:animMotion origin="layout" path="M 1.45833E-6 7.40741E-7 L 1.45833E-6 0.04352 " pathEditMode="relative" rAng="0" ptsTypes="AA">
                                      <p:cBhvr>
                                        <p:cTn id="58" dur="500" spd="-100000" fill="hold"/>
                                        <p:tgtEl>
                                          <p:spTgt spid="153"/>
                                        </p:tgtEl>
                                        <p:attrNameLst>
                                          <p:attrName>ppt_x</p:attrName>
                                          <p:attrName>ppt_y</p:attrName>
                                        </p:attrNameLst>
                                      </p:cBhvr>
                                      <p:rCtr x="0" y="2176"/>
                                    </p:animMotion>
                                  </p:childTnLst>
                                </p:cTn>
                              </p:par>
                              <p:par>
                                <p:cTn id="59" presetID="10" presetClass="entr" presetSubtype="0" fill="hold" grpId="0" nodeType="withEffect">
                                  <p:stCondLst>
                                    <p:cond delay="100"/>
                                  </p:stCondLst>
                                  <p:childTnLst>
                                    <p:set>
                                      <p:cBhvr>
                                        <p:cTn id="60" dur="1" fill="hold">
                                          <p:stCondLst>
                                            <p:cond delay="0"/>
                                          </p:stCondLst>
                                        </p:cTn>
                                        <p:tgtEl>
                                          <p:spTgt spid="152"/>
                                        </p:tgtEl>
                                        <p:attrNameLst>
                                          <p:attrName>style.visibility</p:attrName>
                                        </p:attrNameLst>
                                      </p:cBhvr>
                                      <p:to>
                                        <p:strVal val="visible"/>
                                      </p:to>
                                    </p:set>
                                    <p:animEffect transition="in" filter="fade">
                                      <p:cBhvr>
                                        <p:cTn id="61" dur="500"/>
                                        <p:tgtEl>
                                          <p:spTgt spid="152"/>
                                        </p:tgtEl>
                                      </p:cBhvr>
                                    </p:animEffect>
                                  </p:childTnLst>
                                </p:cTn>
                              </p:par>
                              <p:par>
                                <p:cTn id="62" presetID="42" presetClass="path" presetSubtype="0" decel="100000" fill="hold" grpId="1" nodeType="withEffect">
                                  <p:stCondLst>
                                    <p:cond delay="100"/>
                                  </p:stCondLst>
                                  <p:childTnLst>
                                    <p:animMotion origin="layout" path="M 1.45833E-6 -2.22222E-6 L 1.45833E-6 0.04352 " pathEditMode="relative" rAng="0" ptsTypes="AA">
                                      <p:cBhvr>
                                        <p:cTn id="63" dur="500" spd="-100000" fill="hold"/>
                                        <p:tgtEl>
                                          <p:spTgt spid="152"/>
                                        </p:tgtEl>
                                        <p:attrNameLst>
                                          <p:attrName>ppt_x</p:attrName>
                                          <p:attrName>ppt_y</p:attrName>
                                        </p:attrNameLst>
                                      </p:cBhvr>
                                      <p:rCtr x="0" y="2176"/>
                                    </p:animMotion>
                                  </p:childTnLst>
                                </p:cTn>
                              </p:par>
                              <p:par>
                                <p:cTn id="64" presetID="10" presetClass="entr" presetSubtype="0" fill="hold" grpId="0" nodeType="withEffect">
                                  <p:stCondLst>
                                    <p:cond delay="300"/>
                                  </p:stCondLst>
                                  <p:childTnLst>
                                    <p:set>
                                      <p:cBhvr>
                                        <p:cTn id="65" dur="1" fill="hold">
                                          <p:stCondLst>
                                            <p:cond delay="0"/>
                                          </p:stCondLst>
                                        </p:cTn>
                                        <p:tgtEl>
                                          <p:spTgt spid="154"/>
                                        </p:tgtEl>
                                        <p:attrNameLst>
                                          <p:attrName>style.visibility</p:attrName>
                                        </p:attrNameLst>
                                      </p:cBhvr>
                                      <p:to>
                                        <p:strVal val="visible"/>
                                      </p:to>
                                    </p:set>
                                    <p:animEffect transition="in" filter="fade">
                                      <p:cBhvr>
                                        <p:cTn id="66" dur="500"/>
                                        <p:tgtEl>
                                          <p:spTgt spid="154"/>
                                        </p:tgtEl>
                                      </p:cBhvr>
                                    </p:animEffect>
                                  </p:childTnLst>
                                </p:cTn>
                              </p:par>
                              <p:par>
                                <p:cTn id="67" presetID="42" presetClass="path" presetSubtype="0" decel="100000" fill="hold" grpId="1" nodeType="withEffect">
                                  <p:stCondLst>
                                    <p:cond delay="300"/>
                                  </p:stCondLst>
                                  <p:childTnLst>
                                    <p:animMotion origin="layout" path="M 1.45833E-6 4.81481E-6 L 1.45833E-6 0.04351 " pathEditMode="relative" rAng="0" ptsTypes="AA">
                                      <p:cBhvr>
                                        <p:cTn id="68" dur="500" spd="-100000" fill="hold"/>
                                        <p:tgtEl>
                                          <p:spTgt spid="154"/>
                                        </p:tgtEl>
                                        <p:attrNameLst>
                                          <p:attrName>ppt_x</p:attrName>
                                          <p:attrName>ppt_y</p:attrName>
                                        </p:attrNameLst>
                                      </p:cBhvr>
                                      <p:rCtr x="0" y="2176"/>
                                    </p:animMotion>
                                  </p:childTnLst>
                                </p:cTn>
                              </p:par>
                              <p:par>
                                <p:cTn id="69" presetID="10" presetClass="entr" presetSubtype="0" fill="hold" grpId="0" nodeType="withEffect">
                                  <p:stCondLst>
                                    <p:cond delay="350"/>
                                  </p:stCondLst>
                                  <p:childTnLst>
                                    <p:set>
                                      <p:cBhvr>
                                        <p:cTn id="70" dur="1" fill="hold">
                                          <p:stCondLst>
                                            <p:cond delay="0"/>
                                          </p:stCondLst>
                                        </p:cTn>
                                        <p:tgtEl>
                                          <p:spTgt spid="144"/>
                                        </p:tgtEl>
                                        <p:attrNameLst>
                                          <p:attrName>style.visibility</p:attrName>
                                        </p:attrNameLst>
                                      </p:cBhvr>
                                      <p:to>
                                        <p:strVal val="visible"/>
                                      </p:to>
                                    </p:set>
                                    <p:animEffect transition="in" filter="fade">
                                      <p:cBhvr>
                                        <p:cTn id="71" dur="500"/>
                                        <p:tgtEl>
                                          <p:spTgt spid="144"/>
                                        </p:tgtEl>
                                      </p:cBhvr>
                                    </p:animEffect>
                                  </p:childTnLst>
                                </p:cTn>
                              </p:par>
                              <p:par>
                                <p:cTn id="72" presetID="42" presetClass="path" presetSubtype="0" decel="100000" fill="hold" grpId="1" nodeType="withEffect">
                                  <p:stCondLst>
                                    <p:cond delay="350"/>
                                  </p:stCondLst>
                                  <p:childTnLst>
                                    <p:animMotion origin="layout" path="M 1.875E-6 3.7037E-6 L -0.03672 3.7037E-6 " pathEditMode="relative" rAng="0" ptsTypes="AA">
                                      <p:cBhvr>
                                        <p:cTn id="73" dur="500" spd="-100000" fill="hold"/>
                                        <p:tgtEl>
                                          <p:spTgt spid="144"/>
                                        </p:tgtEl>
                                        <p:attrNameLst>
                                          <p:attrName>ppt_x</p:attrName>
                                          <p:attrName>ppt_y</p:attrName>
                                        </p:attrNameLst>
                                      </p:cBhvr>
                                      <p:rCtr x="-1836" y="0"/>
                                    </p:animMotion>
                                  </p:childTnLst>
                                </p:cTn>
                              </p:par>
                              <p:par>
                                <p:cTn id="74" presetID="10" presetClass="entr" presetSubtype="0" fill="hold" grpId="0" nodeType="withEffect">
                                  <p:stCondLst>
                                    <p:cond delay="35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500"/>
                                        <p:tgtEl>
                                          <p:spTgt spid="204"/>
                                        </p:tgtEl>
                                      </p:cBhvr>
                                    </p:animEffect>
                                  </p:childTnLst>
                                </p:cTn>
                              </p:par>
                              <p:par>
                                <p:cTn id="77" presetID="42" presetClass="path" presetSubtype="0" decel="100000" fill="hold" grpId="1" nodeType="withEffect">
                                  <p:stCondLst>
                                    <p:cond delay="350"/>
                                  </p:stCondLst>
                                  <p:childTnLst>
                                    <p:animMotion origin="layout" path="M -2.08333E-7 -1.85185E-6 L 0.03672 -1.85185E-6 " pathEditMode="relative" rAng="0" ptsTypes="AA">
                                      <p:cBhvr>
                                        <p:cTn id="78" dur="500" spd="-100000" fill="hold"/>
                                        <p:tgtEl>
                                          <p:spTgt spid="20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0" grpId="0" animBg="1"/>
      <p:bldP spid="144" grpId="0" animBg="1"/>
      <p:bldP spid="144" grpId="1" animBg="1"/>
      <p:bldP spid="145" grpId="0"/>
      <p:bldP spid="145" grpId="1"/>
      <p:bldP spid="146" grpId="0"/>
      <p:bldP spid="146" grpId="1"/>
      <p:bldP spid="147" grpId="0"/>
      <p:bldP spid="147" grpId="1"/>
      <p:bldP spid="148" grpId="0"/>
      <p:bldP spid="148" grpId="1"/>
      <p:bldP spid="149" grpId="0"/>
      <p:bldP spid="149" grpId="1"/>
      <p:bldP spid="150" grpId="0"/>
      <p:bldP spid="150" grpId="1"/>
      <p:bldP spid="151" grpId="0"/>
      <p:bldP spid="151" grpId="1"/>
      <p:bldP spid="152" grpId="0"/>
      <p:bldP spid="152" grpId="1"/>
      <p:bldP spid="153" grpId="0"/>
      <p:bldP spid="153" grpId="1"/>
      <p:bldP spid="154" grpId="0"/>
      <p:bldP spid="154" grpId="1"/>
      <p:bldP spid="204" grpId="0" animBg="1"/>
      <p:bldP spid="204"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xmlns="" id="{84EBFDCF-CCEF-4C9E-96DA-E638A3759B4D}"/>
              </a:ext>
            </a:extLst>
          </p:cNvPr>
          <p:cNvCxnSpPr>
            <a:cxnSpLocks/>
          </p:cNvCxnSpPr>
          <p:nvPr/>
        </p:nvCxnSpPr>
        <p:spPr>
          <a:xfrm>
            <a:off x="-11448" y="5910067"/>
            <a:ext cx="5940324"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499309" y="5896645"/>
            <a:ext cx="1157006" cy="732730"/>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3200" kern="0" dirty="0">
                <a:solidFill>
                  <a:srgbClr val="0070C0"/>
                </a:solidFill>
                <a:latin typeface="Segoe UI"/>
              </a:rPr>
              <a:t>PaaS</a:t>
            </a:r>
          </a:p>
        </p:txBody>
      </p:sp>
      <p:sp>
        <p:nvSpPr>
          <p:cNvPr id="28" name="TextBox 27"/>
          <p:cNvSpPr txBox="1"/>
          <p:nvPr/>
        </p:nvSpPr>
        <p:spPr>
          <a:xfrm>
            <a:off x="4935393" y="5896645"/>
            <a:ext cx="863657" cy="615391"/>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a:solidFill>
                  <a:srgbClr val="E7E6E6">
                    <a:lumMod val="75000"/>
                  </a:srgbClr>
                </a:solidFill>
                <a:latin typeface="Segoe UI"/>
              </a:rPr>
              <a:t>IaaS</a:t>
            </a:r>
          </a:p>
        </p:txBody>
      </p:sp>
      <p:sp>
        <p:nvSpPr>
          <p:cNvPr id="27" name="TextBox 26"/>
          <p:cNvSpPr txBox="1"/>
          <p:nvPr/>
        </p:nvSpPr>
        <p:spPr>
          <a:xfrm>
            <a:off x="250500" y="5896645"/>
            <a:ext cx="1923241" cy="615391"/>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dirty="0">
                <a:solidFill>
                  <a:srgbClr val="E7E6E6">
                    <a:lumMod val="75000"/>
                  </a:srgbClr>
                </a:solidFill>
                <a:latin typeface="Segoe UI"/>
              </a:rPr>
              <a:t>On-Premises</a:t>
            </a:r>
          </a:p>
        </p:txBody>
      </p:sp>
      <p:cxnSp>
        <p:nvCxnSpPr>
          <p:cNvPr id="11" name="Straight Arrow Connector 10"/>
          <p:cNvCxnSpPr>
            <a:cxnSpLocks/>
          </p:cNvCxnSpPr>
          <p:nvPr/>
        </p:nvCxnSpPr>
        <p:spPr>
          <a:xfrm>
            <a:off x="-11448" y="5910067"/>
            <a:ext cx="8637502"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033655"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Freeform 50">
            <a:extLst>
              <a:ext uri="{FF2B5EF4-FFF2-40B4-BE49-F238E27FC236}">
                <a16:creationId xmlns:a16="http://schemas.microsoft.com/office/drawing/2014/main" xmlns="" id="{FDAEEEA6-5AF6-41FC-A616-ED0B2C977966}"/>
              </a:ext>
            </a:extLst>
          </p:cNvPr>
          <p:cNvSpPr>
            <a:spLocks/>
          </p:cNvSpPr>
          <p:nvPr/>
        </p:nvSpPr>
        <p:spPr bwMode="auto">
          <a:xfrm>
            <a:off x="5153554" y="2390711"/>
            <a:ext cx="857010"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nvGrpSpPr>
          <p:cNvPr id="90" name="Group 89">
            <a:extLst>
              <a:ext uri="{FF2B5EF4-FFF2-40B4-BE49-F238E27FC236}">
                <a16:creationId xmlns:a16="http://schemas.microsoft.com/office/drawing/2014/main" xmlns="" id="{0143D328-F81A-4D2A-9A77-13A43681F68D}"/>
              </a:ext>
            </a:extLst>
          </p:cNvPr>
          <p:cNvGrpSpPr/>
          <p:nvPr/>
        </p:nvGrpSpPr>
        <p:grpSpPr>
          <a:xfrm>
            <a:off x="5438722" y="1689709"/>
            <a:ext cx="1313945" cy="1313945"/>
            <a:chOff x="5547902" y="2127586"/>
            <a:chExt cx="1340672" cy="1340672"/>
          </a:xfrm>
        </p:grpSpPr>
        <p:sp>
          <p:nvSpPr>
            <p:cNvPr id="91" name="Oval 90">
              <a:extLst>
                <a:ext uri="{FF2B5EF4-FFF2-40B4-BE49-F238E27FC236}">
                  <a16:creationId xmlns:a16="http://schemas.microsoft.com/office/drawing/2014/main" xmlns="" id="{15287FF7-676A-4112-8417-9E596FFB426E}"/>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2" name="Group 16">
              <a:extLst>
                <a:ext uri="{FF2B5EF4-FFF2-40B4-BE49-F238E27FC236}">
                  <a16:creationId xmlns:a16="http://schemas.microsoft.com/office/drawing/2014/main" xmlns="" id="{6A6F3DDE-FC5F-4505-8FC2-B86C581ECAD0}"/>
                </a:ext>
              </a:extLst>
            </p:cNvPr>
            <p:cNvGrpSpPr>
              <a:grpSpLocks noChangeAspect="1"/>
            </p:cNvGrpSpPr>
            <p:nvPr/>
          </p:nvGrpSpPr>
          <p:grpSpPr bwMode="auto">
            <a:xfrm>
              <a:off x="5824049" y="2333627"/>
              <a:ext cx="770389" cy="891106"/>
              <a:chOff x="13" y="7"/>
              <a:chExt cx="351" cy="406"/>
            </a:xfrm>
          </p:grpSpPr>
          <p:sp>
            <p:nvSpPr>
              <p:cNvPr id="93" name="Freeform 17">
                <a:extLst>
                  <a:ext uri="{FF2B5EF4-FFF2-40B4-BE49-F238E27FC236}">
                    <a16:creationId xmlns:a16="http://schemas.microsoft.com/office/drawing/2014/main" xmlns="" id="{0F5AF14D-EBCB-4345-BC67-BBBAFF2D32F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4" name="Freeform 18">
                <a:extLst>
                  <a:ext uri="{FF2B5EF4-FFF2-40B4-BE49-F238E27FC236}">
                    <a16:creationId xmlns:a16="http://schemas.microsoft.com/office/drawing/2014/main" xmlns="" id="{791F65EB-F9A1-499D-AE21-9743275763D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5" name="Line 19">
                <a:extLst>
                  <a:ext uri="{FF2B5EF4-FFF2-40B4-BE49-F238E27FC236}">
                    <a16:creationId xmlns:a16="http://schemas.microsoft.com/office/drawing/2014/main" xmlns="" id="{EA337B93-3074-477D-8561-7675789FD7A7}"/>
                  </a:ext>
                </a:extLst>
              </p:cNvPr>
              <p:cNvSpPr>
                <a:spLocks noChangeShapeType="1"/>
              </p:cNvSpPr>
              <p:nvPr/>
            </p:nvSpPr>
            <p:spPr bwMode="auto">
              <a:xfrm>
                <a:off x="288"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6" name="Freeform 20">
                <a:extLst>
                  <a:ext uri="{FF2B5EF4-FFF2-40B4-BE49-F238E27FC236}">
                    <a16:creationId xmlns:a16="http://schemas.microsoft.com/office/drawing/2014/main" xmlns="" id="{38229C58-1288-4DDA-8BCA-DCC5433A2C7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7" name="Freeform 21">
                <a:extLst>
                  <a:ext uri="{FF2B5EF4-FFF2-40B4-BE49-F238E27FC236}">
                    <a16:creationId xmlns:a16="http://schemas.microsoft.com/office/drawing/2014/main" xmlns="" id="{F34503F0-7832-4311-8060-F8C427CACD6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8" name="Line 22">
                <a:extLst>
                  <a:ext uri="{FF2B5EF4-FFF2-40B4-BE49-F238E27FC236}">
                    <a16:creationId xmlns:a16="http://schemas.microsoft.com/office/drawing/2014/main" xmlns="" id="{35125E77-4A78-430F-B9F3-25AFA583E395}"/>
                  </a:ext>
                </a:extLst>
              </p:cNvPr>
              <p:cNvSpPr>
                <a:spLocks noChangeShapeType="1"/>
              </p:cNvSpPr>
              <p:nvPr/>
            </p:nvSpPr>
            <p:spPr bwMode="auto">
              <a:xfrm>
                <a:off x="89"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99" name="Freeform 23">
                <a:extLst>
                  <a:ext uri="{FF2B5EF4-FFF2-40B4-BE49-F238E27FC236}">
                    <a16:creationId xmlns:a16="http://schemas.microsoft.com/office/drawing/2014/main" xmlns="" id="{5DB23350-3B9C-4761-855B-6F7196FE21F8}"/>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0" name="Freeform 24">
                <a:extLst>
                  <a:ext uri="{FF2B5EF4-FFF2-40B4-BE49-F238E27FC236}">
                    <a16:creationId xmlns:a16="http://schemas.microsoft.com/office/drawing/2014/main" xmlns="" id="{0114C85D-CD51-4192-B543-9DD3D49327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1" name="Freeform 25">
                <a:extLst>
                  <a:ext uri="{FF2B5EF4-FFF2-40B4-BE49-F238E27FC236}">
                    <a16:creationId xmlns:a16="http://schemas.microsoft.com/office/drawing/2014/main" xmlns="" id="{5DA3A728-4C57-46D7-9F0A-3B45CDF4F76D}"/>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2" name="Line 26">
                <a:extLst>
                  <a:ext uri="{FF2B5EF4-FFF2-40B4-BE49-F238E27FC236}">
                    <a16:creationId xmlns:a16="http://schemas.microsoft.com/office/drawing/2014/main" xmlns="" id="{914FE8BD-3DDB-40DA-AD70-4753C329E85B}"/>
                  </a:ext>
                </a:extLst>
              </p:cNvPr>
              <p:cNvSpPr>
                <a:spLocks noChangeShapeType="1"/>
              </p:cNvSpPr>
              <p:nvPr/>
            </p:nvSpPr>
            <p:spPr bwMode="auto">
              <a:xfrm>
                <a:off x="189" y="96"/>
                <a:ext cx="0" cy="87"/>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3" name="Freeform 27">
                <a:extLst>
                  <a:ext uri="{FF2B5EF4-FFF2-40B4-BE49-F238E27FC236}">
                    <a16:creationId xmlns:a16="http://schemas.microsoft.com/office/drawing/2014/main" xmlns="" id="{BF271611-D719-4179-BD53-6F56E9F7B05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04" name="Freeform 28">
                <a:extLst>
                  <a:ext uri="{FF2B5EF4-FFF2-40B4-BE49-F238E27FC236}">
                    <a16:creationId xmlns:a16="http://schemas.microsoft.com/office/drawing/2014/main" xmlns="" id="{C17514F1-5B79-4106-9666-5E31FC7A9642}"/>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grpSp>
      <p:grpSp>
        <p:nvGrpSpPr>
          <p:cNvPr id="105" name="Group 104">
            <a:extLst>
              <a:ext uri="{FF2B5EF4-FFF2-40B4-BE49-F238E27FC236}">
                <a16:creationId xmlns:a16="http://schemas.microsoft.com/office/drawing/2014/main" xmlns="" id="{078508C3-DCBB-4DAE-B2E4-415BA4CAEFF0}"/>
              </a:ext>
            </a:extLst>
          </p:cNvPr>
          <p:cNvGrpSpPr/>
          <p:nvPr/>
        </p:nvGrpSpPr>
        <p:grpSpPr>
          <a:xfrm>
            <a:off x="2721248" y="1689709"/>
            <a:ext cx="1313945" cy="1313945"/>
            <a:chOff x="2775150" y="2127586"/>
            <a:chExt cx="1340672" cy="1340672"/>
          </a:xfrm>
        </p:grpSpPr>
        <p:sp>
          <p:nvSpPr>
            <p:cNvPr id="106" name="Oval 105">
              <a:extLst>
                <a:ext uri="{FF2B5EF4-FFF2-40B4-BE49-F238E27FC236}">
                  <a16:creationId xmlns:a16="http://schemas.microsoft.com/office/drawing/2014/main" xmlns="" id="{8DB154C6-54CC-4144-B92C-97BC20FB711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Freeform 5">
              <a:extLst>
                <a:ext uri="{FF2B5EF4-FFF2-40B4-BE49-F238E27FC236}">
                  <a16:creationId xmlns:a16="http://schemas.microsoft.com/office/drawing/2014/main" xmlns="" id="{E77B2B0C-A0D3-488B-9B4A-A40233133E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41275">
              <a:solidFill>
                <a:srgbClr val="EAEAEA"/>
              </a:solidFill>
              <a:miter lim="800000"/>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08" name="Group 107">
            <a:extLst>
              <a:ext uri="{FF2B5EF4-FFF2-40B4-BE49-F238E27FC236}">
                <a16:creationId xmlns:a16="http://schemas.microsoft.com/office/drawing/2014/main" xmlns="" id="{9BB9F61A-4D9A-450E-8DF8-D98BCB13E2FD}"/>
              </a:ext>
            </a:extLst>
          </p:cNvPr>
          <p:cNvGrpSpPr/>
          <p:nvPr/>
        </p:nvGrpSpPr>
        <p:grpSpPr>
          <a:xfrm>
            <a:off x="8156195" y="1689709"/>
            <a:ext cx="1313945" cy="1313945"/>
            <a:chOff x="8320652" y="2127586"/>
            <a:chExt cx="1340672" cy="1340672"/>
          </a:xfrm>
        </p:grpSpPr>
        <p:sp>
          <p:nvSpPr>
            <p:cNvPr id="109" name="Oval 108">
              <a:extLst>
                <a:ext uri="{FF2B5EF4-FFF2-40B4-BE49-F238E27FC236}">
                  <a16:creationId xmlns:a16="http://schemas.microsoft.com/office/drawing/2014/main" xmlns="" id="{EC7B89C4-1935-4808-8F08-D9D50C540668}"/>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0" name="Group 8">
              <a:extLst>
                <a:ext uri="{FF2B5EF4-FFF2-40B4-BE49-F238E27FC236}">
                  <a16:creationId xmlns:a16="http://schemas.microsoft.com/office/drawing/2014/main" xmlns="" id="{D5C791F4-343F-43E7-88F1-1A8AB8DBAB8E}"/>
                </a:ext>
              </a:extLst>
            </p:cNvPr>
            <p:cNvGrpSpPr>
              <a:grpSpLocks noChangeAspect="1"/>
            </p:cNvGrpSpPr>
            <p:nvPr/>
          </p:nvGrpSpPr>
          <p:grpSpPr bwMode="auto">
            <a:xfrm>
              <a:off x="8561965" y="2577338"/>
              <a:ext cx="897974" cy="451613"/>
              <a:chOff x="7" y="12"/>
              <a:chExt cx="342" cy="172"/>
            </a:xfrm>
          </p:grpSpPr>
          <p:sp>
            <p:nvSpPr>
              <p:cNvPr id="111" name="Rectangle 9">
                <a:extLst>
                  <a:ext uri="{FF2B5EF4-FFF2-40B4-BE49-F238E27FC236}">
                    <a16:creationId xmlns:a16="http://schemas.microsoft.com/office/drawing/2014/main" xmlns="" id="{AC9B2A4F-BEC8-4F4A-AA61-6E0D052C3632}"/>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12" name="Rectangle 10">
                <a:extLst>
                  <a:ext uri="{FF2B5EF4-FFF2-40B4-BE49-F238E27FC236}">
                    <a16:creationId xmlns:a16="http://schemas.microsoft.com/office/drawing/2014/main" xmlns="" id="{DE3FCA96-223A-4B32-98D4-C02A1D7D6AE0}"/>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13" name="Line 11">
                <a:extLst>
                  <a:ext uri="{FF2B5EF4-FFF2-40B4-BE49-F238E27FC236}">
                    <a16:creationId xmlns:a16="http://schemas.microsoft.com/office/drawing/2014/main" xmlns="" id="{05834F1F-FEE1-4242-B36E-F00EBA639194}"/>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14" name="Freeform 12">
                <a:extLst>
                  <a:ext uri="{FF2B5EF4-FFF2-40B4-BE49-F238E27FC236}">
                    <a16:creationId xmlns:a16="http://schemas.microsoft.com/office/drawing/2014/main" xmlns="" id="{F41CEEB4-30CA-4141-9AE9-56435A0C377F}"/>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15" name="Freeform 13">
                <a:extLst>
                  <a:ext uri="{FF2B5EF4-FFF2-40B4-BE49-F238E27FC236}">
                    <a16:creationId xmlns:a16="http://schemas.microsoft.com/office/drawing/2014/main" xmlns="" id="{9BD7D112-BB33-40D5-9B70-998B6852C430}"/>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cxnSp>
        <p:nvCxnSpPr>
          <p:cNvPr id="116" name="Straight Arrow Connector 115">
            <a:extLst>
              <a:ext uri="{FF2B5EF4-FFF2-40B4-BE49-F238E27FC236}">
                <a16:creationId xmlns:a16="http://schemas.microsoft.com/office/drawing/2014/main" xmlns="" id="{221A7774-6F4A-4B0F-B38A-F1EEA9C44CB9}"/>
              </a:ext>
            </a:extLst>
          </p:cNvPr>
          <p:cNvCxnSpPr>
            <a:cxnSpLocks/>
          </p:cNvCxnSpPr>
          <p:nvPr/>
        </p:nvCxnSpPr>
        <p:spPr>
          <a:xfrm>
            <a:off x="4145220" y="232218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17" name="Straight Arrow Connector 116">
            <a:extLst>
              <a:ext uri="{FF2B5EF4-FFF2-40B4-BE49-F238E27FC236}">
                <a16:creationId xmlns:a16="http://schemas.microsoft.com/office/drawing/2014/main" xmlns="" id="{C03ED660-3948-4347-8C57-797499DF5643}"/>
              </a:ext>
            </a:extLst>
          </p:cNvPr>
          <p:cNvCxnSpPr>
            <a:cxnSpLocks/>
          </p:cNvCxnSpPr>
          <p:nvPr/>
        </p:nvCxnSpPr>
        <p:spPr>
          <a:xfrm flipH="1">
            <a:off x="6862694" y="2322184"/>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18" name="Freeform 50">
            <a:extLst>
              <a:ext uri="{FF2B5EF4-FFF2-40B4-BE49-F238E27FC236}">
                <a16:creationId xmlns:a16="http://schemas.microsoft.com/office/drawing/2014/main" xmlns="" id="{597CA007-C7D1-4087-81BC-C2A897A42EF8}"/>
              </a:ext>
            </a:extLst>
          </p:cNvPr>
          <p:cNvSpPr>
            <a:spLocks/>
          </p:cNvSpPr>
          <p:nvPr/>
        </p:nvSpPr>
        <p:spPr bwMode="auto">
          <a:xfrm flipH="1">
            <a:off x="6394420" y="1778778"/>
            <a:ext cx="602174"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sp>
        <p:nvSpPr>
          <p:cNvPr id="119" name="TextBox 118">
            <a:extLst>
              <a:ext uri="{FF2B5EF4-FFF2-40B4-BE49-F238E27FC236}">
                <a16:creationId xmlns:a16="http://schemas.microsoft.com/office/drawing/2014/main" xmlns="" id="{F0BAF0D5-3650-4CE4-B539-F1CC7328CC54}"/>
              </a:ext>
            </a:extLst>
          </p:cNvPr>
          <p:cNvSpPr txBox="1"/>
          <p:nvPr/>
        </p:nvSpPr>
        <p:spPr>
          <a:xfrm>
            <a:off x="4198848" y="910541"/>
            <a:ext cx="3786818"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How many </a:t>
            </a:r>
            <a:r>
              <a:rPr lang="en-US" sz="1468" b="1">
                <a:gradFill>
                  <a:gsLst>
                    <a:gs pos="1250">
                      <a:srgbClr val="353535"/>
                    </a:gs>
                    <a:gs pos="100000">
                      <a:srgbClr val="353535"/>
                    </a:gs>
                  </a:gsLst>
                  <a:lin ang="5400000" scaled="0"/>
                </a:gradFill>
              </a:rPr>
              <a:t>“servers” </a:t>
            </a:r>
            <a:r>
              <a:rPr lang="en-US" sz="1468">
                <a:gradFill>
                  <a:gsLst>
                    <a:gs pos="1250">
                      <a:srgbClr val="353535"/>
                    </a:gs>
                    <a:gs pos="100000">
                      <a:srgbClr val="353535"/>
                    </a:gs>
                  </a:gsLst>
                  <a:lin ang="5400000" scaled="0"/>
                </a:gradFill>
              </a:rPr>
              <a:t>do I need?</a:t>
            </a:r>
          </a:p>
        </p:txBody>
      </p:sp>
      <p:sp>
        <p:nvSpPr>
          <p:cNvPr id="120" name="TextBox 119">
            <a:extLst>
              <a:ext uri="{FF2B5EF4-FFF2-40B4-BE49-F238E27FC236}">
                <a16:creationId xmlns:a16="http://schemas.microsoft.com/office/drawing/2014/main" xmlns="" id="{748CD300-DDC9-4119-9016-50D61794578E}"/>
              </a:ext>
            </a:extLst>
          </p:cNvPr>
          <p:cNvSpPr txBox="1"/>
          <p:nvPr/>
        </p:nvSpPr>
        <p:spPr>
          <a:xfrm>
            <a:off x="4185839" y="543374"/>
            <a:ext cx="401444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How can I increase</a:t>
            </a:r>
            <a:r>
              <a:rPr lang="en-US" sz="1468" b="1">
                <a:gradFill>
                  <a:gsLst>
                    <a:gs pos="1250">
                      <a:srgbClr val="353535"/>
                    </a:gs>
                    <a:gs pos="100000">
                      <a:srgbClr val="353535"/>
                    </a:gs>
                  </a:gsLst>
                  <a:lin ang="5400000" scaled="0"/>
                </a:gradFill>
              </a:rPr>
              <a:t> “server”</a:t>
            </a:r>
            <a:r>
              <a:rPr lang="en-US" sz="1468">
                <a:gradFill>
                  <a:gsLst>
                    <a:gs pos="1250">
                      <a:srgbClr val="353535"/>
                    </a:gs>
                    <a:gs pos="100000">
                      <a:srgbClr val="353535"/>
                    </a:gs>
                  </a:gsLst>
                  <a:lin ang="5400000" scaled="0"/>
                </a:gradFill>
              </a:rPr>
              <a:t> utilization?</a:t>
            </a:r>
          </a:p>
        </p:txBody>
      </p:sp>
      <p:sp>
        <p:nvSpPr>
          <p:cNvPr id="121" name="TextBox 120">
            <a:extLst>
              <a:ext uri="{FF2B5EF4-FFF2-40B4-BE49-F238E27FC236}">
                <a16:creationId xmlns:a16="http://schemas.microsoft.com/office/drawing/2014/main" xmlns="" id="{B27BA939-472B-45D9-8290-34BBCA5C3672}"/>
              </a:ext>
            </a:extLst>
          </p:cNvPr>
          <p:cNvSpPr txBox="1"/>
          <p:nvPr/>
        </p:nvSpPr>
        <p:spPr>
          <a:xfrm>
            <a:off x="3298314" y="176209"/>
            <a:ext cx="558788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What is the right </a:t>
            </a:r>
            <a:r>
              <a:rPr lang="en-US" sz="1468" b="1">
                <a:gradFill>
                  <a:gsLst>
                    <a:gs pos="1250">
                      <a:srgbClr val="353535"/>
                    </a:gs>
                    <a:gs pos="100000">
                      <a:srgbClr val="353535"/>
                    </a:gs>
                  </a:gsLst>
                  <a:lin ang="5400000" scaled="0"/>
                </a:gradFill>
              </a:rPr>
              <a:t>size</a:t>
            </a:r>
            <a:r>
              <a:rPr lang="en-US" sz="1468">
                <a:gradFill>
                  <a:gsLst>
                    <a:gs pos="1250">
                      <a:srgbClr val="353535"/>
                    </a:gs>
                    <a:gs pos="100000">
                      <a:srgbClr val="353535"/>
                    </a:gs>
                  </a:gsLst>
                  <a:lin ang="5400000" scaled="0"/>
                </a:gradFill>
              </a:rPr>
              <a:t> of </a:t>
            </a:r>
            <a:r>
              <a:rPr lang="en-US" sz="1468" b="1">
                <a:gradFill>
                  <a:gsLst>
                    <a:gs pos="1250">
                      <a:srgbClr val="353535"/>
                    </a:gs>
                    <a:gs pos="100000">
                      <a:srgbClr val="353535"/>
                    </a:gs>
                  </a:gsLst>
                  <a:lin ang="5400000" scaled="0"/>
                </a:gradFill>
              </a:rPr>
              <a:t>“servers”</a:t>
            </a:r>
            <a:r>
              <a:rPr lang="en-US" sz="1468">
                <a:gradFill>
                  <a:gsLst>
                    <a:gs pos="1250">
                      <a:srgbClr val="353535"/>
                    </a:gs>
                    <a:gs pos="100000">
                      <a:srgbClr val="353535"/>
                    </a:gs>
                  </a:gsLst>
                  <a:lin ang="5400000" scaled="0"/>
                </a:gradFill>
              </a:rPr>
              <a:t> for my business needs?</a:t>
            </a:r>
          </a:p>
        </p:txBody>
      </p:sp>
      <p:sp>
        <p:nvSpPr>
          <p:cNvPr id="122" name="TextBox 121">
            <a:extLst>
              <a:ext uri="{FF2B5EF4-FFF2-40B4-BE49-F238E27FC236}">
                <a16:creationId xmlns:a16="http://schemas.microsoft.com/office/drawing/2014/main" xmlns="" id="{5E4803FE-0CF2-40ED-A9DC-FD3E91D8416D}"/>
              </a:ext>
            </a:extLst>
          </p:cNvPr>
          <p:cNvSpPr txBox="1"/>
          <p:nvPr/>
        </p:nvSpPr>
        <p:spPr>
          <a:xfrm>
            <a:off x="4968018" y="1277708"/>
            <a:ext cx="2248480"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468">
                <a:gradFill>
                  <a:gsLst>
                    <a:gs pos="1250">
                      <a:srgbClr val="353535"/>
                    </a:gs>
                    <a:gs pos="100000">
                      <a:srgbClr val="353535"/>
                    </a:gs>
                  </a:gsLst>
                  <a:lin ang="5400000" scaled="0"/>
                </a:gradFill>
              </a:rPr>
              <a:t>How can I </a:t>
            </a:r>
            <a:r>
              <a:rPr lang="en-US" sz="1468" b="1">
                <a:gradFill>
                  <a:gsLst>
                    <a:gs pos="1250">
                      <a:srgbClr val="353535"/>
                    </a:gs>
                    <a:gs pos="100000">
                      <a:srgbClr val="353535"/>
                    </a:gs>
                  </a:gsLst>
                  <a:lin ang="5400000" scaled="0"/>
                </a:gradFill>
              </a:rPr>
              <a:t>scale</a:t>
            </a:r>
            <a:r>
              <a:rPr lang="en-US" sz="1468">
                <a:gradFill>
                  <a:gsLst>
                    <a:gs pos="1250">
                      <a:srgbClr val="353535"/>
                    </a:gs>
                    <a:gs pos="100000">
                      <a:srgbClr val="353535"/>
                    </a:gs>
                  </a:gsLst>
                  <a:lin ang="5400000" scaled="0"/>
                </a:gradFill>
              </a:rPr>
              <a:t> my app?</a:t>
            </a:r>
          </a:p>
        </p:txBody>
      </p:sp>
      <p:sp>
        <p:nvSpPr>
          <p:cNvPr id="44" name="Title 1">
            <a:extLst>
              <a:ext uri="{FF2B5EF4-FFF2-40B4-BE49-F238E27FC236}">
                <a16:creationId xmlns:a16="http://schemas.microsoft.com/office/drawing/2014/main" xmlns="" id="{DFFB1F06-F7ED-4FC9-B8DD-821790D92BC1}"/>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r>
              <a:rPr lang="en-US" sz="2200" dirty="0">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2008291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500"/>
                                  </p:stCondLst>
                                  <p:childTnLst>
                                    <p:animMotion origin="layout" path="M -4.58333E-6 -4.44444E-6 L -4.58333E-6 0.04352 " pathEditMode="relative" rAng="0" ptsTypes="AA">
                                      <p:cBhvr>
                                        <p:cTn id="17" dur="500" spd="-100000" fill="hold"/>
                                        <p:tgtEl>
                                          <p:spTgt spid="29"/>
                                        </p:tgtEl>
                                        <p:attrNameLst>
                                          <p:attrName>ppt_x</p:attrName>
                                          <p:attrName>ppt_y</p:attrName>
                                        </p:attrNameLst>
                                      </p:cBhvr>
                                      <p:rCtr x="0" y="2176"/>
                                    </p:animMotion>
                                  </p:childTnLst>
                                </p:cTn>
                              </p:par>
                              <p:par>
                                <p:cTn id="18" presetID="10" presetClass="entr" presetSubtype="0" fill="hold" grpId="0" nodeType="withEffect">
                                  <p:stCondLst>
                                    <p:cond delay="35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par>
                                <p:cTn id="21" presetID="42" presetClass="path" presetSubtype="0" decel="100000" fill="hold" grpId="1" nodeType="withEffect">
                                  <p:stCondLst>
                                    <p:cond delay="350"/>
                                  </p:stCondLst>
                                  <p:childTnLst>
                                    <p:animMotion origin="layout" path="M -2.5E-6 7.40741E-7 L -0.03672 7.40741E-7 " pathEditMode="relative" rAng="0" ptsTypes="AA">
                                      <p:cBhvr>
                                        <p:cTn id="22" dur="500" spd="-100000" fill="hold"/>
                                        <p:tgtEl>
                                          <p:spTgt spid="89"/>
                                        </p:tgtEl>
                                        <p:attrNameLst>
                                          <p:attrName>ppt_x</p:attrName>
                                          <p:attrName>ppt_y</p:attrName>
                                        </p:attrNameLst>
                                      </p:cBhvr>
                                      <p:rCtr x="-1836" y="0"/>
                                    </p:animMotion>
                                  </p:childTnLst>
                                </p:cTn>
                              </p:par>
                              <p:par>
                                <p:cTn id="23" presetID="10" presetClass="entr" presetSubtype="0" fill="hold" grpId="0" nodeType="withEffect">
                                  <p:stCondLst>
                                    <p:cond delay="35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42" presetClass="path" presetSubtype="0" decel="100000" fill="hold" grpId="1" nodeType="withEffect">
                                  <p:stCondLst>
                                    <p:cond delay="350"/>
                                  </p:stCondLst>
                                  <p:childTnLst>
                                    <p:animMotion origin="layout" path="M 1.45833E-6 2.59259E-6 L 0.03672 2.59259E-6 " pathEditMode="relative" rAng="0" ptsTypes="AA">
                                      <p:cBhvr>
                                        <p:cTn id="27"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1" grpId="0" animBg="1"/>
      <p:bldP spid="89" grpId="0" animBg="1"/>
      <p:bldP spid="89" grpId="1" animBg="1"/>
      <p:bldP spid="118" grpId="0" animBg="1"/>
      <p:bldP spid="118"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xmlns="" id="{0220C7E6-7B52-4BB4-9542-95243A52A5E5}"/>
              </a:ext>
            </a:extLst>
          </p:cNvPr>
          <p:cNvCxnSpPr>
            <a:cxnSpLocks/>
          </p:cNvCxnSpPr>
          <p:nvPr/>
        </p:nvCxnSpPr>
        <p:spPr>
          <a:xfrm>
            <a:off x="-11448" y="5910067"/>
            <a:ext cx="8637502"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3595" y="5896645"/>
            <a:ext cx="943807" cy="615391"/>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dirty="0">
                <a:solidFill>
                  <a:srgbClr val="E7E6E6">
                    <a:lumMod val="75000"/>
                  </a:srgbClr>
                </a:solidFill>
                <a:latin typeface="Segoe UI"/>
              </a:rPr>
              <a:t>PaaS</a:t>
            </a:r>
          </a:p>
        </p:txBody>
      </p:sp>
      <p:sp>
        <p:nvSpPr>
          <p:cNvPr id="28" name="TextBox 27"/>
          <p:cNvSpPr txBox="1"/>
          <p:nvPr/>
        </p:nvSpPr>
        <p:spPr>
          <a:xfrm>
            <a:off x="4935393" y="5896645"/>
            <a:ext cx="863657" cy="615391"/>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a:solidFill>
                  <a:srgbClr val="E7E6E6">
                    <a:lumMod val="75000"/>
                  </a:srgbClr>
                </a:solidFill>
                <a:latin typeface="Segoe UI"/>
              </a:rPr>
              <a:t>IaaS</a:t>
            </a:r>
          </a:p>
        </p:txBody>
      </p:sp>
      <p:sp>
        <p:nvSpPr>
          <p:cNvPr id="27" name="TextBox 26"/>
          <p:cNvSpPr txBox="1"/>
          <p:nvPr/>
        </p:nvSpPr>
        <p:spPr>
          <a:xfrm>
            <a:off x="250500" y="5896645"/>
            <a:ext cx="1923241" cy="615391"/>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2353" kern="0" dirty="0">
                <a:solidFill>
                  <a:srgbClr val="E7E6E6">
                    <a:lumMod val="75000"/>
                  </a:srgbClr>
                </a:solidFill>
                <a:latin typeface="Segoe UI"/>
              </a:rPr>
              <a:t>On-Premises</a:t>
            </a:r>
          </a:p>
        </p:txBody>
      </p:sp>
      <p:cxnSp>
        <p:nvCxnSpPr>
          <p:cNvPr id="11" name="Straight Arrow Connector 10"/>
          <p:cNvCxnSpPr>
            <a:cxnSpLocks/>
          </p:cNvCxnSpPr>
          <p:nvPr/>
        </p:nvCxnSpPr>
        <p:spPr>
          <a:xfrm>
            <a:off x="-11447" y="5910067"/>
            <a:ext cx="11753636"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033655"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Oval 21"/>
          <p:cNvSpPr/>
          <p:nvPr/>
        </p:nvSpPr>
        <p:spPr bwMode="auto">
          <a:xfrm>
            <a:off x="10757524"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xmlns="" id="{FD82D69E-B73B-4B7D-B1A5-A3E895CAB4A1}"/>
              </a:ext>
            </a:extLst>
          </p:cNvPr>
          <p:cNvSpPr txBox="1"/>
          <p:nvPr/>
        </p:nvSpPr>
        <p:spPr>
          <a:xfrm>
            <a:off x="9815446" y="5893296"/>
            <a:ext cx="2048275" cy="732730"/>
          </a:xfrm>
          <a:prstGeom prst="rect">
            <a:avLst/>
          </a:prstGeom>
          <a:noFill/>
        </p:spPr>
        <p:txBody>
          <a:bodyPr wrap="none" lIns="179208" tIns="143366" rIns="179208" bIns="143366" rtlCol="0">
            <a:spAutoFit/>
          </a:bodyPr>
          <a:lstStyle/>
          <a:p>
            <a:pPr defTabSz="895870">
              <a:lnSpc>
                <a:spcPct val="90000"/>
              </a:lnSpc>
              <a:spcAft>
                <a:spcPts val="588"/>
              </a:spcAft>
              <a:defRPr/>
            </a:pPr>
            <a:r>
              <a:rPr lang="en-US" sz="3200" kern="0" dirty="0">
                <a:solidFill>
                  <a:srgbClr val="0070C0"/>
                </a:solidFill>
                <a:latin typeface="Segoe UI"/>
              </a:rPr>
              <a:t>Serverless</a:t>
            </a:r>
          </a:p>
        </p:txBody>
      </p:sp>
      <p:sp>
        <p:nvSpPr>
          <p:cNvPr id="126" name="Freeform 50">
            <a:extLst>
              <a:ext uri="{FF2B5EF4-FFF2-40B4-BE49-F238E27FC236}">
                <a16:creationId xmlns:a16="http://schemas.microsoft.com/office/drawing/2014/main" xmlns="" id="{FCCC52A2-43E4-471C-AC79-2A7E572669F7}"/>
              </a:ext>
            </a:extLst>
          </p:cNvPr>
          <p:cNvSpPr>
            <a:spLocks/>
          </p:cNvSpPr>
          <p:nvPr/>
        </p:nvSpPr>
        <p:spPr bwMode="auto">
          <a:xfrm>
            <a:off x="4715568" y="2118657"/>
            <a:ext cx="2738713" cy="18365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defRPr/>
            </a:pPr>
            <a:endParaRPr lang="en-US" sz="1765" kern="0">
              <a:solidFill>
                <a:srgbClr val="353535"/>
              </a:solidFill>
              <a:latin typeface="Segoe UI Semilight"/>
            </a:endParaRPr>
          </a:p>
        </p:txBody>
      </p:sp>
      <p:grpSp>
        <p:nvGrpSpPr>
          <p:cNvPr id="127" name="Group 126">
            <a:extLst>
              <a:ext uri="{FF2B5EF4-FFF2-40B4-BE49-F238E27FC236}">
                <a16:creationId xmlns:a16="http://schemas.microsoft.com/office/drawing/2014/main" xmlns="" id="{3DD8E030-AA29-4CBD-BE0E-6F46E7FEDF1D}"/>
              </a:ext>
            </a:extLst>
          </p:cNvPr>
          <p:cNvGrpSpPr/>
          <p:nvPr/>
        </p:nvGrpSpPr>
        <p:grpSpPr>
          <a:xfrm>
            <a:off x="1721980" y="2495484"/>
            <a:ext cx="1313945" cy="1313945"/>
            <a:chOff x="2775150" y="2127586"/>
            <a:chExt cx="1340672" cy="1340672"/>
          </a:xfrm>
        </p:grpSpPr>
        <p:sp>
          <p:nvSpPr>
            <p:cNvPr id="128" name="Oval 127">
              <a:extLst>
                <a:ext uri="{FF2B5EF4-FFF2-40B4-BE49-F238E27FC236}">
                  <a16:creationId xmlns:a16="http://schemas.microsoft.com/office/drawing/2014/main" xmlns="" id="{F6879692-3E2E-4EE2-85C1-3DBD3749CAD2}"/>
                </a:ext>
              </a:extLst>
            </p:cNvPr>
            <p:cNvSpPr/>
            <p:nvPr/>
          </p:nvSpPr>
          <p:spPr bwMode="auto">
            <a:xfrm>
              <a:off x="2775150"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xmlns=""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30" name="Group 129">
            <a:extLst>
              <a:ext uri="{FF2B5EF4-FFF2-40B4-BE49-F238E27FC236}">
                <a16:creationId xmlns:a16="http://schemas.microsoft.com/office/drawing/2014/main" xmlns="" id="{B22F3358-EA7D-4FBD-9E06-62CE18DFD656}"/>
              </a:ext>
            </a:extLst>
          </p:cNvPr>
          <p:cNvGrpSpPr/>
          <p:nvPr/>
        </p:nvGrpSpPr>
        <p:grpSpPr>
          <a:xfrm>
            <a:off x="9190544" y="2495484"/>
            <a:ext cx="1313945" cy="1313945"/>
            <a:chOff x="8320652" y="2127586"/>
            <a:chExt cx="1340672" cy="1340672"/>
          </a:xfrm>
        </p:grpSpPr>
        <p:sp>
          <p:nvSpPr>
            <p:cNvPr id="131" name="Oval 130">
              <a:extLst>
                <a:ext uri="{FF2B5EF4-FFF2-40B4-BE49-F238E27FC236}">
                  <a16:creationId xmlns:a16="http://schemas.microsoft.com/office/drawing/2014/main" xmlns="" id="{6AB53901-7DD7-4FD5-966E-AC8B8CE6CDE8}"/>
                </a:ext>
              </a:extLst>
            </p:cNvPr>
            <p:cNvSpPr/>
            <p:nvPr/>
          </p:nvSpPr>
          <p:spPr bwMode="auto">
            <a:xfrm>
              <a:off x="8320652"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xmlns=""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xmlns=""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34" name="Rectangle 10">
                <a:extLst>
                  <a:ext uri="{FF2B5EF4-FFF2-40B4-BE49-F238E27FC236}">
                    <a16:creationId xmlns:a16="http://schemas.microsoft.com/office/drawing/2014/main" xmlns=""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35" name="Line 11">
                <a:extLst>
                  <a:ext uri="{FF2B5EF4-FFF2-40B4-BE49-F238E27FC236}">
                    <a16:creationId xmlns:a16="http://schemas.microsoft.com/office/drawing/2014/main" xmlns=""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36" name="Freeform 12">
                <a:extLst>
                  <a:ext uri="{FF2B5EF4-FFF2-40B4-BE49-F238E27FC236}">
                    <a16:creationId xmlns:a16="http://schemas.microsoft.com/office/drawing/2014/main" xmlns=""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37" name="Freeform 13">
                <a:extLst>
                  <a:ext uri="{FF2B5EF4-FFF2-40B4-BE49-F238E27FC236}">
                    <a16:creationId xmlns:a16="http://schemas.microsoft.com/office/drawing/2014/main" xmlns=""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cxnSp>
        <p:nvCxnSpPr>
          <p:cNvPr id="138" name="Straight Arrow Connector 137">
            <a:extLst>
              <a:ext uri="{FF2B5EF4-FFF2-40B4-BE49-F238E27FC236}">
                <a16:creationId xmlns:a16="http://schemas.microsoft.com/office/drawing/2014/main" xmlns="" id="{674D7B54-5CC5-42CE-85C6-48957FDCC72B}"/>
              </a:ext>
            </a:extLst>
          </p:cNvPr>
          <p:cNvCxnSpPr>
            <a:cxnSpLocks/>
          </p:cNvCxnSpPr>
          <p:nvPr/>
        </p:nvCxnSpPr>
        <p:spPr>
          <a:xfrm>
            <a:off x="3249356" y="3127959"/>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xmlns="" id="{855196FF-98F4-40FF-9138-F4F9B30D2C98}"/>
              </a:ext>
            </a:extLst>
          </p:cNvPr>
          <p:cNvCxnSpPr>
            <a:cxnSpLocks/>
          </p:cNvCxnSpPr>
          <p:nvPr/>
        </p:nvCxnSpPr>
        <p:spPr>
          <a:xfrm flipH="1">
            <a:off x="7741937" y="3127959"/>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xmlns="" id="{008C5D32-0218-437E-A473-5F7E316C3959}"/>
              </a:ext>
            </a:extLst>
          </p:cNvPr>
          <p:cNvSpPr txBox="1"/>
          <p:nvPr/>
        </p:nvSpPr>
        <p:spPr>
          <a:xfrm>
            <a:off x="2984531" y="1387560"/>
            <a:ext cx="6042423" cy="399996"/>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870">
              <a:defRPr/>
            </a:pPr>
            <a:r>
              <a:rPr lang="en-US" sz="1961" dirty="0">
                <a:gradFill>
                  <a:gsLst>
                    <a:gs pos="1250">
                      <a:srgbClr val="353535"/>
                    </a:gs>
                    <a:gs pos="100000">
                      <a:srgbClr val="353535"/>
                    </a:gs>
                  </a:gsLst>
                  <a:lin ang="5400000" scaled="0"/>
                </a:gradFill>
              </a:rPr>
              <a:t>How do I </a:t>
            </a:r>
            <a:r>
              <a:rPr lang="en-US" sz="1961" b="1" dirty="0">
                <a:gradFill>
                  <a:gsLst>
                    <a:gs pos="1250">
                      <a:srgbClr val="353535"/>
                    </a:gs>
                    <a:gs pos="100000">
                      <a:srgbClr val="353535"/>
                    </a:gs>
                  </a:gsLst>
                  <a:lin ang="5400000" scaled="0"/>
                </a:gradFill>
              </a:rPr>
              <a:t>architect</a:t>
            </a:r>
            <a:r>
              <a:rPr lang="en-US" sz="1961" dirty="0">
                <a:gradFill>
                  <a:gsLst>
                    <a:gs pos="1250">
                      <a:srgbClr val="353535"/>
                    </a:gs>
                    <a:gs pos="100000">
                      <a:srgbClr val="353535"/>
                    </a:gs>
                  </a:gsLst>
                  <a:lin ang="5400000" scaled="0"/>
                </a:gradFill>
              </a:rPr>
              <a:t> my app?</a:t>
            </a:r>
          </a:p>
        </p:txBody>
      </p:sp>
      <p:grpSp>
        <p:nvGrpSpPr>
          <p:cNvPr id="141" name="Group 4">
            <a:extLst>
              <a:ext uri="{FF2B5EF4-FFF2-40B4-BE49-F238E27FC236}">
                <a16:creationId xmlns:a16="http://schemas.microsoft.com/office/drawing/2014/main" xmlns="" id="{699C7ADE-F7C0-4B3F-9C01-4113975AD414}"/>
              </a:ext>
            </a:extLst>
          </p:cNvPr>
          <p:cNvGrpSpPr>
            <a:grpSpLocks noChangeAspect="1"/>
          </p:cNvGrpSpPr>
          <p:nvPr/>
        </p:nvGrpSpPr>
        <p:grpSpPr bwMode="auto">
          <a:xfrm>
            <a:off x="5549848" y="2551095"/>
            <a:ext cx="160341" cy="257214"/>
            <a:chOff x="6" y="12"/>
            <a:chExt cx="192" cy="308"/>
          </a:xfrm>
        </p:grpSpPr>
        <p:sp>
          <p:nvSpPr>
            <p:cNvPr id="142" name="Rectangle 141">
              <a:extLst>
                <a:ext uri="{FF2B5EF4-FFF2-40B4-BE49-F238E27FC236}">
                  <a16:creationId xmlns:a16="http://schemas.microsoft.com/office/drawing/2014/main" xmlns=""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3" name="Rectangle 142">
              <a:extLst>
                <a:ext uri="{FF2B5EF4-FFF2-40B4-BE49-F238E27FC236}">
                  <a16:creationId xmlns:a16="http://schemas.microsoft.com/office/drawing/2014/main" xmlns=""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4" name="Rectangle 143">
              <a:extLst>
                <a:ext uri="{FF2B5EF4-FFF2-40B4-BE49-F238E27FC236}">
                  <a16:creationId xmlns:a16="http://schemas.microsoft.com/office/drawing/2014/main" xmlns=""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5" name="Rectangle 144">
              <a:extLst>
                <a:ext uri="{FF2B5EF4-FFF2-40B4-BE49-F238E27FC236}">
                  <a16:creationId xmlns:a16="http://schemas.microsoft.com/office/drawing/2014/main" xmlns=""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6" name="Freeform 9">
              <a:extLst>
                <a:ext uri="{FF2B5EF4-FFF2-40B4-BE49-F238E27FC236}">
                  <a16:creationId xmlns:a16="http://schemas.microsoft.com/office/drawing/2014/main" xmlns=""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7" name="Freeform 10">
              <a:extLst>
                <a:ext uri="{FF2B5EF4-FFF2-40B4-BE49-F238E27FC236}">
                  <a16:creationId xmlns:a16="http://schemas.microsoft.com/office/drawing/2014/main" xmlns=""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8" name="Oval 147">
              <a:extLst>
                <a:ext uri="{FF2B5EF4-FFF2-40B4-BE49-F238E27FC236}">
                  <a16:creationId xmlns:a16="http://schemas.microsoft.com/office/drawing/2014/main" xmlns=""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49" name="Oval 148">
              <a:extLst>
                <a:ext uri="{FF2B5EF4-FFF2-40B4-BE49-F238E27FC236}">
                  <a16:creationId xmlns:a16="http://schemas.microsoft.com/office/drawing/2014/main" xmlns=""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0" name="Rectangle 149">
              <a:extLst>
                <a:ext uri="{FF2B5EF4-FFF2-40B4-BE49-F238E27FC236}">
                  <a16:creationId xmlns:a16="http://schemas.microsoft.com/office/drawing/2014/main" xmlns=""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51" name="Group 4">
            <a:extLst>
              <a:ext uri="{FF2B5EF4-FFF2-40B4-BE49-F238E27FC236}">
                <a16:creationId xmlns:a16="http://schemas.microsoft.com/office/drawing/2014/main" xmlns="" id="{800A0E57-331D-4488-AC45-CE0744AAD472}"/>
              </a:ext>
            </a:extLst>
          </p:cNvPr>
          <p:cNvGrpSpPr>
            <a:grpSpLocks noChangeAspect="1"/>
          </p:cNvGrpSpPr>
          <p:nvPr/>
        </p:nvGrpSpPr>
        <p:grpSpPr bwMode="auto">
          <a:xfrm>
            <a:off x="6147296" y="2336079"/>
            <a:ext cx="160341" cy="257214"/>
            <a:chOff x="6" y="12"/>
            <a:chExt cx="192" cy="308"/>
          </a:xfrm>
        </p:grpSpPr>
        <p:sp>
          <p:nvSpPr>
            <p:cNvPr id="152" name="Rectangle 151">
              <a:extLst>
                <a:ext uri="{FF2B5EF4-FFF2-40B4-BE49-F238E27FC236}">
                  <a16:creationId xmlns:a16="http://schemas.microsoft.com/office/drawing/2014/main" xmlns=""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3" name="Rectangle 152">
              <a:extLst>
                <a:ext uri="{FF2B5EF4-FFF2-40B4-BE49-F238E27FC236}">
                  <a16:creationId xmlns:a16="http://schemas.microsoft.com/office/drawing/2014/main" xmlns=""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4" name="Rectangle 153">
              <a:extLst>
                <a:ext uri="{FF2B5EF4-FFF2-40B4-BE49-F238E27FC236}">
                  <a16:creationId xmlns:a16="http://schemas.microsoft.com/office/drawing/2014/main" xmlns=""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5" name="Rectangle 154">
              <a:extLst>
                <a:ext uri="{FF2B5EF4-FFF2-40B4-BE49-F238E27FC236}">
                  <a16:creationId xmlns:a16="http://schemas.microsoft.com/office/drawing/2014/main" xmlns=""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6" name="Freeform 9">
              <a:extLst>
                <a:ext uri="{FF2B5EF4-FFF2-40B4-BE49-F238E27FC236}">
                  <a16:creationId xmlns:a16="http://schemas.microsoft.com/office/drawing/2014/main" xmlns=""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7" name="Freeform 10">
              <a:extLst>
                <a:ext uri="{FF2B5EF4-FFF2-40B4-BE49-F238E27FC236}">
                  <a16:creationId xmlns:a16="http://schemas.microsoft.com/office/drawing/2014/main" xmlns=""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8" name="Oval 157">
              <a:extLst>
                <a:ext uri="{FF2B5EF4-FFF2-40B4-BE49-F238E27FC236}">
                  <a16:creationId xmlns:a16="http://schemas.microsoft.com/office/drawing/2014/main" xmlns=""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59" name="Oval 158">
              <a:extLst>
                <a:ext uri="{FF2B5EF4-FFF2-40B4-BE49-F238E27FC236}">
                  <a16:creationId xmlns:a16="http://schemas.microsoft.com/office/drawing/2014/main" xmlns=""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0" name="Rectangle 159">
              <a:extLst>
                <a:ext uri="{FF2B5EF4-FFF2-40B4-BE49-F238E27FC236}">
                  <a16:creationId xmlns:a16="http://schemas.microsoft.com/office/drawing/2014/main" xmlns=""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61" name="Group 4">
            <a:extLst>
              <a:ext uri="{FF2B5EF4-FFF2-40B4-BE49-F238E27FC236}">
                <a16:creationId xmlns:a16="http://schemas.microsoft.com/office/drawing/2014/main" xmlns="" id="{EFAFC49A-7B89-4A51-8191-5AC1B9BAF012}"/>
              </a:ext>
            </a:extLst>
          </p:cNvPr>
          <p:cNvGrpSpPr>
            <a:grpSpLocks noChangeAspect="1"/>
          </p:cNvGrpSpPr>
          <p:nvPr/>
        </p:nvGrpSpPr>
        <p:grpSpPr bwMode="auto">
          <a:xfrm>
            <a:off x="5311856" y="3105867"/>
            <a:ext cx="160341" cy="257214"/>
            <a:chOff x="6" y="12"/>
            <a:chExt cx="192" cy="308"/>
          </a:xfrm>
        </p:grpSpPr>
        <p:sp>
          <p:nvSpPr>
            <p:cNvPr id="162" name="Rectangle 161">
              <a:extLst>
                <a:ext uri="{FF2B5EF4-FFF2-40B4-BE49-F238E27FC236}">
                  <a16:creationId xmlns:a16="http://schemas.microsoft.com/office/drawing/2014/main" xmlns=""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3" name="Rectangle 162">
              <a:extLst>
                <a:ext uri="{FF2B5EF4-FFF2-40B4-BE49-F238E27FC236}">
                  <a16:creationId xmlns:a16="http://schemas.microsoft.com/office/drawing/2014/main" xmlns=""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4" name="Rectangle 163">
              <a:extLst>
                <a:ext uri="{FF2B5EF4-FFF2-40B4-BE49-F238E27FC236}">
                  <a16:creationId xmlns:a16="http://schemas.microsoft.com/office/drawing/2014/main" xmlns=""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5" name="Rectangle 164">
              <a:extLst>
                <a:ext uri="{FF2B5EF4-FFF2-40B4-BE49-F238E27FC236}">
                  <a16:creationId xmlns:a16="http://schemas.microsoft.com/office/drawing/2014/main" xmlns=""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6" name="Freeform 9">
              <a:extLst>
                <a:ext uri="{FF2B5EF4-FFF2-40B4-BE49-F238E27FC236}">
                  <a16:creationId xmlns:a16="http://schemas.microsoft.com/office/drawing/2014/main" xmlns=""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7" name="Freeform 10">
              <a:extLst>
                <a:ext uri="{FF2B5EF4-FFF2-40B4-BE49-F238E27FC236}">
                  <a16:creationId xmlns:a16="http://schemas.microsoft.com/office/drawing/2014/main" xmlns=""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8" name="Oval 167">
              <a:extLst>
                <a:ext uri="{FF2B5EF4-FFF2-40B4-BE49-F238E27FC236}">
                  <a16:creationId xmlns:a16="http://schemas.microsoft.com/office/drawing/2014/main" xmlns=""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9" name="Oval 168">
              <a:extLst>
                <a:ext uri="{FF2B5EF4-FFF2-40B4-BE49-F238E27FC236}">
                  <a16:creationId xmlns:a16="http://schemas.microsoft.com/office/drawing/2014/main" xmlns=""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0" name="Rectangle 169">
              <a:extLst>
                <a:ext uri="{FF2B5EF4-FFF2-40B4-BE49-F238E27FC236}">
                  <a16:creationId xmlns:a16="http://schemas.microsoft.com/office/drawing/2014/main" xmlns=""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71" name="Group 4">
            <a:extLst>
              <a:ext uri="{FF2B5EF4-FFF2-40B4-BE49-F238E27FC236}">
                <a16:creationId xmlns:a16="http://schemas.microsoft.com/office/drawing/2014/main" xmlns="" id="{3475EA0A-EAF4-4B76-A808-02903B833CF7}"/>
              </a:ext>
            </a:extLst>
          </p:cNvPr>
          <p:cNvGrpSpPr>
            <a:grpSpLocks noChangeAspect="1"/>
          </p:cNvGrpSpPr>
          <p:nvPr/>
        </p:nvGrpSpPr>
        <p:grpSpPr bwMode="auto">
          <a:xfrm>
            <a:off x="5909302" y="3004103"/>
            <a:ext cx="160341" cy="257214"/>
            <a:chOff x="6" y="12"/>
            <a:chExt cx="192" cy="308"/>
          </a:xfrm>
        </p:grpSpPr>
        <p:sp>
          <p:nvSpPr>
            <p:cNvPr id="172" name="Rectangle 171">
              <a:extLst>
                <a:ext uri="{FF2B5EF4-FFF2-40B4-BE49-F238E27FC236}">
                  <a16:creationId xmlns:a16="http://schemas.microsoft.com/office/drawing/2014/main" xmlns=""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3" name="Rectangle 172">
              <a:extLst>
                <a:ext uri="{FF2B5EF4-FFF2-40B4-BE49-F238E27FC236}">
                  <a16:creationId xmlns:a16="http://schemas.microsoft.com/office/drawing/2014/main" xmlns=""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4" name="Rectangle 173">
              <a:extLst>
                <a:ext uri="{FF2B5EF4-FFF2-40B4-BE49-F238E27FC236}">
                  <a16:creationId xmlns:a16="http://schemas.microsoft.com/office/drawing/2014/main" xmlns=""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5" name="Rectangle 174">
              <a:extLst>
                <a:ext uri="{FF2B5EF4-FFF2-40B4-BE49-F238E27FC236}">
                  <a16:creationId xmlns:a16="http://schemas.microsoft.com/office/drawing/2014/main" xmlns=""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6" name="Freeform 9">
              <a:extLst>
                <a:ext uri="{FF2B5EF4-FFF2-40B4-BE49-F238E27FC236}">
                  <a16:creationId xmlns:a16="http://schemas.microsoft.com/office/drawing/2014/main" xmlns=""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7" name="Freeform 10">
              <a:extLst>
                <a:ext uri="{FF2B5EF4-FFF2-40B4-BE49-F238E27FC236}">
                  <a16:creationId xmlns:a16="http://schemas.microsoft.com/office/drawing/2014/main" xmlns=""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8" name="Oval 177">
              <a:extLst>
                <a:ext uri="{FF2B5EF4-FFF2-40B4-BE49-F238E27FC236}">
                  <a16:creationId xmlns:a16="http://schemas.microsoft.com/office/drawing/2014/main" xmlns=""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79" name="Oval 178">
              <a:extLst>
                <a:ext uri="{FF2B5EF4-FFF2-40B4-BE49-F238E27FC236}">
                  <a16:creationId xmlns:a16="http://schemas.microsoft.com/office/drawing/2014/main" xmlns=""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0" name="Rectangle 179">
              <a:extLst>
                <a:ext uri="{FF2B5EF4-FFF2-40B4-BE49-F238E27FC236}">
                  <a16:creationId xmlns:a16="http://schemas.microsoft.com/office/drawing/2014/main" xmlns=""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81" name="Group 4">
            <a:extLst>
              <a:ext uri="{FF2B5EF4-FFF2-40B4-BE49-F238E27FC236}">
                <a16:creationId xmlns:a16="http://schemas.microsoft.com/office/drawing/2014/main" xmlns="" id="{F8C7FD3A-1EB8-40A8-80D0-92BFA7F4AF69}"/>
              </a:ext>
            </a:extLst>
          </p:cNvPr>
          <p:cNvGrpSpPr>
            <a:grpSpLocks noChangeAspect="1"/>
          </p:cNvGrpSpPr>
          <p:nvPr/>
        </p:nvGrpSpPr>
        <p:grpSpPr bwMode="auto">
          <a:xfrm>
            <a:off x="6659394" y="3419363"/>
            <a:ext cx="160341" cy="257214"/>
            <a:chOff x="6" y="12"/>
            <a:chExt cx="192" cy="308"/>
          </a:xfrm>
        </p:grpSpPr>
        <p:sp>
          <p:nvSpPr>
            <p:cNvPr id="182" name="Rectangle 181">
              <a:extLst>
                <a:ext uri="{FF2B5EF4-FFF2-40B4-BE49-F238E27FC236}">
                  <a16:creationId xmlns:a16="http://schemas.microsoft.com/office/drawing/2014/main" xmlns=""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3" name="Rectangle 182">
              <a:extLst>
                <a:ext uri="{FF2B5EF4-FFF2-40B4-BE49-F238E27FC236}">
                  <a16:creationId xmlns:a16="http://schemas.microsoft.com/office/drawing/2014/main" xmlns=""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4" name="Rectangle 183">
              <a:extLst>
                <a:ext uri="{FF2B5EF4-FFF2-40B4-BE49-F238E27FC236}">
                  <a16:creationId xmlns:a16="http://schemas.microsoft.com/office/drawing/2014/main" xmlns=""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5" name="Rectangle 184">
              <a:extLst>
                <a:ext uri="{FF2B5EF4-FFF2-40B4-BE49-F238E27FC236}">
                  <a16:creationId xmlns:a16="http://schemas.microsoft.com/office/drawing/2014/main" xmlns=""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6" name="Freeform 9">
              <a:extLst>
                <a:ext uri="{FF2B5EF4-FFF2-40B4-BE49-F238E27FC236}">
                  <a16:creationId xmlns:a16="http://schemas.microsoft.com/office/drawing/2014/main" xmlns=""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7" name="Freeform 10">
              <a:extLst>
                <a:ext uri="{FF2B5EF4-FFF2-40B4-BE49-F238E27FC236}">
                  <a16:creationId xmlns:a16="http://schemas.microsoft.com/office/drawing/2014/main" xmlns=""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8" name="Oval 187">
              <a:extLst>
                <a:ext uri="{FF2B5EF4-FFF2-40B4-BE49-F238E27FC236}">
                  <a16:creationId xmlns:a16="http://schemas.microsoft.com/office/drawing/2014/main" xmlns=""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89" name="Oval 188">
              <a:extLst>
                <a:ext uri="{FF2B5EF4-FFF2-40B4-BE49-F238E27FC236}">
                  <a16:creationId xmlns:a16="http://schemas.microsoft.com/office/drawing/2014/main" xmlns=""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0" name="Rectangle 189">
              <a:extLst>
                <a:ext uri="{FF2B5EF4-FFF2-40B4-BE49-F238E27FC236}">
                  <a16:creationId xmlns:a16="http://schemas.microsoft.com/office/drawing/2014/main" xmlns=""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91" name="Group 4">
            <a:extLst>
              <a:ext uri="{FF2B5EF4-FFF2-40B4-BE49-F238E27FC236}">
                <a16:creationId xmlns:a16="http://schemas.microsoft.com/office/drawing/2014/main" xmlns="" id="{1ED48BD5-62B4-4DFA-8664-2FF08F4EEA6C}"/>
              </a:ext>
            </a:extLst>
          </p:cNvPr>
          <p:cNvGrpSpPr>
            <a:grpSpLocks noChangeAspect="1"/>
          </p:cNvGrpSpPr>
          <p:nvPr/>
        </p:nvGrpSpPr>
        <p:grpSpPr bwMode="auto">
          <a:xfrm>
            <a:off x="6473923" y="2884287"/>
            <a:ext cx="160341" cy="257214"/>
            <a:chOff x="6" y="12"/>
            <a:chExt cx="192" cy="308"/>
          </a:xfrm>
        </p:grpSpPr>
        <p:sp>
          <p:nvSpPr>
            <p:cNvPr id="192" name="Rectangle 191">
              <a:extLst>
                <a:ext uri="{FF2B5EF4-FFF2-40B4-BE49-F238E27FC236}">
                  <a16:creationId xmlns:a16="http://schemas.microsoft.com/office/drawing/2014/main" xmlns=""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3" name="Rectangle 192">
              <a:extLst>
                <a:ext uri="{FF2B5EF4-FFF2-40B4-BE49-F238E27FC236}">
                  <a16:creationId xmlns:a16="http://schemas.microsoft.com/office/drawing/2014/main" xmlns=""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4" name="Rectangle 193">
              <a:extLst>
                <a:ext uri="{FF2B5EF4-FFF2-40B4-BE49-F238E27FC236}">
                  <a16:creationId xmlns:a16="http://schemas.microsoft.com/office/drawing/2014/main" xmlns=""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5" name="Rectangle 194">
              <a:extLst>
                <a:ext uri="{FF2B5EF4-FFF2-40B4-BE49-F238E27FC236}">
                  <a16:creationId xmlns:a16="http://schemas.microsoft.com/office/drawing/2014/main" xmlns=""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6" name="Freeform 9">
              <a:extLst>
                <a:ext uri="{FF2B5EF4-FFF2-40B4-BE49-F238E27FC236}">
                  <a16:creationId xmlns:a16="http://schemas.microsoft.com/office/drawing/2014/main" xmlns=""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7" name="Freeform 10">
              <a:extLst>
                <a:ext uri="{FF2B5EF4-FFF2-40B4-BE49-F238E27FC236}">
                  <a16:creationId xmlns:a16="http://schemas.microsoft.com/office/drawing/2014/main" xmlns=""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8" name="Oval 197">
              <a:extLst>
                <a:ext uri="{FF2B5EF4-FFF2-40B4-BE49-F238E27FC236}">
                  <a16:creationId xmlns:a16="http://schemas.microsoft.com/office/drawing/2014/main" xmlns=""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99" name="Oval 198">
              <a:extLst>
                <a:ext uri="{FF2B5EF4-FFF2-40B4-BE49-F238E27FC236}">
                  <a16:creationId xmlns:a16="http://schemas.microsoft.com/office/drawing/2014/main" xmlns=""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0" name="Rectangle 199">
              <a:extLst>
                <a:ext uri="{FF2B5EF4-FFF2-40B4-BE49-F238E27FC236}">
                  <a16:creationId xmlns:a16="http://schemas.microsoft.com/office/drawing/2014/main" xmlns=""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201" name="Group 4">
            <a:extLst>
              <a:ext uri="{FF2B5EF4-FFF2-40B4-BE49-F238E27FC236}">
                <a16:creationId xmlns:a16="http://schemas.microsoft.com/office/drawing/2014/main" xmlns="" id="{9F3B0DD9-EAFD-46B6-9925-634D9F0F8632}"/>
              </a:ext>
            </a:extLst>
          </p:cNvPr>
          <p:cNvGrpSpPr>
            <a:grpSpLocks noChangeAspect="1"/>
          </p:cNvGrpSpPr>
          <p:nvPr/>
        </p:nvGrpSpPr>
        <p:grpSpPr bwMode="auto">
          <a:xfrm>
            <a:off x="7007358" y="3023800"/>
            <a:ext cx="160341" cy="257214"/>
            <a:chOff x="6" y="12"/>
            <a:chExt cx="192" cy="308"/>
          </a:xfrm>
        </p:grpSpPr>
        <p:sp>
          <p:nvSpPr>
            <p:cNvPr id="202" name="Rectangle 201">
              <a:extLst>
                <a:ext uri="{FF2B5EF4-FFF2-40B4-BE49-F238E27FC236}">
                  <a16:creationId xmlns:a16="http://schemas.microsoft.com/office/drawing/2014/main" xmlns=""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3" name="Rectangle 202">
              <a:extLst>
                <a:ext uri="{FF2B5EF4-FFF2-40B4-BE49-F238E27FC236}">
                  <a16:creationId xmlns:a16="http://schemas.microsoft.com/office/drawing/2014/main" xmlns=""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4" name="Rectangle 203">
              <a:extLst>
                <a:ext uri="{FF2B5EF4-FFF2-40B4-BE49-F238E27FC236}">
                  <a16:creationId xmlns:a16="http://schemas.microsoft.com/office/drawing/2014/main" xmlns=""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5" name="Rectangle 204">
              <a:extLst>
                <a:ext uri="{FF2B5EF4-FFF2-40B4-BE49-F238E27FC236}">
                  <a16:creationId xmlns:a16="http://schemas.microsoft.com/office/drawing/2014/main" xmlns=""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6" name="Freeform 9">
              <a:extLst>
                <a:ext uri="{FF2B5EF4-FFF2-40B4-BE49-F238E27FC236}">
                  <a16:creationId xmlns:a16="http://schemas.microsoft.com/office/drawing/2014/main" xmlns=""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7" name="Freeform 10">
              <a:extLst>
                <a:ext uri="{FF2B5EF4-FFF2-40B4-BE49-F238E27FC236}">
                  <a16:creationId xmlns:a16="http://schemas.microsoft.com/office/drawing/2014/main" xmlns=""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8" name="Oval 207">
              <a:extLst>
                <a:ext uri="{FF2B5EF4-FFF2-40B4-BE49-F238E27FC236}">
                  <a16:creationId xmlns:a16="http://schemas.microsoft.com/office/drawing/2014/main" xmlns=""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09" name="Oval 208">
              <a:extLst>
                <a:ext uri="{FF2B5EF4-FFF2-40B4-BE49-F238E27FC236}">
                  <a16:creationId xmlns:a16="http://schemas.microsoft.com/office/drawing/2014/main" xmlns=""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0" name="Rectangle 209">
              <a:extLst>
                <a:ext uri="{FF2B5EF4-FFF2-40B4-BE49-F238E27FC236}">
                  <a16:creationId xmlns:a16="http://schemas.microsoft.com/office/drawing/2014/main" xmlns=""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211" name="Group 4">
            <a:extLst>
              <a:ext uri="{FF2B5EF4-FFF2-40B4-BE49-F238E27FC236}">
                <a16:creationId xmlns:a16="http://schemas.microsoft.com/office/drawing/2014/main" xmlns="" id="{E688496F-CBBD-469E-B4E3-BD6BF7226DB4}"/>
              </a:ext>
            </a:extLst>
          </p:cNvPr>
          <p:cNvGrpSpPr>
            <a:grpSpLocks noChangeAspect="1"/>
          </p:cNvGrpSpPr>
          <p:nvPr/>
        </p:nvGrpSpPr>
        <p:grpSpPr bwMode="auto">
          <a:xfrm>
            <a:off x="5886321" y="3557236"/>
            <a:ext cx="160341" cy="257214"/>
            <a:chOff x="6" y="12"/>
            <a:chExt cx="192" cy="308"/>
          </a:xfrm>
        </p:grpSpPr>
        <p:sp>
          <p:nvSpPr>
            <p:cNvPr id="212" name="Rectangle 211">
              <a:extLst>
                <a:ext uri="{FF2B5EF4-FFF2-40B4-BE49-F238E27FC236}">
                  <a16:creationId xmlns:a16="http://schemas.microsoft.com/office/drawing/2014/main" xmlns=""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3" name="Rectangle 212">
              <a:extLst>
                <a:ext uri="{FF2B5EF4-FFF2-40B4-BE49-F238E27FC236}">
                  <a16:creationId xmlns:a16="http://schemas.microsoft.com/office/drawing/2014/main" xmlns=""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4" name="Rectangle 213">
              <a:extLst>
                <a:ext uri="{FF2B5EF4-FFF2-40B4-BE49-F238E27FC236}">
                  <a16:creationId xmlns:a16="http://schemas.microsoft.com/office/drawing/2014/main" xmlns=""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5" name="Rectangle 214">
              <a:extLst>
                <a:ext uri="{FF2B5EF4-FFF2-40B4-BE49-F238E27FC236}">
                  <a16:creationId xmlns:a16="http://schemas.microsoft.com/office/drawing/2014/main" xmlns=""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6" name="Freeform 9">
              <a:extLst>
                <a:ext uri="{FF2B5EF4-FFF2-40B4-BE49-F238E27FC236}">
                  <a16:creationId xmlns:a16="http://schemas.microsoft.com/office/drawing/2014/main" xmlns=""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7" name="Freeform 10">
              <a:extLst>
                <a:ext uri="{FF2B5EF4-FFF2-40B4-BE49-F238E27FC236}">
                  <a16:creationId xmlns:a16="http://schemas.microsoft.com/office/drawing/2014/main" xmlns=""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8" name="Oval 217">
              <a:extLst>
                <a:ext uri="{FF2B5EF4-FFF2-40B4-BE49-F238E27FC236}">
                  <a16:creationId xmlns:a16="http://schemas.microsoft.com/office/drawing/2014/main" xmlns=""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19" name="Oval 218">
              <a:extLst>
                <a:ext uri="{FF2B5EF4-FFF2-40B4-BE49-F238E27FC236}">
                  <a16:creationId xmlns:a16="http://schemas.microsoft.com/office/drawing/2014/main" xmlns=""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0" name="Rectangle 219">
              <a:extLst>
                <a:ext uri="{FF2B5EF4-FFF2-40B4-BE49-F238E27FC236}">
                  <a16:creationId xmlns:a16="http://schemas.microsoft.com/office/drawing/2014/main" xmlns=""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221" name="Group 4">
            <a:extLst>
              <a:ext uri="{FF2B5EF4-FFF2-40B4-BE49-F238E27FC236}">
                <a16:creationId xmlns:a16="http://schemas.microsoft.com/office/drawing/2014/main" xmlns="" id="{8B2491AD-9050-48FD-A6BB-38D9B9057537}"/>
              </a:ext>
            </a:extLst>
          </p:cNvPr>
          <p:cNvGrpSpPr>
            <a:grpSpLocks noChangeAspect="1"/>
          </p:cNvGrpSpPr>
          <p:nvPr/>
        </p:nvGrpSpPr>
        <p:grpSpPr bwMode="auto">
          <a:xfrm>
            <a:off x="5016413" y="3509636"/>
            <a:ext cx="160341" cy="257214"/>
            <a:chOff x="6" y="12"/>
            <a:chExt cx="192" cy="308"/>
          </a:xfrm>
        </p:grpSpPr>
        <p:sp>
          <p:nvSpPr>
            <p:cNvPr id="222" name="Rectangle 221">
              <a:extLst>
                <a:ext uri="{FF2B5EF4-FFF2-40B4-BE49-F238E27FC236}">
                  <a16:creationId xmlns:a16="http://schemas.microsoft.com/office/drawing/2014/main" xmlns=""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3" name="Rectangle 222">
              <a:extLst>
                <a:ext uri="{FF2B5EF4-FFF2-40B4-BE49-F238E27FC236}">
                  <a16:creationId xmlns:a16="http://schemas.microsoft.com/office/drawing/2014/main" xmlns=""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4" name="Rectangle 223">
              <a:extLst>
                <a:ext uri="{FF2B5EF4-FFF2-40B4-BE49-F238E27FC236}">
                  <a16:creationId xmlns:a16="http://schemas.microsoft.com/office/drawing/2014/main" xmlns=""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5" name="Rectangle 224">
              <a:extLst>
                <a:ext uri="{FF2B5EF4-FFF2-40B4-BE49-F238E27FC236}">
                  <a16:creationId xmlns:a16="http://schemas.microsoft.com/office/drawing/2014/main" xmlns=""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6" name="Freeform 9">
              <a:extLst>
                <a:ext uri="{FF2B5EF4-FFF2-40B4-BE49-F238E27FC236}">
                  <a16:creationId xmlns:a16="http://schemas.microsoft.com/office/drawing/2014/main" xmlns=""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7" name="Freeform 10">
              <a:extLst>
                <a:ext uri="{FF2B5EF4-FFF2-40B4-BE49-F238E27FC236}">
                  <a16:creationId xmlns:a16="http://schemas.microsoft.com/office/drawing/2014/main" xmlns=""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8" name="Oval 227">
              <a:extLst>
                <a:ext uri="{FF2B5EF4-FFF2-40B4-BE49-F238E27FC236}">
                  <a16:creationId xmlns:a16="http://schemas.microsoft.com/office/drawing/2014/main" xmlns=""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29" name="Oval 228">
              <a:extLst>
                <a:ext uri="{FF2B5EF4-FFF2-40B4-BE49-F238E27FC236}">
                  <a16:creationId xmlns:a16="http://schemas.microsoft.com/office/drawing/2014/main" xmlns=""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230" name="Rectangle 229">
              <a:extLst>
                <a:ext uri="{FF2B5EF4-FFF2-40B4-BE49-F238E27FC236}">
                  <a16:creationId xmlns:a16="http://schemas.microsoft.com/office/drawing/2014/main" xmlns=""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sp>
        <p:nvSpPr>
          <p:cNvPr id="118" name="Title 30">
            <a:extLst>
              <a:ext uri="{FF2B5EF4-FFF2-40B4-BE49-F238E27FC236}">
                <a16:creationId xmlns:a16="http://schemas.microsoft.com/office/drawing/2014/main" xmlns="" id="{6E476C36-7170-487C-B457-B60A21AA65EC}"/>
              </a:ext>
            </a:extLst>
          </p:cNvPr>
          <p:cNvSpPr txBox="1">
            <a:spLocks/>
          </p:cNvSpPr>
          <p:nvPr/>
        </p:nvSpPr>
        <p:spPr>
          <a:xfrm>
            <a:off x="2585563" y="4312534"/>
            <a:ext cx="6998724" cy="89953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sz="3200">
                <a:gradFill>
                  <a:gsLst>
                    <a:gs pos="1250">
                      <a:srgbClr val="353535"/>
                    </a:gs>
                    <a:gs pos="100000">
                      <a:srgbClr val="353535"/>
                    </a:gs>
                  </a:gsLst>
                  <a:lin ang="5400000" scaled="0"/>
                </a:gradFill>
                <a:latin typeface="Segoe UI Light"/>
              </a:rPr>
              <a:t>Serverless, the platform for next gen apps </a:t>
            </a:r>
          </a:p>
        </p:txBody>
      </p:sp>
      <p:sp>
        <p:nvSpPr>
          <p:cNvPr id="119" name="Title 1">
            <a:extLst>
              <a:ext uri="{FF2B5EF4-FFF2-40B4-BE49-F238E27FC236}">
                <a16:creationId xmlns:a16="http://schemas.microsoft.com/office/drawing/2014/main" xmlns="" id="{614DD8F0-91B4-4997-9BE5-2DB29A5948EB}"/>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r>
              <a:rPr lang="en-US" sz="2200" dirty="0">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1408055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42" presetClass="path" presetSubtype="0" decel="100000" fill="hold" grpId="1" nodeType="withEffect">
                                  <p:stCondLst>
                                    <p:cond delay="500"/>
                                  </p:stCondLst>
                                  <p:childTnLst>
                                    <p:animMotion origin="layout" path="M 4.16667E-7 -1.48148E-6 L 4.16667E-7 0.04352 " pathEditMode="relative" rAng="0" ptsTypes="AA">
                                      <p:cBhvr>
                                        <p:cTn id="17" dur="500" spd="-100000" fill="hold"/>
                                        <p:tgtEl>
                                          <p:spTgt spid="72"/>
                                        </p:tgtEl>
                                        <p:attrNameLst>
                                          <p:attrName>ppt_x</p:attrName>
                                          <p:attrName>ppt_y</p:attrName>
                                        </p:attrNameLst>
                                      </p:cBhvr>
                                      <p:rCtr x="0" y="2176"/>
                                    </p:animMotion>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221"/>
                                        </p:tgtEl>
                                        <p:attrNameLst>
                                          <p:attrName>style.visibility</p:attrName>
                                        </p:attrNameLst>
                                      </p:cBhvr>
                                      <p:to>
                                        <p:strVal val="visible"/>
                                      </p:to>
                                    </p:set>
                                    <p:anim calcmode="lin" valueType="num">
                                      <p:cBhvr>
                                        <p:cTn id="21" dur="500" fill="hold"/>
                                        <p:tgtEl>
                                          <p:spTgt spid="221"/>
                                        </p:tgtEl>
                                        <p:attrNameLst>
                                          <p:attrName>ppt_w</p:attrName>
                                        </p:attrNameLst>
                                      </p:cBhvr>
                                      <p:tavLst>
                                        <p:tav tm="0">
                                          <p:val>
                                            <p:fltVal val="0"/>
                                          </p:val>
                                        </p:tav>
                                        <p:tav tm="100000">
                                          <p:val>
                                            <p:strVal val="#ppt_w"/>
                                          </p:val>
                                        </p:tav>
                                      </p:tavLst>
                                    </p:anim>
                                    <p:anim calcmode="lin" valueType="num">
                                      <p:cBhvr>
                                        <p:cTn id="22" dur="500" fill="hold"/>
                                        <p:tgtEl>
                                          <p:spTgt spid="221"/>
                                        </p:tgtEl>
                                        <p:attrNameLst>
                                          <p:attrName>ppt_h</p:attrName>
                                        </p:attrNameLst>
                                      </p:cBhvr>
                                      <p:tavLst>
                                        <p:tav tm="0">
                                          <p:val>
                                            <p:fltVal val="0"/>
                                          </p:val>
                                        </p:tav>
                                        <p:tav tm="100000">
                                          <p:val>
                                            <p:strVal val="#ppt_h"/>
                                          </p:val>
                                        </p:tav>
                                      </p:tavLst>
                                    </p:anim>
                                    <p:animEffect transition="in" filter="fade">
                                      <p:cBhvr>
                                        <p:cTn id="23" dur="500"/>
                                        <p:tgtEl>
                                          <p:spTgt spid="2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fade">
                                      <p:cBhvr>
                                        <p:cTn id="26" dur="650"/>
                                        <p:tgtEl>
                                          <p:spTgt spid="140"/>
                                        </p:tgtEl>
                                      </p:cBhvr>
                                    </p:animEffect>
                                  </p:childTnLst>
                                </p:cTn>
                              </p:par>
                              <p:par>
                                <p:cTn id="27" presetID="42" presetClass="path" presetSubtype="0" decel="100000" fill="hold" grpId="1" nodeType="withEffect">
                                  <p:stCondLst>
                                    <p:cond delay="0"/>
                                  </p:stCondLst>
                                  <p:childTnLst>
                                    <p:animMotion origin="layout" path="M -4.70258E-6 -4.61189E-6 L -4.70258E-6 0.04358 " pathEditMode="relative" rAng="0" ptsTypes="AA">
                                      <p:cBhvr>
                                        <p:cTn id="28" dur="650" spd="-100000" fill="hold"/>
                                        <p:tgtEl>
                                          <p:spTgt spid="140"/>
                                        </p:tgtEl>
                                        <p:attrNameLst>
                                          <p:attrName>ppt_x</p:attrName>
                                          <p:attrName>ppt_y</p:attrName>
                                        </p:attrNameLst>
                                      </p:cBhvr>
                                      <p:rCtr x="0" y="2179"/>
                                    </p:animMotion>
                                  </p:childTnLst>
                                </p:cTn>
                              </p:par>
                              <p:par>
                                <p:cTn id="29" presetID="53" presetClass="entr" presetSubtype="16" fill="hold" nodeType="withEffect">
                                  <p:stCondLst>
                                    <p:cond delay="50"/>
                                  </p:stCondLst>
                                  <p:childTnLst>
                                    <p:set>
                                      <p:cBhvr>
                                        <p:cTn id="30" dur="1" fill="hold">
                                          <p:stCondLst>
                                            <p:cond delay="0"/>
                                          </p:stCondLst>
                                        </p:cTn>
                                        <p:tgtEl>
                                          <p:spTgt spid="161"/>
                                        </p:tgtEl>
                                        <p:attrNameLst>
                                          <p:attrName>style.visibility</p:attrName>
                                        </p:attrNameLst>
                                      </p:cBhvr>
                                      <p:to>
                                        <p:strVal val="visible"/>
                                      </p:to>
                                    </p:set>
                                    <p:anim calcmode="lin" valueType="num">
                                      <p:cBhvr>
                                        <p:cTn id="31" dur="500" fill="hold"/>
                                        <p:tgtEl>
                                          <p:spTgt spid="161"/>
                                        </p:tgtEl>
                                        <p:attrNameLst>
                                          <p:attrName>ppt_w</p:attrName>
                                        </p:attrNameLst>
                                      </p:cBhvr>
                                      <p:tavLst>
                                        <p:tav tm="0">
                                          <p:val>
                                            <p:fltVal val="0"/>
                                          </p:val>
                                        </p:tav>
                                        <p:tav tm="100000">
                                          <p:val>
                                            <p:strVal val="#ppt_w"/>
                                          </p:val>
                                        </p:tav>
                                      </p:tavLst>
                                    </p:anim>
                                    <p:anim calcmode="lin" valueType="num">
                                      <p:cBhvr>
                                        <p:cTn id="32" dur="500" fill="hold"/>
                                        <p:tgtEl>
                                          <p:spTgt spid="161"/>
                                        </p:tgtEl>
                                        <p:attrNameLst>
                                          <p:attrName>ppt_h</p:attrName>
                                        </p:attrNameLst>
                                      </p:cBhvr>
                                      <p:tavLst>
                                        <p:tav tm="0">
                                          <p:val>
                                            <p:fltVal val="0"/>
                                          </p:val>
                                        </p:tav>
                                        <p:tav tm="100000">
                                          <p:val>
                                            <p:strVal val="#ppt_h"/>
                                          </p:val>
                                        </p:tav>
                                      </p:tavLst>
                                    </p:anim>
                                    <p:animEffect transition="in" filter="fade">
                                      <p:cBhvr>
                                        <p:cTn id="33" dur="500"/>
                                        <p:tgtEl>
                                          <p:spTgt spid="161"/>
                                        </p:tgtEl>
                                      </p:cBhvr>
                                    </p:animEffect>
                                  </p:childTnLst>
                                </p:cTn>
                              </p:par>
                              <p:par>
                                <p:cTn id="34" presetID="53" presetClass="entr" presetSubtype="16" fill="hold" nodeType="withEffect">
                                  <p:stCondLst>
                                    <p:cond delay="100"/>
                                  </p:stCondLst>
                                  <p:childTnLst>
                                    <p:set>
                                      <p:cBhvr>
                                        <p:cTn id="35" dur="1" fill="hold">
                                          <p:stCondLst>
                                            <p:cond delay="0"/>
                                          </p:stCondLst>
                                        </p:cTn>
                                        <p:tgtEl>
                                          <p:spTgt spid="171"/>
                                        </p:tgtEl>
                                        <p:attrNameLst>
                                          <p:attrName>style.visibility</p:attrName>
                                        </p:attrNameLst>
                                      </p:cBhvr>
                                      <p:to>
                                        <p:strVal val="visible"/>
                                      </p:to>
                                    </p:set>
                                    <p:anim calcmode="lin" valueType="num">
                                      <p:cBhvr>
                                        <p:cTn id="36" dur="500" fill="hold"/>
                                        <p:tgtEl>
                                          <p:spTgt spid="171"/>
                                        </p:tgtEl>
                                        <p:attrNameLst>
                                          <p:attrName>ppt_w</p:attrName>
                                        </p:attrNameLst>
                                      </p:cBhvr>
                                      <p:tavLst>
                                        <p:tav tm="0">
                                          <p:val>
                                            <p:fltVal val="0"/>
                                          </p:val>
                                        </p:tav>
                                        <p:tav tm="100000">
                                          <p:val>
                                            <p:strVal val="#ppt_w"/>
                                          </p:val>
                                        </p:tav>
                                      </p:tavLst>
                                    </p:anim>
                                    <p:anim calcmode="lin" valueType="num">
                                      <p:cBhvr>
                                        <p:cTn id="37" dur="500" fill="hold"/>
                                        <p:tgtEl>
                                          <p:spTgt spid="171"/>
                                        </p:tgtEl>
                                        <p:attrNameLst>
                                          <p:attrName>ppt_h</p:attrName>
                                        </p:attrNameLst>
                                      </p:cBhvr>
                                      <p:tavLst>
                                        <p:tav tm="0">
                                          <p:val>
                                            <p:fltVal val="0"/>
                                          </p:val>
                                        </p:tav>
                                        <p:tav tm="100000">
                                          <p:val>
                                            <p:strVal val="#ppt_h"/>
                                          </p:val>
                                        </p:tav>
                                      </p:tavLst>
                                    </p:anim>
                                    <p:animEffect transition="in" filter="fade">
                                      <p:cBhvr>
                                        <p:cTn id="38" dur="500"/>
                                        <p:tgtEl>
                                          <p:spTgt spid="171"/>
                                        </p:tgtEl>
                                      </p:cBhvr>
                                    </p:animEffect>
                                  </p:childTnLst>
                                </p:cTn>
                              </p:par>
                              <p:par>
                                <p:cTn id="39" presetID="53" presetClass="entr" presetSubtype="16" fill="hold" nodeType="withEffect">
                                  <p:stCondLst>
                                    <p:cond delay="150"/>
                                  </p:stCondLst>
                                  <p:childTnLst>
                                    <p:set>
                                      <p:cBhvr>
                                        <p:cTn id="40" dur="1" fill="hold">
                                          <p:stCondLst>
                                            <p:cond delay="0"/>
                                          </p:stCondLst>
                                        </p:cTn>
                                        <p:tgtEl>
                                          <p:spTgt spid="191"/>
                                        </p:tgtEl>
                                        <p:attrNameLst>
                                          <p:attrName>style.visibility</p:attrName>
                                        </p:attrNameLst>
                                      </p:cBhvr>
                                      <p:to>
                                        <p:strVal val="visible"/>
                                      </p:to>
                                    </p:set>
                                    <p:anim calcmode="lin" valueType="num">
                                      <p:cBhvr>
                                        <p:cTn id="41" dur="500" fill="hold"/>
                                        <p:tgtEl>
                                          <p:spTgt spid="191"/>
                                        </p:tgtEl>
                                        <p:attrNameLst>
                                          <p:attrName>ppt_w</p:attrName>
                                        </p:attrNameLst>
                                      </p:cBhvr>
                                      <p:tavLst>
                                        <p:tav tm="0">
                                          <p:val>
                                            <p:fltVal val="0"/>
                                          </p:val>
                                        </p:tav>
                                        <p:tav tm="100000">
                                          <p:val>
                                            <p:strVal val="#ppt_w"/>
                                          </p:val>
                                        </p:tav>
                                      </p:tavLst>
                                    </p:anim>
                                    <p:anim calcmode="lin" valueType="num">
                                      <p:cBhvr>
                                        <p:cTn id="42" dur="500" fill="hold"/>
                                        <p:tgtEl>
                                          <p:spTgt spid="191"/>
                                        </p:tgtEl>
                                        <p:attrNameLst>
                                          <p:attrName>ppt_h</p:attrName>
                                        </p:attrNameLst>
                                      </p:cBhvr>
                                      <p:tavLst>
                                        <p:tav tm="0">
                                          <p:val>
                                            <p:fltVal val="0"/>
                                          </p:val>
                                        </p:tav>
                                        <p:tav tm="100000">
                                          <p:val>
                                            <p:strVal val="#ppt_h"/>
                                          </p:val>
                                        </p:tav>
                                      </p:tavLst>
                                    </p:anim>
                                    <p:animEffect transition="in" filter="fade">
                                      <p:cBhvr>
                                        <p:cTn id="43" dur="500"/>
                                        <p:tgtEl>
                                          <p:spTgt spid="191"/>
                                        </p:tgtEl>
                                      </p:cBhvr>
                                    </p:animEffect>
                                  </p:childTnLst>
                                </p:cTn>
                              </p:par>
                              <p:par>
                                <p:cTn id="44" presetID="53" presetClass="entr" presetSubtype="16" fill="hold" nodeType="withEffect">
                                  <p:stCondLst>
                                    <p:cond delay="200"/>
                                  </p:stCondLst>
                                  <p:childTnLst>
                                    <p:set>
                                      <p:cBhvr>
                                        <p:cTn id="45" dur="1" fill="hold">
                                          <p:stCondLst>
                                            <p:cond delay="0"/>
                                          </p:stCondLst>
                                        </p:cTn>
                                        <p:tgtEl>
                                          <p:spTgt spid="181"/>
                                        </p:tgtEl>
                                        <p:attrNameLst>
                                          <p:attrName>style.visibility</p:attrName>
                                        </p:attrNameLst>
                                      </p:cBhvr>
                                      <p:to>
                                        <p:strVal val="visible"/>
                                      </p:to>
                                    </p:set>
                                    <p:anim calcmode="lin" valueType="num">
                                      <p:cBhvr>
                                        <p:cTn id="46" dur="500" fill="hold"/>
                                        <p:tgtEl>
                                          <p:spTgt spid="181"/>
                                        </p:tgtEl>
                                        <p:attrNameLst>
                                          <p:attrName>ppt_w</p:attrName>
                                        </p:attrNameLst>
                                      </p:cBhvr>
                                      <p:tavLst>
                                        <p:tav tm="0">
                                          <p:val>
                                            <p:fltVal val="0"/>
                                          </p:val>
                                        </p:tav>
                                        <p:tav tm="100000">
                                          <p:val>
                                            <p:strVal val="#ppt_w"/>
                                          </p:val>
                                        </p:tav>
                                      </p:tavLst>
                                    </p:anim>
                                    <p:anim calcmode="lin" valueType="num">
                                      <p:cBhvr>
                                        <p:cTn id="47" dur="500" fill="hold"/>
                                        <p:tgtEl>
                                          <p:spTgt spid="181"/>
                                        </p:tgtEl>
                                        <p:attrNameLst>
                                          <p:attrName>ppt_h</p:attrName>
                                        </p:attrNameLst>
                                      </p:cBhvr>
                                      <p:tavLst>
                                        <p:tav tm="0">
                                          <p:val>
                                            <p:fltVal val="0"/>
                                          </p:val>
                                        </p:tav>
                                        <p:tav tm="100000">
                                          <p:val>
                                            <p:strVal val="#ppt_h"/>
                                          </p:val>
                                        </p:tav>
                                      </p:tavLst>
                                    </p:anim>
                                    <p:animEffect transition="in" filter="fade">
                                      <p:cBhvr>
                                        <p:cTn id="48" dur="500"/>
                                        <p:tgtEl>
                                          <p:spTgt spid="181"/>
                                        </p:tgtEl>
                                      </p:cBhvr>
                                    </p:animEffect>
                                  </p:childTnLst>
                                </p:cTn>
                              </p:par>
                              <p:par>
                                <p:cTn id="49" presetID="53" presetClass="entr" presetSubtype="16" fill="hold" nodeType="withEffect">
                                  <p:stCondLst>
                                    <p:cond delay="250"/>
                                  </p:stCondLst>
                                  <p:childTnLst>
                                    <p:set>
                                      <p:cBhvr>
                                        <p:cTn id="50" dur="1" fill="hold">
                                          <p:stCondLst>
                                            <p:cond delay="0"/>
                                          </p:stCondLst>
                                        </p:cTn>
                                        <p:tgtEl>
                                          <p:spTgt spid="201"/>
                                        </p:tgtEl>
                                        <p:attrNameLst>
                                          <p:attrName>style.visibility</p:attrName>
                                        </p:attrNameLst>
                                      </p:cBhvr>
                                      <p:to>
                                        <p:strVal val="visible"/>
                                      </p:to>
                                    </p:set>
                                    <p:anim calcmode="lin" valueType="num">
                                      <p:cBhvr>
                                        <p:cTn id="51" dur="500" fill="hold"/>
                                        <p:tgtEl>
                                          <p:spTgt spid="201"/>
                                        </p:tgtEl>
                                        <p:attrNameLst>
                                          <p:attrName>ppt_w</p:attrName>
                                        </p:attrNameLst>
                                      </p:cBhvr>
                                      <p:tavLst>
                                        <p:tav tm="0">
                                          <p:val>
                                            <p:fltVal val="0"/>
                                          </p:val>
                                        </p:tav>
                                        <p:tav tm="100000">
                                          <p:val>
                                            <p:strVal val="#ppt_w"/>
                                          </p:val>
                                        </p:tav>
                                      </p:tavLst>
                                    </p:anim>
                                    <p:anim calcmode="lin" valueType="num">
                                      <p:cBhvr>
                                        <p:cTn id="52" dur="500" fill="hold"/>
                                        <p:tgtEl>
                                          <p:spTgt spid="201"/>
                                        </p:tgtEl>
                                        <p:attrNameLst>
                                          <p:attrName>ppt_h</p:attrName>
                                        </p:attrNameLst>
                                      </p:cBhvr>
                                      <p:tavLst>
                                        <p:tav tm="0">
                                          <p:val>
                                            <p:fltVal val="0"/>
                                          </p:val>
                                        </p:tav>
                                        <p:tav tm="100000">
                                          <p:val>
                                            <p:strVal val="#ppt_h"/>
                                          </p:val>
                                        </p:tav>
                                      </p:tavLst>
                                    </p:anim>
                                    <p:animEffect transition="in" filter="fade">
                                      <p:cBhvr>
                                        <p:cTn id="53" dur="500"/>
                                        <p:tgtEl>
                                          <p:spTgt spid="201"/>
                                        </p:tgtEl>
                                      </p:cBhvr>
                                    </p:animEffect>
                                  </p:childTnLst>
                                </p:cTn>
                              </p:par>
                              <p:par>
                                <p:cTn id="54" presetID="53" presetClass="entr" presetSubtype="16" fill="hold" nodeType="withEffect">
                                  <p:stCondLst>
                                    <p:cond delay="300"/>
                                  </p:stCondLst>
                                  <p:childTnLst>
                                    <p:set>
                                      <p:cBhvr>
                                        <p:cTn id="55" dur="1" fill="hold">
                                          <p:stCondLst>
                                            <p:cond delay="0"/>
                                          </p:stCondLst>
                                        </p:cTn>
                                        <p:tgtEl>
                                          <p:spTgt spid="141"/>
                                        </p:tgtEl>
                                        <p:attrNameLst>
                                          <p:attrName>style.visibility</p:attrName>
                                        </p:attrNameLst>
                                      </p:cBhvr>
                                      <p:to>
                                        <p:strVal val="visible"/>
                                      </p:to>
                                    </p:set>
                                    <p:anim calcmode="lin" valueType="num">
                                      <p:cBhvr>
                                        <p:cTn id="56" dur="500" fill="hold"/>
                                        <p:tgtEl>
                                          <p:spTgt spid="141"/>
                                        </p:tgtEl>
                                        <p:attrNameLst>
                                          <p:attrName>ppt_w</p:attrName>
                                        </p:attrNameLst>
                                      </p:cBhvr>
                                      <p:tavLst>
                                        <p:tav tm="0">
                                          <p:val>
                                            <p:fltVal val="0"/>
                                          </p:val>
                                        </p:tav>
                                        <p:tav tm="100000">
                                          <p:val>
                                            <p:strVal val="#ppt_w"/>
                                          </p:val>
                                        </p:tav>
                                      </p:tavLst>
                                    </p:anim>
                                    <p:anim calcmode="lin" valueType="num">
                                      <p:cBhvr>
                                        <p:cTn id="57" dur="500" fill="hold"/>
                                        <p:tgtEl>
                                          <p:spTgt spid="141"/>
                                        </p:tgtEl>
                                        <p:attrNameLst>
                                          <p:attrName>ppt_h</p:attrName>
                                        </p:attrNameLst>
                                      </p:cBhvr>
                                      <p:tavLst>
                                        <p:tav tm="0">
                                          <p:val>
                                            <p:fltVal val="0"/>
                                          </p:val>
                                        </p:tav>
                                        <p:tav tm="100000">
                                          <p:val>
                                            <p:strVal val="#ppt_h"/>
                                          </p:val>
                                        </p:tav>
                                      </p:tavLst>
                                    </p:anim>
                                    <p:animEffect transition="in" filter="fade">
                                      <p:cBhvr>
                                        <p:cTn id="58" dur="500"/>
                                        <p:tgtEl>
                                          <p:spTgt spid="141"/>
                                        </p:tgtEl>
                                      </p:cBhvr>
                                    </p:animEffect>
                                  </p:childTnLst>
                                </p:cTn>
                              </p:par>
                              <p:par>
                                <p:cTn id="59" presetID="53" presetClass="entr" presetSubtype="16" fill="hold" nodeType="withEffect">
                                  <p:stCondLst>
                                    <p:cond delay="350"/>
                                  </p:stCondLst>
                                  <p:childTnLst>
                                    <p:set>
                                      <p:cBhvr>
                                        <p:cTn id="60" dur="1" fill="hold">
                                          <p:stCondLst>
                                            <p:cond delay="0"/>
                                          </p:stCondLst>
                                        </p:cTn>
                                        <p:tgtEl>
                                          <p:spTgt spid="151"/>
                                        </p:tgtEl>
                                        <p:attrNameLst>
                                          <p:attrName>style.visibility</p:attrName>
                                        </p:attrNameLst>
                                      </p:cBhvr>
                                      <p:to>
                                        <p:strVal val="visible"/>
                                      </p:to>
                                    </p:set>
                                    <p:anim calcmode="lin" valueType="num">
                                      <p:cBhvr>
                                        <p:cTn id="61" dur="500" fill="hold"/>
                                        <p:tgtEl>
                                          <p:spTgt spid="151"/>
                                        </p:tgtEl>
                                        <p:attrNameLst>
                                          <p:attrName>ppt_w</p:attrName>
                                        </p:attrNameLst>
                                      </p:cBhvr>
                                      <p:tavLst>
                                        <p:tav tm="0">
                                          <p:val>
                                            <p:fltVal val="0"/>
                                          </p:val>
                                        </p:tav>
                                        <p:tav tm="100000">
                                          <p:val>
                                            <p:strVal val="#ppt_w"/>
                                          </p:val>
                                        </p:tav>
                                      </p:tavLst>
                                    </p:anim>
                                    <p:anim calcmode="lin" valueType="num">
                                      <p:cBhvr>
                                        <p:cTn id="62" dur="500" fill="hold"/>
                                        <p:tgtEl>
                                          <p:spTgt spid="151"/>
                                        </p:tgtEl>
                                        <p:attrNameLst>
                                          <p:attrName>ppt_h</p:attrName>
                                        </p:attrNameLst>
                                      </p:cBhvr>
                                      <p:tavLst>
                                        <p:tav tm="0">
                                          <p:val>
                                            <p:fltVal val="0"/>
                                          </p:val>
                                        </p:tav>
                                        <p:tav tm="100000">
                                          <p:val>
                                            <p:strVal val="#ppt_h"/>
                                          </p:val>
                                        </p:tav>
                                      </p:tavLst>
                                    </p:anim>
                                    <p:animEffect transition="in" filter="fade">
                                      <p:cBhvr>
                                        <p:cTn id="63" dur="500"/>
                                        <p:tgtEl>
                                          <p:spTgt spid="151"/>
                                        </p:tgtEl>
                                      </p:cBhvr>
                                    </p:animEffect>
                                  </p:childTnLst>
                                </p:cTn>
                              </p:par>
                              <p:par>
                                <p:cTn id="64" presetID="53" presetClass="entr" presetSubtype="16" fill="hold" nodeType="withEffect">
                                  <p:stCondLst>
                                    <p:cond delay="400"/>
                                  </p:stCondLst>
                                  <p:childTnLst>
                                    <p:set>
                                      <p:cBhvr>
                                        <p:cTn id="65" dur="1" fill="hold">
                                          <p:stCondLst>
                                            <p:cond delay="0"/>
                                          </p:stCondLst>
                                        </p:cTn>
                                        <p:tgtEl>
                                          <p:spTgt spid="211"/>
                                        </p:tgtEl>
                                        <p:attrNameLst>
                                          <p:attrName>style.visibility</p:attrName>
                                        </p:attrNameLst>
                                      </p:cBhvr>
                                      <p:to>
                                        <p:strVal val="visible"/>
                                      </p:to>
                                    </p:set>
                                    <p:anim calcmode="lin" valueType="num">
                                      <p:cBhvr>
                                        <p:cTn id="66" dur="500" fill="hold"/>
                                        <p:tgtEl>
                                          <p:spTgt spid="211"/>
                                        </p:tgtEl>
                                        <p:attrNameLst>
                                          <p:attrName>ppt_w</p:attrName>
                                        </p:attrNameLst>
                                      </p:cBhvr>
                                      <p:tavLst>
                                        <p:tav tm="0">
                                          <p:val>
                                            <p:fltVal val="0"/>
                                          </p:val>
                                        </p:tav>
                                        <p:tav tm="100000">
                                          <p:val>
                                            <p:strVal val="#ppt_w"/>
                                          </p:val>
                                        </p:tav>
                                      </p:tavLst>
                                    </p:anim>
                                    <p:anim calcmode="lin" valueType="num">
                                      <p:cBhvr>
                                        <p:cTn id="67" dur="500" fill="hold"/>
                                        <p:tgtEl>
                                          <p:spTgt spid="211"/>
                                        </p:tgtEl>
                                        <p:attrNameLst>
                                          <p:attrName>ppt_h</p:attrName>
                                        </p:attrNameLst>
                                      </p:cBhvr>
                                      <p:tavLst>
                                        <p:tav tm="0">
                                          <p:val>
                                            <p:fltVal val="0"/>
                                          </p:val>
                                        </p:tav>
                                        <p:tav tm="100000">
                                          <p:val>
                                            <p:strVal val="#ppt_h"/>
                                          </p:val>
                                        </p:tav>
                                      </p:tavLst>
                                    </p:anim>
                                    <p:animEffect transition="in" filter="fade">
                                      <p:cBhvr>
                                        <p:cTn id="68" dur="500"/>
                                        <p:tgtEl>
                                          <p:spTgt spid="211"/>
                                        </p:tgtEl>
                                      </p:cBhvr>
                                    </p:animEffect>
                                  </p:childTnLst>
                                </p:cTn>
                              </p:par>
                              <p:par>
                                <p:cTn id="69" presetID="10" presetClass="entr" presetSubtype="0" fill="hold" grpId="0" nodeType="withEffect">
                                  <p:stCondLst>
                                    <p:cond delay="6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500"/>
                                        <p:tgtEl>
                                          <p:spTgt spid="118"/>
                                        </p:tgtEl>
                                      </p:cBhvr>
                                    </p:animEffect>
                                  </p:childTnLst>
                                </p:cTn>
                              </p:par>
                              <p:par>
                                <p:cTn id="72" presetID="42" presetClass="path" presetSubtype="0" decel="100000" fill="hold" grpId="1" nodeType="withEffect">
                                  <p:stCondLst>
                                    <p:cond delay="650"/>
                                  </p:stCondLst>
                                  <p:childTnLst>
                                    <p:animMotion origin="layout" path="M 1.45833E-6 -4.44444E-6 L 0.03672 -4.44444E-6 " pathEditMode="relative" rAng="0" ptsTypes="AA">
                                      <p:cBhvr>
                                        <p:cTn id="73"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2" grpId="0"/>
      <p:bldP spid="72" grpId="1"/>
      <p:bldP spid="140" grpId="0"/>
      <p:bldP spid="140" grpId="1"/>
      <p:bldP spid="118" grpId="0"/>
      <p:bldP spid="118"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425" y="4050414"/>
            <a:ext cx="2665919" cy="960044"/>
          </a:xfrm>
          <a:prstGeom prst="rect">
            <a:avLst/>
          </a:prstGeom>
          <a:noFill/>
        </p:spPr>
        <p:txBody>
          <a:bodyPr wrap="square" lIns="91401" tIns="146243" rIns="182802" bIns="146243" rtlCol="0">
            <a:spAutoFit/>
          </a:bodyPr>
          <a:lstStyle/>
          <a:p>
            <a:pPr algn="ctr" defTabSz="1218467">
              <a:lnSpc>
                <a:spcPct val="90000"/>
              </a:lnSpc>
              <a:spcAft>
                <a:spcPts val="588"/>
              </a:spcAft>
              <a:defRPr/>
            </a:pPr>
            <a:r>
              <a:rPr lang="en-US" sz="2353" kern="0">
                <a:gradFill>
                  <a:gsLst>
                    <a:gs pos="1250">
                      <a:srgbClr val="353535"/>
                    </a:gs>
                    <a:gs pos="100000">
                      <a:srgbClr val="353535"/>
                    </a:gs>
                  </a:gsLst>
                  <a:lin ang="5400000" scaled="0"/>
                </a:gradFill>
                <a:latin typeface="Segoe UI Semilight"/>
                <a:cs typeface="Segoe UI"/>
              </a:rPr>
              <a:t>Event-driven/ instant scale</a:t>
            </a:r>
          </a:p>
        </p:txBody>
      </p:sp>
      <p:sp>
        <p:nvSpPr>
          <p:cNvPr id="61" name="TextBox 60"/>
          <p:cNvSpPr txBox="1"/>
          <p:nvPr/>
        </p:nvSpPr>
        <p:spPr>
          <a:xfrm>
            <a:off x="8420551" y="4050415"/>
            <a:ext cx="2455028" cy="627691"/>
          </a:xfrm>
          <a:prstGeom prst="rect">
            <a:avLst/>
          </a:prstGeom>
          <a:noFill/>
        </p:spPr>
        <p:txBody>
          <a:bodyPr wrap="square" lIns="91401" tIns="146243" rIns="182802" bIns="146243" rtlCol="0">
            <a:spAutoFit/>
          </a:bodyPr>
          <a:lstStyle/>
          <a:p>
            <a:pPr algn="ctr" defTabSz="1218467">
              <a:lnSpc>
                <a:spcPct val="90000"/>
              </a:lnSpc>
              <a:spcAft>
                <a:spcPts val="588"/>
              </a:spcAft>
              <a:defRPr/>
            </a:pPr>
            <a:r>
              <a:rPr lang="en-US" sz="2353" kern="0">
                <a:gradFill>
                  <a:gsLst>
                    <a:gs pos="1250">
                      <a:srgbClr val="353535"/>
                    </a:gs>
                    <a:gs pos="100000">
                      <a:srgbClr val="353535"/>
                    </a:gs>
                  </a:gsLst>
                  <a:lin ang="5400000" scaled="0"/>
                </a:gradFill>
                <a:latin typeface="Segoe UI Semilight"/>
                <a:cs typeface="Segoe UI"/>
              </a:rPr>
              <a:t>Micro-billing</a:t>
            </a:r>
          </a:p>
        </p:txBody>
      </p:sp>
      <p:sp>
        <p:nvSpPr>
          <p:cNvPr id="60" name="TextBox 59"/>
          <p:cNvSpPr txBox="1"/>
          <p:nvPr/>
        </p:nvSpPr>
        <p:spPr>
          <a:xfrm>
            <a:off x="1318382" y="4050414"/>
            <a:ext cx="2579838" cy="960044"/>
          </a:xfrm>
          <a:prstGeom prst="rect">
            <a:avLst/>
          </a:prstGeom>
          <a:noFill/>
        </p:spPr>
        <p:txBody>
          <a:bodyPr wrap="square" lIns="91401" tIns="146243" rIns="182802" bIns="146243" rtlCol="0">
            <a:spAutoFit/>
          </a:bodyPr>
          <a:lstStyle/>
          <a:p>
            <a:pPr algn="ctr" defTabSz="1218467">
              <a:lnSpc>
                <a:spcPct val="90000"/>
              </a:lnSpc>
              <a:spcAft>
                <a:spcPts val="588"/>
              </a:spcAft>
              <a:defRPr/>
            </a:pPr>
            <a:r>
              <a:rPr lang="en-US" sz="2353" kern="0" dirty="0">
                <a:gradFill>
                  <a:gsLst>
                    <a:gs pos="1250">
                      <a:srgbClr val="353535"/>
                    </a:gs>
                    <a:gs pos="100000">
                      <a:srgbClr val="353535"/>
                    </a:gs>
                  </a:gsLst>
                  <a:lin ang="5400000" scaled="0"/>
                </a:gradFill>
                <a:latin typeface="Segoe UI Semilight"/>
                <a:cs typeface="Segoe UI"/>
              </a:rPr>
              <a:t>Abstraction </a:t>
            </a:r>
            <a:br>
              <a:rPr lang="en-US" sz="2353" kern="0" dirty="0">
                <a:gradFill>
                  <a:gsLst>
                    <a:gs pos="1250">
                      <a:srgbClr val="353535"/>
                    </a:gs>
                    <a:gs pos="100000">
                      <a:srgbClr val="353535"/>
                    </a:gs>
                  </a:gsLst>
                  <a:lin ang="5400000" scaled="0"/>
                </a:gradFill>
                <a:latin typeface="Segoe UI Semilight"/>
                <a:cs typeface="Segoe UI"/>
              </a:rPr>
            </a:br>
            <a:r>
              <a:rPr lang="en-US" sz="2353" kern="0" dirty="0">
                <a:gradFill>
                  <a:gsLst>
                    <a:gs pos="1250">
                      <a:srgbClr val="353535"/>
                    </a:gs>
                    <a:gs pos="100000">
                      <a:srgbClr val="353535"/>
                    </a:gs>
                  </a:gsLst>
                  <a:lin ang="5400000" scaled="0"/>
                </a:gradFill>
                <a:latin typeface="Segoe UI Semilight"/>
                <a:cs typeface="Segoe UI"/>
              </a:rPr>
              <a:t>of servers</a:t>
            </a:r>
          </a:p>
        </p:txBody>
      </p:sp>
      <p:grpSp>
        <p:nvGrpSpPr>
          <p:cNvPr id="20" name="Group 19"/>
          <p:cNvGrpSpPr/>
          <p:nvPr/>
        </p:nvGrpSpPr>
        <p:grpSpPr>
          <a:xfrm>
            <a:off x="8805464" y="2303968"/>
            <a:ext cx="1685198" cy="1685198"/>
            <a:chOff x="8982815" y="2349343"/>
            <a:chExt cx="1719478" cy="1719478"/>
          </a:xfrm>
        </p:grpSpPr>
        <p:sp>
          <p:nvSpPr>
            <p:cNvPr id="207" name="Oval 206"/>
            <p:cNvSpPr/>
            <p:nvPr/>
          </p:nvSpPr>
          <p:spPr bwMode="auto">
            <a:xfrm>
              <a:off x="8982815"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grpSp>
        <p:sp>
          <p:nvSpPr>
            <p:cNvPr id="18" name="Oval 17"/>
            <p:cNvSpPr/>
            <p:nvPr/>
          </p:nvSpPr>
          <p:spPr bwMode="auto">
            <a:xfrm>
              <a:off x="9558292" y="3400148"/>
              <a:ext cx="210105" cy="210105"/>
            </a:xfrm>
            <a:prstGeom prst="ellipse">
              <a:avLst/>
            </a:prstGeom>
            <a:solidFill>
              <a:schemeClr val="bg1"/>
            </a:solid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7" name="Group 26"/>
          <p:cNvGrpSpPr/>
          <p:nvPr/>
        </p:nvGrpSpPr>
        <p:grpSpPr>
          <a:xfrm>
            <a:off x="5316785" y="2303968"/>
            <a:ext cx="1685198" cy="1685198"/>
            <a:chOff x="5423171" y="2349343"/>
            <a:chExt cx="1719478" cy="1719478"/>
          </a:xfrm>
        </p:grpSpPr>
        <p:sp>
          <p:nvSpPr>
            <p:cNvPr id="195" name="Oval 194"/>
            <p:cNvSpPr/>
            <p:nvPr/>
          </p:nvSpPr>
          <p:spPr bwMode="auto">
            <a:xfrm>
              <a:off x="5423171"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solidFill>
              <a:schemeClr val="bg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noFill/>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noFill/>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grpSp>
      </p:grpSp>
      <p:grpSp>
        <p:nvGrpSpPr>
          <p:cNvPr id="30" name="Group 29"/>
          <p:cNvGrpSpPr/>
          <p:nvPr/>
        </p:nvGrpSpPr>
        <p:grpSpPr>
          <a:xfrm>
            <a:off x="1765701" y="2303968"/>
            <a:ext cx="1685198" cy="1685198"/>
            <a:chOff x="1799852" y="2349343"/>
            <a:chExt cx="1719478" cy="1719478"/>
          </a:xfrm>
        </p:grpSpPr>
        <p:sp>
          <p:nvSpPr>
            <p:cNvPr id="190" name="Oval 189"/>
            <p:cNvSpPr/>
            <p:nvPr/>
          </p:nvSpPr>
          <p:spPr bwMode="auto">
            <a:xfrm>
              <a:off x="1799852"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p:grpSpPr>
          <p:sp>
            <p:nvSpPr>
              <p:cNvPr id="210" name="Rectangle 209"/>
              <p:cNvSpPr>
                <a:spLocks noChangeArrowheads="1"/>
              </p:cNvSpPr>
              <p:nvPr/>
            </p:nvSpPr>
            <p:spPr bwMode="auto">
              <a:xfrm>
                <a:off x="28" y="12"/>
                <a:ext cx="170" cy="308"/>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211" name="Rectangle 210"/>
              <p:cNvSpPr>
                <a:spLocks noChangeArrowheads="1"/>
              </p:cNvSpPr>
              <p:nvPr/>
            </p:nvSpPr>
            <p:spPr bwMode="auto">
              <a:xfrm>
                <a:off x="53" y="35"/>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212" name="Rectangle 211"/>
              <p:cNvSpPr>
                <a:spLocks noChangeArrowheads="1"/>
              </p:cNvSpPr>
              <p:nvPr/>
            </p:nvSpPr>
            <p:spPr bwMode="auto">
              <a:xfrm>
                <a:off x="53" y="100"/>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213" name="Rectangle 212"/>
              <p:cNvSpPr>
                <a:spLocks noChangeArrowheads="1"/>
              </p:cNvSpPr>
              <p:nvPr/>
            </p:nvSpPr>
            <p:spPr bwMode="auto">
              <a:xfrm>
                <a:off x="53" y="166"/>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216" name="Oval 215"/>
              <p:cNvSpPr>
                <a:spLocks noChangeArrowheads="1"/>
              </p:cNvSpPr>
              <p:nvPr/>
            </p:nvSpPr>
            <p:spPr bwMode="auto">
              <a:xfrm>
                <a:off x="53"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217" name="Oval 216"/>
              <p:cNvSpPr>
                <a:spLocks noChangeArrowheads="1"/>
              </p:cNvSpPr>
              <p:nvPr/>
            </p:nvSpPr>
            <p:spPr bwMode="auto">
              <a:xfrm>
                <a:off x="100"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218" name="Rectangle 217"/>
              <p:cNvSpPr>
                <a:spLocks noChangeArrowheads="1"/>
              </p:cNvSpPr>
              <p:nvPr/>
            </p:nvSpPr>
            <p:spPr bwMode="auto">
              <a:xfrm>
                <a:off x="149" y="263"/>
                <a:ext cx="24" cy="24"/>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grpSp>
        <p:sp>
          <p:nvSpPr>
            <p:cNvPr id="29" name="Rectangle 28"/>
            <p:cNvSpPr/>
            <p:nvPr/>
          </p:nvSpPr>
          <p:spPr bwMode="auto">
            <a:xfrm>
              <a:off x="2540162" y="2722564"/>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52" name="TextBox 51"/>
          <p:cNvSpPr txBox="1"/>
          <p:nvPr/>
        </p:nvSpPr>
        <p:spPr>
          <a:xfrm>
            <a:off x="9249807" y="3223733"/>
            <a:ext cx="445235" cy="452461"/>
          </a:xfrm>
          <a:prstGeom prst="rect">
            <a:avLst/>
          </a:prstGeom>
          <a:noFill/>
        </p:spPr>
        <p:txBody>
          <a:bodyPr wrap="none" lIns="179234" tIns="143387" rIns="179234" bIns="143387" rtlCol="0">
            <a:spAutoFit/>
          </a:bodyPr>
          <a:lstStyle/>
          <a:p>
            <a:pPr defTabSz="914016">
              <a:lnSpc>
                <a:spcPct val="90000"/>
              </a:lnSpc>
              <a:spcAft>
                <a:spcPts val="588"/>
              </a:spcAft>
              <a:defRPr/>
            </a:pPr>
            <a:r>
              <a:rPr lang="en-US" sz="1174"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a:t>
            </a:r>
          </a:p>
        </p:txBody>
      </p:sp>
      <p:sp>
        <p:nvSpPr>
          <p:cNvPr id="53" name="Rectangle 52"/>
          <p:cNvSpPr/>
          <p:nvPr/>
        </p:nvSpPr>
        <p:spPr>
          <a:xfrm>
            <a:off x="865" y="487"/>
            <a:ext cx="12190271" cy="18499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54" name="Title 3"/>
          <p:cNvSpPr txBox="1">
            <a:spLocks/>
          </p:cNvSpPr>
          <p:nvPr/>
        </p:nvSpPr>
        <p:spPr>
          <a:xfrm>
            <a:off x="419450" y="650924"/>
            <a:ext cx="11654187" cy="543291"/>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sz="3600">
                <a:solidFill>
                  <a:prstClr val="white"/>
                </a:solidFill>
              </a:rPr>
              <a:t>What is Serverless?</a:t>
            </a:r>
          </a:p>
        </p:txBody>
      </p:sp>
    </p:spTree>
    <p:extLst>
      <p:ext uri="{BB962C8B-B14F-4D97-AF65-F5344CB8AC3E}">
        <p14:creationId xmlns:p14="http://schemas.microsoft.com/office/powerpoint/2010/main" val="7829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par>
                                <p:cTn id="35" presetID="1" presetClass="entr" presetSubtype="0" fill="hold" grpId="0" nodeType="withEffect">
                                  <p:stCondLst>
                                    <p:cond delay="400"/>
                                  </p:stCondLst>
                                  <p:childTnLst>
                                    <p:set>
                                      <p:cBhvr>
                                        <p:cTn id="36" dur="1" fill="hold">
                                          <p:stCondLst>
                                            <p:cond delay="499"/>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P spid="5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4" name="Group 3"/>
          <p:cNvGrpSpPr/>
          <p:nvPr/>
        </p:nvGrpSpPr>
        <p:grpSpPr>
          <a:xfrm>
            <a:off x="4713021" y="1983607"/>
            <a:ext cx="2895482" cy="2727377"/>
            <a:chOff x="4807527" y="2022885"/>
            <a:chExt cx="2953542" cy="2782067"/>
          </a:xfrm>
        </p:grpSpPr>
        <p:pic>
          <p:nvPicPr>
            <p:cNvPr id="7" name="Picture 6"/>
            <p:cNvPicPr>
              <a:picLocks noChangeAspect="1"/>
            </p:cNvPicPr>
            <p:nvPr/>
          </p:nvPicPr>
          <p:blipFill>
            <a:blip r:embed="rId3"/>
            <a:stretch>
              <a:fillRect/>
            </a:stretch>
          </p:blipFill>
          <p:spPr>
            <a:xfrm>
              <a:off x="4837348" y="2022885"/>
              <a:ext cx="2923721" cy="2782067"/>
            </a:xfrm>
            <a:prstGeom prst="rect">
              <a:avLst/>
            </a:prstGeom>
          </p:spPr>
        </p:pic>
        <p:sp>
          <p:nvSpPr>
            <p:cNvPr id="14" name="TextBox 13"/>
            <p:cNvSpPr txBox="1"/>
            <p:nvPr/>
          </p:nvSpPr>
          <p:spPr>
            <a:xfrm>
              <a:off x="4807527" y="4008176"/>
              <a:ext cx="1266796" cy="406265"/>
            </a:xfrm>
            <a:prstGeom prst="rect">
              <a:avLst/>
            </a:prstGeom>
            <a:solidFill>
              <a:schemeClr val="tx2"/>
            </a:solidFill>
          </p:spPr>
          <p:txBody>
            <a:bodyPr wrap="square" lIns="179285" tIns="89642" rIns="179285" bIns="89642" rtlCol="0">
              <a:spAutoFit/>
            </a:bodyPr>
            <a:lstStyle/>
            <a:p>
              <a:pPr algn="ctr" defTabSz="914367">
                <a:lnSpc>
                  <a:spcPct val="90000"/>
                </a:lnSpc>
                <a:spcAft>
                  <a:spcPts val="588"/>
                </a:spcAft>
                <a:defRPr/>
              </a:pPr>
              <a:r>
                <a:rPr lang="en-US" sz="1568">
                  <a:solidFill>
                    <a:srgbClr val="FFFFFF"/>
                  </a:solidFill>
                  <a:latin typeface="Segoe UI Light"/>
                </a:rPr>
                <a:t>Monitor</a:t>
              </a:r>
            </a:p>
          </p:txBody>
        </p:sp>
        <p:sp>
          <p:nvSpPr>
            <p:cNvPr id="15" name="TextBox 14"/>
            <p:cNvSpPr txBox="1"/>
            <p:nvPr/>
          </p:nvSpPr>
          <p:spPr>
            <a:xfrm>
              <a:off x="6974858" y="4008176"/>
              <a:ext cx="700562" cy="406265"/>
            </a:xfrm>
            <a:prstGeom prst="rect">
              <a:avLst/>
            </a:prstGeom>
            <a:solidFill>
              <a:schemeClr val="tx2"/>
            </a:solidFill>
          </p:spPr>
          <p:txBody>
            <a:bodyPr wrap="square" lIns="179285" tIns="89642" rIns="179285" bIns="89642" rtlCol="0">
              <a:spAutoFit/>
            </a:bodyPr>
            <a:lstStyle/>
            <a:p>
              <a:pPr algn="ctr" defTabSz="914367">
                <a:lnSpc>
                  <a:spcPct val="90000"/>
                </a:lnSpc>
                <a:spcAft>
                  <a:spcPts val="588"/>
                </a:spcAft>
                <a:defRPr/>
              </a:pPr>
              <a:r>
                <a:rPr lang="en-US" sz="1568">
                  <a:solidFill>
                    <a:srgbClr val="FFFFFF"/>
                  </a:solidFill>
                  <a:latin typeface="Segoe UI Light"/>
                </a:rPr>
                <a:t>Test</a:t>
              </a:r>
            </a:p>
          </p:txBody>
        </p:sp>
      </p:grpSp>
      <p:sp>
        <p:nvSpPr>
          <p:cNvPr id="3" name="Title 2"/>
          <p:cNvSpPr>
            <a:spLocks noGrp="1"/>
          </p:cNvSpPr>
          <p:nvPr>
            <p:ph type="title"/>
          </p:nvPr>
        </p:nvSpPr>
        <p:spPr/>
        <p:txBody>
          <a:bodyPr/>
          <a:lstStyle/>
          <a:p>
            <a:r>
              <a:rPr lang="en-US" dirty="0">
                <a:solidFill>
                  <a:schemeClr val="bg1"/>
                </a:solidFill>
              </a:rPr>
              <a:t>The Challenge: App development challenges</a:t>
            </a:r>
          </a:p>
        </p:txBody>
      </p:sp>
      <p:pic>
        <p:nvPicPr>
          <p:cNvPr id="231" name="Picture 2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4049" y="2198108"/>
            <a:ext cx="2298374" cy="2298374"/>
          </a:xfrm>
          <a:prstGeom prst="rect">
            <a:avLst/>
          </a:prstGeom>
        </p:spPr>
      </p:pic>
      <p:sp>
        <p:nvSpPr>
          <p:cNvPr id="236" name="Rectangle 235"/>
          <p:cNvSpPr/>
          <p:nvPr/>
        </p:nvSpPr>
        <p:spPr>
          <a:xfrm flipH="1">
            <a:off x="1266869" y="1512693"/>
            <a:ext cx="2392736" cy="461600"/>
          </a:xfrm>
          <a:prstGeom prst="rect">
            <a:avLst/>
          </a:prstGeom>
        </p:spPr>
        <p:txBody>
          <a:bodyPr wrap="square" lIns="182854" tIns="146284" bIns="146284">
            <a:spAutoFit/>
          </a:bodyPr>
          <a:lstStyle/>
          <a:p>
            <a:pPr algn="ctr" defTabSz="914225">
              <a:lnSpc>
                <a:spcPct val="90000"/>
              </a:lnSpc>
              <a:spcBef>
                <a:spcPts val="200"/>
              </a:spcBef>
              <a:spcAft>
                <a:spcPts val="200"/>
              </a:spcAft>
              <a:defRPr/>
            </a:pPr>
            <a:r>
              <a:rPr lang="de-DE" sz="1200" b="1" kern="0" spc="200">
                <a:gradFill>
                  <a:gsLst>
                    <a:gs pos="7080">
                      <a:srgbClr val="FFFFFF"/>
                    </a:gs>
                    <a:gs pos="64000">
                      <a:srgbClr val="FFFFFF"/>
                    </a:gs>
                  </a:gsLst>
                  <a:lin ang="5400000" scaled="1"/>
                </a:gradFill>
                <a:cs typeface="Arial" pitchFamily="34" charset="0"/>
              </a:rPr>
              <a:t>SCALE</a:t>
            </a:r>
            <a:endParaRPr lang="en-US" sz="1200">
              <a:gradFill>
                <a:gsLst>
                  <a:gs pos="7080">
                    <a:srgbClr val="FFFFFF"/>
                  </a:gs>
                  <a:gs pos="64000">
                    <a:srgbClr val="FFFFFF"/>
                  </a:gs>
                </a:gsLst>
                <a:lin ang="5400000" scaled="1"/>
              </a:gradFill>
              <a:ea typeface="Calibri" panose="020F0502020204030204" pitchFamily="34" charset="0"/>
              <a:cs typeface="Arial" panose="020B0604020202020204" pitchFamily="34" charset="0"/>
            </a:endParaRPr>
          </a:p>
        </p:txBody>
      </p:sp>
      <p:sp>
        <p:nvSpPr>
          <p:cNvPr id="237" name="Rectangle 236"/>
          <p:cNvSpPr/>
          <p:nvPr/>
        </p:nvSpPr>
        <p:spPr>
          <a:xfrm flipH="1">
            <a:off x="4979012" y="1512693"/>
            <a:ext cx="2392736" cy="461600"/>
          </a:xfrm>
          <a:prstGeom prst="rect">
            <a:avLst/>
          </a:prstGeom>
        </p:spPr>
        <p:txBody>
          <a:bodyPr wrap="square" lIns="182854" tIns="146284" bIns="146284">
            <a:spAutoFit/>
          </a:bodyPr>
          <a:lstStyle/>
          <a:p>
            <a:pPr algn="ctr" defTabSz="914225">
              <a:lnSpc>
                <a:spcPct val="90000"/>
              </a:lnSpc>
              <a:spcBef>
                <a:spcPts val="200"/>
              </a:spcBef>
              <a:spcAft>
                <a:spcPts val="200"/>
              </a:spcAft>
              <a:defRPr/>
            </a:pPr>
            <a:r>
              <a:rPr lang="de-DE" sz="1200" b="1" kern="0" spc="200">
                <a:gradFill>
                  <a:gsLst>
                    <a:gs pos="7080">
                      <a:srgbClr val="FFFFFF"/>
                    </a:gs>
                    <a:gs pos="64000">
                      <a:srgbClr val="FFFFFF"/>
                    </a:gs>
                  </a:gsLst>
                  <a:lin ang="5400000" scaled="1"/>
                </a:gradFill>
                <a:cs typeface="Arial" pitchFamily="34" charset="0"/>
              </a:rPr>
              <a:t>COMPLEXITY</a:t>
            </a:r>
            <a:endParaRPr lang="en-US" sz="1200">
              <a:gradFill>
                <a:gsLst>
                  <a:gs pos="7080">
                    <a:srgbClr val="FFFFFF"/>
                  </a:gs>
                  <a:gs pos="64000">
                    <a:srgbClr val="FFFFFF"/>
                  </a:gs>
                </a:gsLst>
                <a:lin ang="5400000" scaled="1"/>
              </a:gradFill>
              <a:ea typeface="Calibri" panose="020F0502020204030204" pitchFamily="34" charset="0"/>
              <a:cs typeface="Arial" panose="020B0604020202020204" pitchFamily="34" charset="0"/>
            </a:endParaRPr>
          </a:p>
        </p:txBody>
      </p:sp>
      <p:sp>
        <p:nvSpPr>
          <p:cNvPr id="238" name="Rectangle 237"/>
          <p:cNvSpPr/>
          <p:nvPr/>
        </p:nvSpPr>
        <p:spPr>
          <a:xfrm flipH="1">
            <a:off x="8532397" y="1512693"/>
            <a:ext cx="2392736" cy="461600"/>
          </a:xfrm>
          <a:prstGeom prst="rect">
            <a:avLst/>
          </a:prstGeom>
        </p:spPr>
        <p:txBody>
          <a:bodyPr wrap="square" lIns="182854" tIns="146284" bIns="146284">
            <a:spAutoFit/>
          </a:bodyPr>
          <a:lstStyle/>
          <a:p>
            <a:pPr algn="ctr" defTabSz="914225">
              <a:lnSpc>
                <a:spcPct val="90000"/>
              </a:lnSpc>
              <a:spcBef>
                <a:spcPts val="200"/>
              </a:spcBef>
              <a:spcAft>
                <a:spcPts val="200"/>
              </a:spcAft>
              <a:defRPr/>
            </a:pPr>
            <a:r>
              <a:rPr lang="de-DE" sz="1200" b="1" kern="0" spc="200">
                <a:gradFill>
                  <a:gsLst>
                    <a:gs pos="7080">
                      <a:srgbClr val="FFFFFF"/>
                    </a:gs>
                    <a:gs pos="64000">
                      <a:srgbClr val="FFFFFF"/>
                    </a:gs>
                  </a:gsLst>
                  <a:lin ang="5400000" scaled="1"/>
                </a:gradFill>
                <a:cs typeface="Arial" pitchFamily="34" charset="0"/>
              </a:rPr>
              <a:t>FRAGMENTATION</a:t>
            </a:r>
            <a:endParaRPr lang="en-US" sz="1200">
              <a:gradFill>
                <a:gsLst>
                  <a:gs pos="7080">
                    <a:srgbClr val="FFFFFF"/>
                  </a:gs>
                  <a:gs pos="64000">
                    <a:srgbClr val="FFFFFF"/>
                  </a:gs>
                </a:gsLst>
                <a:lin ang="5400000" scaled="1"/>
              </a:gradFill>
              <a:ea typeface="Calibri" panose="020F0502020204030204" pitchFamily="34" charset="0"/>
              <a:cs typeface="Arial" panose="020B0604020202020204" pitchFamily="34" charset="0"/>
            </a:endParaRPr>
          </a:p>
        </p:txBody>
      </p:sp>
      <p:sp>
        <p:nvSpPr>
          <p:cNvPr id="17" name="Rectangle 16"/>
          <p:cNvSpPr/>
          <p:nvPr/>
        </p:nvSpPr>
        <p:spPr>
          <a:xfrm flipH="1">
            <a:off x="4695274" y="5145327"/>
            <a:ext cx="2908703" cy="810107"/>
          </a:xfrm>
          <a:prstGeom prst="rect">
            <a:avLst/>
          </a:prstGeom>
        </p:spPr>
        <p:txBody>
          <a:bodyPr wrap="square">
            <a:spAutoFit/>
          </a:bodyPr>
          <a:lstStyle/>
          <a:p>
            <a:pPr algn="ctr" defTabSz="914225">
              <a:lnSpc>
                <a:spcPct val="90000"/>
              </a:lnSpc>
              <a:spcBef>
                <a:spcPts val="200"/>
              </a:spcBef>
              <a:defRPr/>
            </a:pPr>
            <a:r>
              <a:rPr lang="en-US" sz="2400" spc="20">
                <a:gradFill>
                  <a:gsLst>
                    <a:gs pos="7080">
                      <a:srgbClr val="FFFFFF"/>
                    </a:gs>
                    <a:gs pos="64000">
                      <a:srgbClr val="FFFFFF"/>
                    </a:gs>
                  </a:gsLst>
                  <a:lin ang="5400000" scaled="1"/>
                </a:gradFill>
                <a:cs typeface="Arial" panose="020B0604020202020204" pitchFamily="34" charset="0"/>
              </a:rPr>
              <a:t>App Delivery</a:t>
            </a:r>
          </a:p>
          <a:p>
            <a:pPr algn="ctr" defTabSz="914225">
              <a:lnSpc>
                <a:spcPct val="90000"/>
              </a:lnSpc>
              <a:spcBef>
                <a:spcPts val="200"/>
              </a:spcBef>
              <a:defRPr/>
            </a:pPr>
            <a:r>
              <a:rPr lang="en-US" sz="1250" spc="20">
                <a:gradFill>
                  <a:gsLst>
                    <a:gs pos="7080">
                      <a:srgbClr val="FFFFFF"/>
                    </a:gs>
                    <a:gs pos="64000">
                      <a:srgbClr val="FFFFFF"/>
                    </a:gs>
                  </a:gsLst>
                  <a:lin ang="5400000" scaled="1"/>
                </a:gradFill>
                <a:cs typeface="Arial" panose="020B0604020202020204" pitchFamily="34" charset="0"/>
              </a:rPr>
              <a:t>The lifecycle to deliver ‘just one’</a:t>
            </a:r>
            <a:br>
              <a:rPr lang="en-US" sz="1250" spc="20">
                <a:gradFill>
                  <a:gsLst>
                    <a:gs pos="7080">
                      <a:srgbClr val="FFFFFF"/>
                    </a:gs>
                    <a:gs pos="64000">
                      <a:srgbClr val="FFFFFF"/>
                    </a:gs>
                  </a:gsLst>
                  <a:lin ang="5400000" scaled="1"/>
                </a:gradFill>
                <a:cs typeface="Arial" panose="020B0604020202020204" pitchFamily="34" charset="0"/>
              </a:rPr>
            </a:br>
            <a:r>
              <a:rPr lang="en-US" sz="1250" spc="20">
                <a:gradFill>
                  <a:gsLst>
                    <a:gs pos="7080">
                      <a:srgbClr val="FFFFFF"/>
                    </a:gs>
                    <a:gs pos="64000">
                      <a:srgbClr val="FFFFFF"/>
                    </a:gs>
                  </a:gsLst>
                  <a:lin ang="5400000" scaled="1"/>
                </a:gradFill>
                <a:cs typeface="Arial" panose="020B0604020202020204" pitchFamily="34" charset="0"/>
              </a:rPr>
              <a:t>app involves many stages</a:t>
            </a:r>
          </a:p>
        </p:txBody>
      </p:sp>
      <p:sp>
        <p:nvSpPr>
          <p:cNvPr id="18" name="Rectangle 17"/>
          <p:cNvSpPr/>
          <p:nvPr/>
        </p:nvSpPr>
        <p:spPr>
          <a:xfrm flipH="1">
            <a:off x="8297321" y="5145327"/>
            <a:ext cx="2908703" cy="810107"/>
          </a:xfrm>
          <a:prstGeom prst="rect">
            <a:avLst/>
          </a:prstGeom>
        </p:spPr>
        <p:txBody>
          <a:bodyPr wrap="square">
            <a:spAutoFit/>
          </a:bodyPr>
          <a:lstStyle/>
          <a:p>
            <a:pPr algn="ctr" defTabSz="914225">
              <a:lnSpc>
                <a:spcPct val="90000"/>
              </a:lnSpc>
              <a:spcBef>
                <a:spcPts val="200"/>
              </a:spcBef>
              <a:defRPr/>
            </a:pPr>
            <a:r>
              <a:rPr lang="en-US" sz="2400" spc="20">
                <a:gradFill>
                  <a:gsLst>
                    <a:gs pos="7080">
                      <a:srgbClr val="FFFFFF"/>
                    </a:gs>
                    <a:gs pos="64000">
                      <a:srgbClr val="FFFFFF"/>
                    </a:gs>
                  </a:gsLst>
                  <a:lin ang="5400000" scaled="1"/>
                </a:gradFill>
                <a:cs typeface="Arial" panose="020B0604020202020204" pitchFamily="34" charset="0"/>
              </a:rPr>
              <a:t>1000+ Devices</a:t>
            </a:r>
          </a:p>
          <a:p>
            <a:pPr algn="ctr" defTabSz="914225">
              <a:lnSpc>
                <a:spcPct val="90000"/>
              </a:lnSpc>
              <a:spcBef>
                <a:spcPts val="200"/>
              </a:spcBef>
              <a:defRPr/>
            </a:pPr>
            <a:r>
              <a:rPr lang="en-US" sz="1250" spc="20">
                <a:gradFill>
                  <a:gsLst>
                    <a:gs pos="7080">
                      <a:srgbClr val="FFFFFF"/>
                    </a:gs>
                    <a:gs pos="64000">
                      <a:srgbClr val="FFFFFF"/>
                    </a:gs>
                  </a:gsLst>
                  <a:lin ang="5400000" scaled="1"/>
                </a:gradFill>
                <a:cs typeface="Arial" panose="020B0604020202020204" pitchFamily="34" charset="0"/>
              </a:rPr>
              <a:t>Mobile ecosystems are complex with many combinations of devices</a:t>
            </a:r>
          </a:p>
        </p:txBody>
      </p:sp>
      <p:sp>
        <p:nvSpPr>
          <p:cNvPr id="19" name="Rectangle 18"/>
          <p:cNvSpPr/>
          <p:nvPr/>
        </p:nvSpPr>
        <p:spPr>
          <a:xfrm flipH="1">
            <a:off x="993269" y="5145327"/>
            <a:ext cx="2908703" cy="810107"/>
          </a:xfrm>
          <a:prstGeom prst="rect">
            <a:avLst/>
          </a:prstGeom>
        </p:spPr>
        <p:txBody>
          <a:bodyPr wrap="square">
            <a:spAutoFit/>
          </a:bodyPr>
          <a:lstStyle/>
          <a:p>
            <a:pPr algn="ctr" defTabSz="914225">
              <a:lnSpc>
                <a:spcPct val="90000"/>
              </a:lnSpc>
              <a:spcBef>
                <a:spcPts val="200"/>
              </a:spcBef>
              <a:defRPr/>
            </a:pPr>
            <a:r>
              <a:rPr lang="en-US" sz="2400" spc="20">
                <a:gradFill>
                  <a:gsLst>
                    <a:gs pos="7080">
                      <a:srgbClr val="FFFFFF"/>
                    </a:gs>
                    <a:gs pos="64000">
                      <a:srgbClr val="FFFFFF"/>
                    </a:gs>
                  </a:gsLst>
                  <a:lin ang="5400000" scaled="1"/>
                </a:gradFill>
                <a:cs typeface="Arial" panose="020B0604020202020204" pitchFamily="34" charset="0"/>
              </a:rPr>
              <a:t>100+ apps</a:t>
            </a:r>
          </a:p>
          <a:p>
            <a:pPr algn="ctr" defTabSz="914225">
              <a:lnSpc>
                <a:spcPct val="90000"/>
              </a:lnSpc>
              <a:spcBef>
                <a:spcPts val="200"/>
              </a:spcBef>
              <a:defRPr/>
            </a:pPr>
            <a:r>
              <a:rPr lang="en-US" sz="1250" spc="20">
                <a:gradFill>
                  <a:gsLst>
                    <a:gs pos="7080">
                      <a:srgbClr val="FFFFFF"/>
                    </a:gs>
                    <a:gs pos="64000">
                      <a:srgbClr val="FFFFFF"/>
                    </a:gs>
                  </a:gsLst>
                  <a:lin ang="5400000" scaled="1"/>
                </a:gradFill>
                <a:cs typeface="Arial" panose="020B0604020202020204" pitchFamily="34" charset="0"/>
              </a:rPr>
              <a:t>Businesses need to rapidly build and deliver high-quality mobile apps</a:t>
            </a:r>
          </a:p>
        </p:txBody>
      </p:sp>
      <p:pic>
        <p:nvPicPr>
          <p:cNvPr id="21" name="Picture 20"/>
          <p:cNvPicPr>
            <a:picLocks noChangeAspect="1"/>
          </p:cNvPicPr>
          <p:nvPr/>
        </p:nvPicPr>
        <p:blipFill>
          <a:blip r:embed="rId5"/>
          <a:stretch>
            <a:fillRect/>
          </a:stretch>
        </p:blipFill>
        <p:spPr>
          <a:xfrm>
            <a:off x="8587399" y="2199861"/>
            <a:ext cx="2328544" cy="2346830"/>
          </a:xfrm>
          <a:prstGeom prst="rect">
            <a:avLst/>
          </a:prstGeom>
        </p:spPr>
      </p:pic>
      <p:sp>
        <p:nvSpPr>
          <p:cNvPr id="2" name="TextBox 1"/>
          <p:cNvSpPr txBox="1"/>
          <p:nvPr/>
        </p:nvSpPr>
        <p:spPr>
          <a:xfrm>
            <a:off x="5220783" y="1919708"/>
            <a:ext cx="2017850" cy="506901"/>
          </a:xfrm>
          <a:prstGeom prst="rect">
            <a:avLst/>
          </a:prstGeom>
          <a:solidFill>
            <a:schemeClr val="tx2"/>
          </a:solidFill>
        </p:spPr>
        <p:txBody>
          <a:bodyPr wrap="square" lIns="179285" tIns="143428" rIns="179285" bIns="143428" rtlCol="0">
            <a:spAutoFit/>
          </a:bodyPr>
          <a:lstStyle/>
          <a:p>
            <a:pPr algn="ctr" defTabSz="914367">
              <a:lnSpc>
                <a:spcPct val="90000"/>
              </a:lnSpc>
              <a:spcAft>
                <a:spcPts val="588"/>
              </a:spcAft>
              <a:defRPr/>
            </a:pPr>
            <a:r>
              <a:rPr lang="en-US" sz="1568">
                <a:solidFill>
                  <a:srgbClr val="FFFFFF"/>
                </a:solidFill>
                <a:latin typeface="Segoe UI Light"/>
              </a:rPr>
              <a:t>Design &amp; Develop</a:t>
            </a:r>
          </a:p>
        </p:txBody>
      </p:sp>
    </p:spTree>
    <p:extLst>
      <p:ext uri="{BB962C8B-B14F-4D97-AF65-F5344CB8AC3E}">
        <p14:creationId xmlns:p14="http://schemas.microsoft.com/office/powerpoint/2010/main" val="921972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anim calcmode="lin" valueType="num">
                                      <p:cBhvr>
                                        <p:cTn id="8" dur="750" fill="hold"/>
                                        <p:tgtEl>
                                          <p:spTgt spid="19"/>
                                        </p:tgtEl>
                                        <p:attrNameLst>
                                          <p:attrName>ppt_x</p:attrName>
                                        </p:attrNameLst>
                                      </p:cBhvr>
                                      <p:tavLst>
                                        <p:tav tm="0">
                                          <p:val>
                                            <p:strVal val="#ppt_x"/>
                                          </p:val>
                                        </p:tav>
                                        <p:tav tm="100000">
                                          <p:val>
                                            <p:strVal val="#ppt_x"/>
                                          </p:val>
                                        </p:tav>
                                      </p:tavLst>
                                    </p:anim>
                                    <p:anim calcmode="lin" valueType="num">
                                      <p:cBhvr>
                                        <p:cTn id="9" dur="75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750"/>
                                        <p:tgtEl>
                                          <p:spTgt spid="17"/>
                                        </p:tgtEl>
                                      </p:cBhvr>
                                    </p:animEffect>
                                    <p:anim calcmode="lin" valueType="num">
                                      <p:cBhvr>
                                        <p:cTn id="14" dur="750" fill="hold"/>
                                        <p:tgtEl>
                                          <p:spTgt spid="17"/>
                                        </p:tgtEl>
                                        <p:attrNameLst>
                                          <p:attrName>ppt_x</p:attrName>
                                        </p:attrNameLst>
                                      </p:cBhvr>
                                      <p:tavLst>
                                        <p:tav tm="0">
                                          <p:val>
                                            <p:strVal val="#ppt_x"/>
                                          </p:val>
                                        </p:tav>
                                        <p:tav tm="100000">
                                          <p:val>
                                            <p:strVal val="#ppt_x"/>
                                          </p:val>
                                        </p:tav>
                                      </p:tavLst>
                                    </p:anim>
                                    <p:anim calcmode="lin" valueType="num">
                                      <p:cBhvr>
                                        <p:cTn id="15" dur="750" fill="hold"/>
                                        <p:tgtEl>
                                          <p:spTgt spid="17"/>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750"/>
                                        <p:tgtEl>
                                          <p:spTgt spid="18"/>
                                        </p:tgtEl>
                                      </p:cBhvr>
                                    </p:animEffect>
                                    <p:anim calcmode="lin" valueType="num">
                                      <p:cBhvr>
                                        <p:cTn id="20" dur="750" fill="hold"/>
                                        <p:tgtEl>
                                          <p:spTgt spid="18"/>
                                        </p:tgtEl>
                                        <p:attrNameLst>
                                          <p:attrName>ppt_x</p:attrName>
                                        </p:attrNameLst>
                                      </p:cBhvr>
                                      <p:tavLst>
                                        <p:tav tm="0">
                                          <p:val>
                                            <p:strVal val="#ppt_x"/>
                                          </p:val>
                                        </p:tav>
                                        <p:tav tm="100000">
                                          <p:val>
                                            <p:strVal val="#ppt_x"/>
                                          </p:val>
                                        </p:tav>
                                      </p:tavLst>
                                    </p:anim>
                                    <p:anim calcmode="lin" valueType="num">
                                      <p:cBhvr>
                                        <p:cTn id="21"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4861359" y="4009176"/>
            <a:ext cx="2579838" cy="960044"/>
          </a:xfrm>
          <a:prstGeom prst="rect">
            <a:avLst/>
          </a:prstGeom>
          <a:noFill/>
        </p:spPr>
        <p:txBody>
          <a:bodyPr wrap="square" lIns="91401" tIns="146243" rIns="182802" bIns="146243" rtlCol="0">
            <a:spAutoFit/>
          </a:bodyPr>
          <a:lstStyle/>
          <a:p>
            <a:pPr algn="ctr" defTabSz="1218467">
              <a:lnSpc>
                <a:spcPct val="90000"/>
              </a:lnSpc>
              <a:spcAft>
                <a:spcPts val="588"/>
              </a:spcAft>
              <a:defRPr/>
            </a:pPr>
            <a:r>
              <a:rPr lang="en-US" sz="2353" kern="0" dirty="0">
                <a:gradFill>
                  <a:gsLst>
                    <a:gs pos="1250">
                      <a:srgbClr val="353535"/>
                    </a:gs>
                    <a:gs pos="100000">
                      <a:srgbClr val="353535"/>
                    </a:gs>
                  </a:gsLst>
                  <a:lin ang="5400000" scaled="0"/>
                </a:gradFill>
                <a:latin typeface="Segoe UI Semilight"/>
                <a:cs typeface="Segoe UI"/>
              </a:rPr>
              <a:t>Reduced </a:t>
            </a:r>
            <a:br>
              <a:rPr lang="en-US" sz="2353" kern="0" dirty="0">
                <a:gradFill>
                  <a:gsLst>
                    <a:gs pos="1250">
                      <a:srgbClr val="353535"/>
                    </a:gs>
                    <a:gs pos="100000">
                      <a:srgbClr val="353535"/>
                    </a:gs>
                  </a:gsLst>
                  <a:lin ang="5400000" scaled="0"/>
                </a:gradFill>
                <a:latin typeface="Segoe UI Semilight"/>
                <a:cs typeface="Segoe UI"/>
              </a:rPr>
            </a:br>
            <a:r>
              <a:rPr lang="en-US" sz="2353" kern="0" dirty="0">
                <a:gradFill>
                  <a:gsLst>
                    <a:gs pos="1250">
                      <a:srgbClr val="353535"/>
                    </a:gs>
                    <a:gs pos="100000">
                      <a:srgbClr val="353535"/>
                    </a:gs>
                  </a:gsLst>
                  <a:lin ang="5400000" scaled="0"/>
                </a:gradFill>
                <a:latin typeface="Segoe UI Semilight"/>
                <a:cs typeface="Segoe UI"/>
              </a:rPr>
              <a:t>DevOps</a:t>
            </a:r>
          </a:p>
        </p:txBody>
      </p:sp>
      <p:grpSp>
        <p:nvGrpSpPr>
          <p:cNvPr id="237" name="Group 236"/>
          <p:cNvGrpSpPr/>
          <p:nvPr/>
        </p:nvGrpSpPr>
        <p:grpSpPr>
          <a:xfrm>
            <a:off x="5308679" y="2262728"/>
            <a:ext cx="1685198" cy="1685199"/>
            <a:chOff x="1799852" y="2349343"/>
            <a:chExt cx="1719478" cy="1719478"/>
          </a:xfrm>
        </p:grpSpPr>
        <p:sp>
          <p:nvSpPr>
            <p:cNvPr id="190" name="Oval 189"/>
            <p:cNvSpPr/>
            <p:nvPr/>
          </p:nvSpPr>
          <p:spPr bwMode="auto">
            <a:xfrm>
              <a:off x="1799852"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 name="Group 4"/>
            <p:cNvGrpSpPr>
              <a:grpSpLocks noChangeAspect="1"/>
            </p:cNvGrpSpPr>
            <p:nvPr/>
          </p:nvGrpSpPr>
          <p:grpSpPr bwMode="auto">
            <a:xfrm>
              <a:off x="2084315" y="2864915"/>
              <a:ext cx="1119410" cy="646770"/>
              <a:chOff x="12" y="8"/>
              <a:chExt cx="270" cy="156"/>
            </a:xfrm>
          </p:grpSpPr>
          <p:sp>
            <p:nvSpPr>
              <p:cNvPr id="6" name="Oval 5"/>
              <p:cNvSpPr>
                <a:spLocks noChangeArrowheads="1"/>
              </p:cNvSpPr>
              <p:nvPr/>
            </p:nvSpPr>
            <p:spPr bwMode="auto">
              <a:xfrm>
                <a:off x="31" y="8"/>
                <a:ext cx="89" cy="91"/>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7" name="Freeform 6"/>
              <p:cNvSpPr>
                <a:spLocks/>
              </p:cNvSpPr>
              <p:nvPr/>
            </p:nvSpPr>
            <p:spPr bwMode="auto">
              <a:xfrm>
                <a:off x="12" y="99"/>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8" name="Freeform 7"/>
              <p:cNvSpPr>
                <a:spLocks/>
              </p:cNvSpPr>
              <p:nvPr/>
            </p:nvSpPr>
            <p:spPr bwMode="auto">
              <a:xfrm>
                <a:off x="113" y="30"/>
                <a:ext cx="125" cy="9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11" name="Line 8"/>
              <p:cNvSpPr>
                <a:spLocks noChangeShapeType="1"/>
              </p:cNvSpPr>
              <p:nvPr/>
            </p:nvSpPr>
            <p:spPr bwMode="auto">
              <a:xfrm flipV="1">
                <a:off x="170" y="123"/>
                <a:ext cx="0" cy="32"/>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21" name="Freeform 9"/>
              <p:cNvSpPr>
                <a:spLocks/>
              </p:cNvSpPr>
              <p:nvPr/>
            </p:nvSpPr>
            <p:spPr bwMode="auto">
              <a:xfrm>
                <a:off x="223" y="47"/>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22" name="Line 10"/>
              <p:cNvSpPr>
                <a:spLocks noChangeShapeType="1"/>
              </p:cNvSpPr>
              <p:nvPr/>
            </p:nvSpPr>
            <p:spPr bwMode="auto">
              <a:xfrm flipH="1">
                <a:off x="130" y="155"/>
                <a:ext cx="68"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23" name="Line 11"/>
              <p:cNvSpPr>
                <a:spLocks noChangeShapeType="1"/>
              </p:cNvSpPr>
              <p:nvPr/>
            </p:nvSpPr>
            <p:spPr bwMode="auto">
              <a:xfrm flipH="1">
                <a:off x="238" y="82"/>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28" name="Line 12"/>
              <p:cNvSpPr>
                <a:spLocks noChangeShapeType="1"/>
              </p:cNvSpPr>
              <p:nvPr/>
            </p:nvSpPr>
            <p:spPr bwMode="auto">
              <a:xfrm flipH="1">
                <a:off x="238" y="110"/>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31" name="Line 13"/>
              <p:cNvSpPr>
                <a:spLocks noChangeShapeType="1"/>
              </p:cNvSpPr>
              <p:nvPr/>
            </p:nvSpPr>
            <p:spPr bwMode="auto">
              <a:xfrm>
                <a:off x="145" y="58"/>
                <a:ext cx="19" cy="37"/>
              </a:xfrm>
              <a:prstGeom prst="line">
                <a:avLst/>
              </a:prstGeom>
              <a:noFill/>
              <a:ln w="2063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226" name="Freeform 14"/>
              <p:cNvSpPr>
                <a:spLocks/>
              </p:cNvSpPr>
              <p:nvPr/>
            </p:nvSpPr>
            <p:spPr bwMode="auto">
              <a:xfrm>
                <a:off x="183" y="54"/>
                <a:ext cx="19" cy="41"/>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206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grpSp>
      </p:grpSp>
      <p:sp>
        <p:nvSpPr>
          <p:cNvPr id="10" name="TextBox 9"/>
          <p:cNvSpPr txBox="1"/>
          <p:nvPr/>
        </p:nvSpPr>
        <p:spPr>
          <a:xfrm>
            <a:off x="1303257" y="4009176"/>
            <a:ext cx="2665919" cy="960044"/>
          </a:xfrm>
          <a:prstGeom prst="rect">
            <a:avLst/>
          </a:prstGeom>
          <a:noFill/>
        </p:spPr>
        <p:txBody>
          <a:bodyPr wrap="square" lIns="91401" tIns="146243" rIns="182802" bIns="146243" rtlCol="0">
            <a:spAutoFit/>
          </a:bodyPr>
          <a:lstStyle/>
          <a:p>
            <a:pPr algn="ctr" defTabSz="1218467">
              <a:lnSpc>
                <a:spcPct val="90000"/>
              </a:lnSpc>
              <a:spcAft>
                <a:spcPts val="588"/>
              </a:spcAft>
              <a:defRPr/>
            </a:pPr>
            <a:r>
              <a:rPr lang="en-US" sz="2353" kern="0" dirty="0">
                <a:gradFill>
                  <a:gsLst>
                    <a:gs pos="1250">
                      <a:srgbClr val="353535"/>
                    </a:gs>
                    <a:gs pos="100000">
                      <a:srgbClr val="353535"/>
                    </a:gs>
                  </a:gsLst>
                  <a:lin ang="5400000" scaled="0"/>
                </a:gradFill>
                <a:latin typeface="Segoe UI Semilight"/>
                <a:cs typeface="Segoe UI"/>
              </a:rPr>
              <a:t>Manage apps </a:t>
            </a:r>
            <a:br>
              <a:rPr lang="en-US" sz="2353" kern="0" dirty="0">
                <a:gradFill>
                  <a:gsLst>
                    <a:gs pos="1250">
                      <a:srgbClr val="353535"/>
                    </a:gs>
                    <a:gs pos="100000">
                      <a:srgbClr val="353535"/>
                    </a:gs>
                  </a:gsLst>
                  <a:lin ang="5400000" scaled="0"/>
                </a:gradFill>
                <a:latin typeface="Segoe UI Semilight"/>
                <a:cs typeface="Segoe UI"/>
              </a:rPr>
            </a:br>
            <a:r>
              <a:rPr lang="en-US" sz="2353" kern="0" dirty="0">
                <a:gradFill>
                  <a:gsLst>
                    <a:gs pos="1250">
                      <a:srgbClr val="353535"/>
                    </a:gs>
                    <a:gs pos="100000">
                      <a:srgbClr val="353535"/>
                    </a:gs>
                  </a:gsLst>
                  <a:lin ang="5400000" scaled="0"/>
                </a:gradFill>
                <a:latin typeface="Segoe UI Semilight"/>
                <a:cs typeface="Segoe UI"/>
              </a:rPr>
              <a:t>not servers</a:t>
            </a:r>
          </a:p>
        </p:txBody>
      </p:sp>
      <p:grpSp>
        <p:nvGrpSpPr>
          <p:cNvPr id="250" name="Group 249"/>
          <p:cNvGrpSpPr/>
          <p:nvPr/>
        </p:nvGrpSpPr>
        <p:grpSpPr>
          <a:xfrm>
            <a:off x="1793617" y="2262728"/>
            <a:ext cx="1685199" cy="1685199"/>
            <a:chOff x="5423171" y="2349343"/>
            <a:chExt cx="1719478" cy="1719478"/>
          </a:xfrm>
        </p:grpSpPr>
        <p:sp>
          <p:nvSpPr>
            <p:cNvPr id="195" name="Oval 194"/>
            <p:cNvSpPr/>
            <p:nvPr/>
          </p:nvSpPr>
          <p:spPr bwMode="auto">
            <a:xfrm>
              <a:off x="5423171"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40" name="Group 17"/>
            <p:cNvGrpSpPr>
              <a:grpSpLocks noChangeAspect="1"/>
            </p:cNvGrpSpPr>
            <p:nvPr/>
          </p:nvGrpSpPr>
          <p:grpSpPr bwMode="auto">
            <a:xfrm>
              <a:off x="5954114" y="2865066"/>
              <a:ext cx="646697" cy="749504"/>
              <a:chOff x="9" y="9"/>
              <a:chExt cx="195" cy="226"/>
            </a:xfrm>
          </p:grpSpPr>
          <p:sp>
            <p:nvSpPr>
              <p:cNvPr id="242" name="Freeform 18"/>
              <p:cNvSpPr>
                <a:spLocks/>
              </p:cNvSpPr>
              <p:nvPr/>
            </p:nvSpPr>
            <p:spPr bwMode="auto">
              <a:xfrm>
                <a:off x="9" y="204"/>
                <a:ext cx="195" cy="31"/>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243" name="Freeform 19"/>
              <p:cNvSpPr>
                <a:spLocks/>
              </p:cNvSpPr>
              <p:nvPr/>
            </p:nvSpPr>
            <p:spPr bwMode="auto">
              <a:xfrm>
                <a:off x="9" y="9"/>
                <a:ext cx="172" cy="197"/>
              </a:xfrm>
              <a:custGeom>
                <a:avLst/>
                <a:gdLst>
                  <a:gd name="T0" fmla="*/ 0 w 172"/>
                  <a:gd name="T1" fmla="*/ 197 h 197"/>
                  <a:gd name="T2" fmla="*/ 0 w 172"/>
                  <a:gd name="T3" fmla="*/ 0 h 197"/>
                  <a:gd name="T4" fmla="*/ 172 w 172"/>
                  <a:gd name="T5" fmla="*/ 0 h 197"/>
                  <a:gd name="T6" fmla="*/ 172 w 172"/>
                  <a:gd name="T7" fmla="*/ 195 h 197"/>
                </a:gdLst>
                <a:ahLst/>
                <a:cxnLst>
                  <a:cxn ang="0">
                    <a:pos x="T0" y="T1"/>
                  </a:cxn>
                  <a:cxn ang="0">
                    <a:pos x="T2" y="T3"/>
                  </a:cxn>
                  <a:cxn ang="0">
                    <a:pos x="T4" y="T5"/>
                  </a:cxn>
                  <a:cxn ang="0">
                    <a:pos x="T6" y="T7"/>
                  </a:cxn>
                </a:cxnLst>
                <a:rect l="0" t="0" r="r" b="b"/>
                <a:pathLst>
                  <a:path w="172" h="197">
                    <a:moveTo>
                      <a:pt x="0" y="197"/>
                    </a:moveTo>
                    <a:lnTo>
                      <a:pt x="0" y="0"/>
                    </a:lnTo>
                    <a:lnTo>
                      <a:pt x="172" y="0"/>
                    </a:lnTo>
                    <a:lnTo>
                      <a:pt x="172" y="195"/>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244" name="Line 20"/>
              <p:cNvSpPr>
                <a:spLocks noChangeShapeType="1"/>
              </p:cNvSpPr>
              <p:nvPr/>
            </p:nvSpPr>
            <p:spPr bwMode="auto">
              <a:xfrm>
                <a:off x="78" y="58"/>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245" name="Line 21"/>
              <p:cNvSpPr>
                <a:spLocks noChangeShapeType="1"/>
              </p:cNvSpPr>
              <p:nvPr/>
            </p:nvSpPr>
            <p:spPr bwMode="auto">
              <a:xfrm>
                <a:off x="78" y="105"/>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246" name="Line 22"/>
              <p:cNvSpPr>
                <a:spLocks noChangeShapeType="1"/>
              </p:cNvSpPr>
              <p:nvPr/>
            </p:nvSpPr>
            <p:spPr bwMode="auto">
              <a:xfrm>
                <a:off x="78" y="154"/>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247" name="Line 23"/>
              <p:cNvSpPr>
                <a:spLocks noChangeShapeType="1"/>
              </p:cNvSpPr>
              <p:nvPr/>
            </p:nvSpPr>
            <p:spPr bwMode="auto">
              <a:xfrm>
                <a:off x="44" y="58"/>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248" name="Line 24"/>
              <p:cNvSpPr>
                <a:spLocks noChangeShapeType="1"/>
              </p:cNvSpPr>
              <p:nvPr/>
            </p:nvSpPr>
            <p:spPr bwMode="auto">
              <a:xfrm>
                <a:off x="44" y="105"/>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249" name="Line 25"/>
              <p:cNvSpPr>
                <a:spLocks noChangeShapeType="1"/>
              </p:cNvSpPr>
              <p:nvPr/>
            </p:nvSpPr>
            <p:spPr bwMode="auto">
              <a:xfrm>
                <a:off x="44" y="154"/>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grpSp>
      </p:grpSp>
      <p:sp>
        <p:nvSpPr>
          <p:cNvPr id="61" name="TextBox 60"/>
          <p:cNvSpPr txBox="1"/>
          <p:nvPr/>
        </p:nvSpPr>
        <p:spPr>
          <a:xfrm>
            <a:off x="8359439" y="4037700"/>
            <a:ext cx="2455028" cy="960044"/>
          </a:xfrm>
          <a:prstGeom prst="rect">
            <a:avLst/>
          </a:prstGeom>
          <a:noFill/>
        </p:spPr>
        <p:txBody>
          <a:bodyPr wrap="square" lIns="91401" tIns="146243" rIns="182802" bIns="146243" rtlCol="0">
            <a:spAutoFit/>
          </a:bodyPr>
          <a:lstStyle/>
          <a:p>
            <a:pPr algn="ctr" defTabSz="1218467">
              <a:lnSpc>
                <a:spcPct val="90000"/>
              </a:lnSpc>
              <a:spcAft>
                <a:spcPts val="588"/>
              </a:spcAft>
              <a:defRPr/>
            </a:pPr>
            <a:r>
              <a:rPr lang="en-US" sz="2353" kern="0" dirty="0">
                <a:gradFill>
                  <a:gsLst>
                    <a:gs pos="1250">
                      <a:srgbClr val="353535"/>
                    </a:gs>
                    <a:gs pos="100000">
                      <a:srgbClr val="353535"/>
                    </a:gs>
                  </a:gsLst>
                  <a:lin ang="5400000" scaled="0"/>
                </a:gradFill>
                <a:latin typeface="Segoe UI Semilight"/>
                <a:cs typeface="Segoe UI"/>
              </a:rPr>
              <a:t>Faster time </a:t>
            </a:r>
            <a:br>
              <a:rPr lang="en-US" sz="2353" kern="0" dirty="0">
                <a:gradFill>
                  <a:gsLst>
                    <a:gs pos="1250">
                      <a:srgbClr val="353535"/>
                    </a:gs>
                    <a:gs pos="100000">
                      <a:srgbClr val="353535"/>
                    </a:gs>
                  </a:gsLst>
                  <a:lin ang="5400000" scaled="0"/>
                </a:gradFill>
                <a:latin typeface="Segoe UI Semilight"/>
                <a:cs typeface="Segoe UI"/>
              </a:rPr>
            </a:br>
            <a:r>
              <a:rPr lang="en-US" sz="2353" kern="0" dirty="0">
                <a:gradFill>
                  <a:gsLst>
                    <a:gs pos="1250">
                      <a:srgbClr val="353535"/>
                    </a:gs>
                    <a:gs pos="100000">
                      <a:srgbClr val="353535"/>
                    </a:gs>
                  </a:gsLst>
                  <a:lin ang="5400000" scaled="0"/>
                </a:gradFill>
                <a:latin typeface="Segoe UI Semilight"/>
                <a:cs typeface="Segoe UI"/>
              </a:rPr>
              <a:t>to market</a:t>
            </a:r>
          </a:p>
        </p:txBody>
      </p:sp>
      <p:grpSp>
        <p:nvGrpSpPr>
          <p:cNvPr id="33" name="Group 32"/>
          <p:cNvGrpSpPr/>
          <p:nvPr/>
        </p:nvGrpSpPr>
        <p:grpSpPr>
          <a:xfrm>
            <a:off x="8744353" y="2291252"/>
            <a:ext cx="1685198" cy="1685199"/>
            <a:chOff x="8982815" y="2349343"/>
            <a:chExt cx="1719478" cy="1719478"/>
          </a:xfrm>
        </p:grpSpPr>
        <p:sp>
          <p:nvSpPr>
            <p:cNvPr id="207" name="Oval 206"/>
            <p:cNvSpPr/>
            <p:nvPr/>
          </p:nvSpPr>
          <p:spPr bwMode="auto">
            <a:xfrm>
              <a:off x="8982815"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52" name="Group 28"/>
            <p:cNvGrpSpPr>
              <a:grpSpLocks noChangeAspect="1"/>
            </p:cNvGrpSpPr>
            <p:nvPr/>
          </p:nvGrpSpPr>
          <p:grpSpPr bwMode="auto">
            <a:xfrm>
              <a:off x="9491591" y="2863270"/>
              <a:ext cx="684072" cy="686754"/>
              <a:chOff x="8" y="7"/>
              <a:chExt cx="255" cy="256"/>
            </a:xfrm>
          </p:grpSpPr>
          <p:sp>
            <p:nvSpPr>
              <p:cNvPr id="254" name="Freeform 29"/>
              <p:cNvSpPr>
                <a:spLocks/>
              </p:cNvSpPr>
              <p:nvPr/>
            </p:nvSpPr>
            <p:spPr bwMode="auto">
              <a:xfrm>
                <a:off x="8" y="7"/>
                <a:ext cx="255" cy="256"/>
              </a:xfrm>
              <a:custGeom>
                <a:avLst/>
                <a:gdLst>
                  <a:gd name="T0" fmla="*/ 4 w 120"/>
                  <a:gd name="T1" fmla="*/ 38 h 120"/>
                  <a:gd name="T2" fmla="*/ 5 w 120"/>
                  <a:gd name="T3" fmla="*/ 36 h 120"/>
                  <a:gd name="T4" fmla="*/ 9 w 120"/>
                  <a:gd name="T5" fmla="*/ 28 h 120"/>
                  <a:gd name="T6" fmla="*/ 60 w 120"/>
                  <a:gd name="T7" fmla="*/ 0 h 120"/>
                  <a:gd name="T8" fmla="*/ 120 w 120"/>
                  <a:gd name="T9" fmla="*/ 60 h 120"/>
                  <a:gd name="T10" fmla="*/ 60 w 120"/>
                  <a:gd name="T11" fmla="*/ 120 h 120"/>
                  <a:gd name="T12" fmla="*/ 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4" y="38"/>
                    </a:moveTo>
                    <a:cubicBezTo>
                      <a:pt x="4" y="38"/>
                      <a:pt x="5" y="37"/>
                      <a:pt x="5" y="36"/>
                    </a:cubicBezTo>
                    <a:cubicBezTo>
                      <a:pt x="6" y="33"/>
                      <a:pt x="8" y="31"/>
                      <a:pt x="9" y="28"/>
                    </a:cubicBezTo>
                    <a:cubicBezTo>
                      <a:pt x="20" y="11"/>
                      <a:pt x="39" y="0"/>
                      <a:pt x="60" y="0"/>
                    </a:cubicBezTo>
                    <a:cubicBezTo>
                      <a:pt x="93" y="0"/>
                      <a:pt x="120" y="27"/>
                      <a:pt x="120" y="60"/>
                    </a:cubicBezTo>
                    <a:cubicBezTo>
                      <a:pt x="120" y="93"/>
                      <a:pt x="93" y="120"/>
                      <a:pt x="60" y="120"/>
                    </a:cubicBezTo>
                    <a:cubicBezTo>
                      <a:pt x="27" y="120"/>
                      <a:pt x="0" y="93"/>
                      <a:pt x="0" y="6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255" name="Freeform 30"/>
              <p:cNvSpPr>
                <a:spLocks/>
              </p:cNvSpPr>
              <p:nvPr/>
            </p:nvSpPr>
            <p:spPr bwMode="auto">
              <a:xfrm>
                <a:off x="136" y="67"/>
                <a:ext cx="48" cy="117"/>
              </a:xfrm>
              <a:custGeom>
                <a:avLst/>
                <a:gdLst>
                  <a:gd name="T0" fmla="*/ 0 w 48"/>
                  <a:gd name="T1" fmla="*/ 0 h 117"/>
                  <a:gd name="T2" fmla="*/ 0 w 48"/>
                  <a:gd name="T3" fmla="*/ 68 h 117"/>
                  <a:gd name="T4" fmla="*/ 48 w 48"/>
                  <a:gd name="T5" fmla="*/ 117 h 117"/>
                </a:gdLst>
                <a:ahLst/>
                <a:cxnLst>
                  <a:cxn ang="0">
                    <a:pos x="T0" y="T1"/>
                  </a:cxn>
                  <a:cxn ang="0">
                    <a:pos x="T2" y="T3"/>
                  </a:cxn>
                  <a:cxn ang="0">
                    <a:pos x="T4" y="T5"/>
                  </a:cxn>
                </a:cxnLst>
                <a:rect l="0" t="0" r="r" b="b"/>
                <a:pathLst>
                  <a:path w="48" h="117">
                    <a:moveTo>
                      <a:pt x="0" y="0"/>
                    </a:moveTo>
                    <a:lnTo>
                      <a:pt x="0" y="68"/>
                    </a:lnTo>
                    <a:lnTo>
                      <a:pt x="48" y="117"/>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32" name="Freeform 31"/>
              <p:cNvSpPr>
                <a:spLocks/>
              </p:cNvSpPr>
              <p:nvPr/>
            </p:nvSpPr>
            <p:spPr bwMode="auto">
              <a:xfrm>
                <a:off x="8" y="33"/>
                <a:ext cx="60" cy="59"/>
              </a:xfrm>
              <a:custGeom>
                <a:avLst/>
                <a:gdLst>
                  <a:gd name="T0" fmla="*/ 60 w 60"/>
                  <a:gd name="T1" fmla="*/ 59 h 59"/>
                  <a:gd name="T2" fmla="*/ 0 w 60"/>
                  <a:gd name="T3" fmla="*/ 59 h 59"/>
                  <a:gd name="T4" fmla="*/ 0 w 60"/>
                  <a:gd name="T5" fmla="*/ 0 h 59"/>
                </a:gdLst>
                <a:ahLst/>
                <a:cxnLst>
                  <a:cxn ang="0">
                    <a:pos x="T0" y="T1"/>
                  </a:cxn>
                  <a:cxn ang="0">
                    <a:pos x="T2" y="T3"/>
                  </a:cxn>
                  <a:cxn ang="0">
                    <a:pos x="T4" y="T5"/>
                  </a:cxn>
                </a:cxnLst>
                <a:rect l="0" t="0" r="r" b="b"/>
                <a:pathLst>
                  <a:path w="60" h="59">
                    <a:moveTo>
                      <a:pt x="60" y="59"/>
                    </a:moveTo>
                    <a:lnTo>
                      <a:pt x="0" y="59"/>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grpSp>
      </p:grpSp>
      <p:sp>
        <p:nvSpPr>
          <p:cNvPr id="38" name="Rectangle 37"/>
          <p:cNvSpPr/>
          <p:nvPr/>
        </p:nvSpPr>
        <p:spPr>
          <a:xfrm>
            <a:off x="865" y="487"/>
            <a:ext cx="12190271" cy="18499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39" name="Title 3"/>
          <p:cNvSpPr txBox="1">
            <a:spLocks/>
          </p:cNvSpPr>
          <p:nvPr/>
        </p:nvSpPr>
        <p:spPr>
          <a:xfrm>
            <a:off x="419450" y="650924"/>
            <a:ext cx="11654187" cy="543291"/>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sz="3600">
                <a:solidFill>
                  <a:prstClr val="white"/>
                </a:solidFill>
              </a:rPr>
              <a:t>Benefits of Serverless</a:t>
            </a:r>
          </a:p>
        </p:txBody>
      </p:sp>
    </p:spTree>
    <p:extLst>
      <p:ext uri="{BB962C8B-B14F-4D97-AF65-F5344CB8AC3E}">
        <p14:creationId xmlns:p14="http://schemas.microsoft.com/office/powerpoint/2010/main" val="652678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500"/>
                                        <p:tgtEl>
                                          <p:spTgt spid="250"/>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750" spd="-100000" fill="hold"/>
                                        <p:tgtEl>
                                          <p:spTgt spid="250"/>
                                        </p:tgtEl>
                                        <p:attrNameLst>
                                          <p:attrName>ppt_x</p:attrName>
                                          <p:attrName>ppt_y</p:attrName>
                                        </p:attrNameLst>
                                      </p:cBhvr>
                                      <p:rCtr x="0" y="1852"/>
                                    </p:animMotion>
                                  </p:childTnLst>
                                </p:cTn>
                              </p:par>
                              <p:par>
                                <p:cTn id="10" presetID="10" presetClass="entr" presetSubtype="0" fill="hold" grpId="0" nodeType="withEffect">
                                  <p:stCondLst>
                                    <p:cond delay="1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50"/>
                                  </p:stCondLst>
                                  <p:childTnLst>
                                    <p:animMotion origin="layout" path="M 7.32704E-7 -1.01226E-6 L 7.32704E-7 -0.04539 " pathEditMode="relative" rAng="0" ptsTypes="AA">
                                      <p:cBhvr>
                                        <p:cTn id="14" dur="750" spd="-100000" fill="hold"/>
                                        <p:tgtEl>
                                          <p:spTgt spid="10"/>
                                        </p:tgtEl>
                                        <p:attrNameLst>
                                          <p:attrName>ppt_x</p:attrName>
                                          <p:attrName>ppt_y</p:attrName>
                                        </p:attrNameLst>
                                      </p:cBhvr>
                                      <p:rCtr x="0" y="-227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37"/>
                                        </p:tgtEl>
                                        <p:attrNameLst>
                                          <p:attrName>style.visibility</p:attrName>
                                        </p:attrNameLst>
                                      </p:cBhvr>
                                      <p:to>
                                        <p:strVal val="visible"/>
                                      </p:to>
                                    </p:set>
                                    <p:animEffect transition="in" filter="fade">
                                      <p:cBhvr>
                                        <p:cTn id="19" dur="500"/>
                                        <p:tgtEl>
                                          <p:spTgt spid="237"/>
                                        </p:tgtEl>
                                      </p:cBhvr>
                                    </p:animEffect>
                                  </p:childTnLst>
                                </p:cTn>
                              </p:par>
                              <p:par>
                                <p:cTn id="20" presetID="42" presetClass="path" presetSubtype="0" decel="100000" fill="hold" nodeType="withEffect">
                                  <p:stCondLst>
                                    <p:cond delay="0"/>
                                  </p:stCondLst>
                                  <p:childTnLst>
                                    <p:animMotion origin="layout" path="M -3.125E-6 4.44444E-6 L -3.125E-6 0.03703 " pathEditMode="relative" rAng="0" ptsTypes="AA">
                                      <p:cBhvr>
                                        <p:cTn id="21" dur="750" spd="-100000" fill="hold"/>
                                        <p:tgtEl>
                                          <p:spTgt spid="237"/>
                                        </p:tgtEl>
                                        <p:attrNameLst>
                                          <p:attrName>ppt_x</p:attrName>
                                          <p:attrName>ppt_y</p:attrName>
                                        </p:attrNameLst>
                                      </p:cBhvr>
                                      <p:rCtr x="0" y="1852"/>
                                    </p:animMotion>
                                  </p:childTnLst>
                                </p:cTn>
                              </p:par>
                              <p:par>
                                <p:cTn id="22" presetID="10" presetClass="entr" presetSubtype="0" fill="hold" grpId="0" nodeType="withEffect">
                                  <p:stCondLst>
                                    <p:cond delay="15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par>
                                <p:cTn id="25" presetID="64" presetClass="path" presetSubtype="0" decel="100000" fill="hold" grpId="1" nodeType="withEffect">
                                  <p:stCondLst>
                                    <p:cond delay="150"/>
                                  </p:stCondLst>
                                  <p:childTnLst>
                                    <p:animMotion origin="layout" path="M 7.32704E-7 -1.01226E-6 L 7.32704E-7 -0.04539 " pathEditMode="relative" rAng="0" ptsTypes="AA">
                                      <p:cBhvr>
                                        <p:cTn id="26" dur="750" spd="-100000" fill="hold"/>
                                        <p:tgtEl>
                                          <p:spTgt spid="60"/>
                                        </p:tgtEl>
                                        <p:attrNameLst>
                                          <p:attrName>ppt_x</p:attrName>
                                          <p:attrName>ppt_y</p:attrName>
                                        </p:attrNameLst>
                                      </p:cBhvr>
                                      <p:rCtr x="0" y="-227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42" presetClass="path" presetSubtype="0" decel="100000" fill="hold" nodeType="withEffect">
                                  <p:stCondLst>
                                    <p:cond delay="0"/>
                                  </p:stCondLst>
                                  <p:childTnLst>
                                    <p:animMotion origin="layout" path="M -3.125E-6 4.44444E-6 L -3.125E-6 0.03703 " pathEditMode="relative" rAng="0" ptsTypes="AA">
                                      <p:cBhvr>
                                        <p:cTn id="33" dur="750" spd="-100000" fill="hold"/>
                                        <p:tgtEl>
                                          <p:spTgt spid="33"/>
                                        </p:tgtEl>
                                        <p:attrNameLst>
                                          <p:attrName>ppt_x</p:attrName>
                                          <p:attrName>ppt_y</p:attrName>
                                        </p:attrNameLst>
                                      </p:cBhvr>
                                      <p:rCtr x="0" y="1852"/>
                                    </p:animMotion>
                                  </p:childTnLst>
                                </p:cTn>
                              </p:par>
                              <p:par>
                                <p:cTn id="34" presetID="10" presetClass="entr" presetSubtype="0" fill="hold" grpId="0" nodeType="withEffect">
                                  <p:stCondLst>
                                    <p:cond delay="15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par>
                                <p:cTn id="37" presetID="64" presetClass="path" presetSubtype="0" decel="100000" fill="hold" grpId="1" nodeType="withEffect">
                                  <p:stCondLst>
                                    <p:cond delay="150"/>
                                  </p:stCondLst>
                                  <p:childTnLst>
                                    <p:animMotion origin="layout" path="M 7.32704E-7 -1.01226E-6 L 7.32704E-7 -0.04539 " pathEditMode="relative" rAng="0" ptsTypes="AA">
                                      <p:cBhvr>
                                        <p:cTn id="38" dur="750" spd="-100000" fill="hold"/>
                                        <p:tgtEl>
                                          <p:spTgt spid="61"/>
                                        </p:tgtEl>
                                        <p:attrNameLst>
                                          <p:attrName>ppt_x</p:attrName>
                                          <p:attrName>ppt_y</p:attrName>
                                        </p:attrNameLst>
                                      </p:cBhvr>
                                      <p:rCtr x="0" y="-22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P spid="10" grpId="0"/>
      <p:bldP spid="10" grpId="1"/>
      <p:bldP spid="61" grpId="0"/>
      <p:bldP spid="61"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xmlns="" id="{1E0635CD-F3E3-4131-B424-E0BC13FEDD78}"/>
              </a:ext>
            </a:extLst>
          </p:cNvPr>
          <p:cNvSpPr>
            <a:spLocks noGrp="1"/>
          </p:cNvSpPr>
          <p:nvPr>
            <p:ph type="title"/>
          </p:nvPr>
        </p:nvSpPr>
        <p:spPr>
          <a:xfrm>
            <a:off x="269241" y="289958"/>
            <a:ext cx="11655840" cy="899537"/>
          </a:xfrm>
        </p:spPr>
        <p:txBody>
          <a:bodyPr/>
          <a:lstStyle/>
          <a:p>
            <a:r>
              <a:rPr lang="en-US" dirty="0"/>
              <a:t>Serverless application platform components</a:t>
            </a:r>
          </a:p>
        </p:txBody>
      </p:sp>
      <p:grpSp>
        <p:nvGrpSpPr>
          <p:cNvPr id="58" name="Group 57">
            <a:extLst>
              <a:ext uri="{FF2B5EF4-FFF2-40B4-BE49-F238E27FC236}">
                <a16:creationId xmlns:a16="http://schemas.microsoft.com/office/drawing/2014/main" xmlns="" id="{67B06F05-FA45-49F3-AA24-9BE1F68D4831}"/>
              </a:ext>
            </a:extLst>
          </p:cNvPr>
          <p:cNvGrpSpPr/>
          <p:nvPr/>
        </p:nvGrpSpPr>
        <p:grpSpPr>
          <a:xfrm>
            <a:off x="4627536" y="2330685"/>
            <a:ext cx="2738838" cy="1971494"/>
            <a:chOff x="3436883" y="2389036"/>
            <a:chExt cx="2794153" cy="2011312"/>
          </a:xfrm>
        </p:grpSpPr>
        <p:sp>
          <p:nvSpPr>
            <p:cNvPr id="59" name="Rectangle 58">
              <a:extLst>
                <a:ext uri="{FF2B5EF4-FFF2-40B4-BE49-F238E27FC236}">
                  <a16:creationId xmlns:a16="http://schemas.microsoft.com/office/drawing/2014/main" xmlns="" id="{839DA220-10DF-4B7D-B50D-D4E123756C38}"/>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dirty="0">
                  <a:gradFill>
                    <a:gsLst>
                      <a:gs pos="0">
                        <a:srgbClr val="FFFFFF"/>
                      </a:gs>
                      <a:gs pos="100000">
                        <a:srgbClr val="FFFFFF"/>
                      </a:gs>
                    </a:gsLst>
                    <a:lin ang="5400000" scaled="0"/>
                  </a:gradFill>
                  <a:ea typeface="Segoe UI" pitchFamily="34" charset="0"/>
                  <a:cs typeface="Segoe UI" pitchFamily="34" charset="0"/>
                </a:rPr>
                <a:t>Functions</a:t>
              </a:r>
            </a:p>
          </p:txBody>
        </p:sp>
        <p:sp>
          <p:nvSpPr>
            <p:cNvPr id="60" name="Rectangle 59">
              <a:extLst>
                <a:ext uri="{FF2B5EF4-FFF2-40B4-BE49-F238E27FC236}">
                  <a16:creationId xmlns:a16="http://schemas.microsoft.com/office/drawing/2014/main" xmlns="" id="{442227E4-A599-4F8C-BA9B-1DB446CF9154}"/>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049">
                <a:lnSpc>
                  <a:spcPct val="90000"/>
                </a:lnSpc>
                <a:spcAft>
                  <a:spcPts val="588"/>
                </a:spcAft>
                <a:defRPr/>
              </a:pPr>
              <a:r>
                <a:rPr lang="en-US" sz="1567" dirty="0">
                  <a:gradFill>
                    <a:gsLst>
                      <a:gs pos="1250">
                        <a:srgbClr val="353535"/>
                      </a:gs>
                      <a:gs pos="100000">
                        <a:srgbClr val="353535"/>
                      </a:gs>
                    </a:gsLst>
                    <a:lin ang="5400000" scaled="0"/>
                  </a:gradFill>
                  <a:ea typeface="Times New Roman" panose="02020603050405020304" pitchFamily="18" charset="0"/>
                </a:rPr>
                <a:t>Execute your code based on events you specify</a:t>
              </a:r>
              <a:endParaRPr lang="en-US" sz="1567" dirty="0">
                <a:gradFill>
                  <a:gsLst>
                    <a:gs pos="1250">
                      <a:srgbClr val="353535"/>
                    </a:gs>
                    <a:gs pos="100000">
                      <a:srgbClr val="353535"/>
                    </a:gs>
                  </a:gsLst>
                  <a:lin ang="5400000" scaled="0"/>
                </a:gradFill>
                <a:ea typeface="Calibri" panose="020F0502020204030204" pitchFamily="34" charset="0"/>
              </a:endParaRPr>
            </a:p>
          </p:txBody>
        </p:sp>
        <p:grpSp>
          <p:nvGrpSpPr>
            <p:cNvPr id="61" name="Group 60">
              <a:extLst>
                <a:ext uri="{FF2B5EF4-FFF2-40B4-BE49-F238E27FC236}">
                  <a16:creationId xmlns:a16="http://schemas.microsoft.com/office/drawing/2014/main" xmlns="" id="{B41A806A-32DB-4C54-A541-A7E7C048CCD3}"/>
                </a:ext>
              </a:extLst>
            </p:cNvPr>
            <p:cNvGrpSpPr/>
            <p:nvPr/>
          </p:nvGrpSpPr>
          <p:grpSpPr>
            <a:xfrm>
              <a:off x="3626039" y="2531117"/>
              <a:ext cx="481498" cy="321504"/>
              <a:chOff x="6795675" y="2984792"/>
              <a:chExt cx="651897" cy="435283"/>
            </a:xfrm>
            <a:solidFill>
              <a:schemeClr val="bg1"/>
            </a:solidFill>
          </p:grpSpPr>
          <p:sp>
            <p:nvSpPr>
              <p:cNvPr id="62" name="Freeform 18">
                <a:extLst>
                  <a:ext uri="{FF2B5EF4-FFF2-40B4-BE49-F238E27FC236}">
                    <a16:creationId xmlns:a16="http://schemas.microsoft.com/office/drawing/2014/main" xmlns=""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defTabSz="913799">
                  <a:defRPr/>
                </a:pPr>
                <a:endParaRPr lang="en-US" sz="1765">
                  <a:gradFill>
                    <a:gsLst>
                      <a:gs pos="0">
                        <a:srgbClr val="505050"/>
                      </a:gs>
                      <a:gs pos="100000">
                        <a:srgbClr val="505050"/>
                      </a:gs>
                    </a:gsLst>
                    <a:lin ang="5400000" scaled="0"/>
                  </a:gradFill>
                  <a:latin typeface="Segoe UI"/>
                </a:endParaRPr>
              </a:p>
            </p:txBody>
          </p:sp>
          <p:grpSp>
            <p:nvGrpSpPr>
              <p:cNvPr id="63" name="Group 62">
                <a:extLst>
                  <a:ext uri="{FF2B5EF4-FFF2-40B4-BE49-F238E27FC236}">
                    <a16:creationId xmlns:a16="http://schemas.microsoft.com/office/drawing/2014/main" xmlns="" id="{FE954371-9113-4802-9782-734FFBF51F51}"/>
                  </a:ext>
                </a:extLst>
              </p:cNvPr>
              <p:cNvGrpSpPr/>
              <p:nvPr/>
            </p:nvGrpSpPr>
            <p:grpSpPr>
              <a:xfrm>
                <a:off x="6795675" y="3059346"/>
                <a:ext cx="141873" cy="271583"/>
                <a:chOff x="3016688" y="2176623"/>
                <a:chExt cx="166688" cy="319087"/>
              </a:xfrm>
              <a:grpFill/>
            </p:grpSpPr>
            <p:cxnSp>
              <p:nvCxnSpPr>
                <p:cNvPr id="67" name="Straight Connector 66">
                  <a:extLst>
                    <a:ext uri="{FF2B5EF4-FFF2-40B4-BE49-F238E27FC236}">
                      <a16:creationId xmlns:a16="http://schemas.microsoft.com/office/drawing/2014/main" xmlns=""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xmlns=""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xmlns="" id="{5D2DFC27-65FA-4147-A3D6-1AED7A551D55}"/>
                  </a:ext>
                </a:extLst>
              </p:cNvPr>
              <p:cNvGrpSpPr/>
              <p:nvPr/>
            </p:nvGrpSpPr>
            <p:grpSpPr>
              <a:xfrm flipH="1">
                <a:off x="7305699" y="3059346"/>
                <a:ext cx="141873" cy="271583"/>
                <a:chOff x="3016688" y="2176623"/>
                <a:chExt cx="166688" cy="319087"/>
              </a:xfrm>
              <a:grpFill/>
            </p:grpSpPr>
            <p:cxnSp>
              <p:nvCxnSpPr>
                <p:cNvPr id="65" name="Straight Connector 64">
                  <a:extLst>
                    <a:ext uri="{FF2B5EF4-FFF2-40B4-BE49-F238E27FC236}">
                      <a16:creationId xmlns:a16="http://schemas.microsoft.com/office/drawing/2014/main" xmlns=""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405417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xmlns="" id="{1E0635CD-F3E3-4131-B424-E0BC13FEDD78}"/>
              </a:ext>
            </a:extLst>
          </p:cNvPr>
          <p:cNvSpPr>
            <a:spLocks noGrp="1"/>
          </p:cNvSpPr>
          <p:nvPr>
            <p:ph type="title"/>
          </p:nvPr>
        </p:nvSpPr>
        <p:spPr>
          <a:xfrm>
            <a:off x="269241" y="289958"/>
            <a:ext cx="11655840" cy="899537"/>
          </a:xfrm>
        </p:spPr>
        <p:txBody>
          <a:bodyPr/>
          <a:lstStyle/>
          <a:p>
            <a:r>
              <a:rPr lang="en-US" dirty="0"/>
              <a:t>Serverless application platform components</a:t>
            </a:r>
          </a:p>
        </p:txBody>
      </p:sp>
      <p:grpSp>
        <p:nvGrpSpPr>
          <p:cNvPr id="58" name="Group 57">
            <a:extLst>
              <a:ext uri="{FF2B5EF4-FFF2-40B4-BE49-F238E27FC236}">
                <a16:creationId xmlns:a16="http://schemas.microsoft.com/office/drawing/2014/main" xmlns="" id="{67B06F05-FA45-49F3-AA24-9BE1F68D4831}"/>
              </a:ext>
            </a:extLst>
          </p:cNvPr>
          <p:cNvGrpSpPr/>
          <p:nvPr/>
        </p:nvGrpSpPr>
        <p:grpSpPr>
          <a:xfrm>
            <a:off x="6046437" y="2308470"/>
            <a:ext cx="2738838" cy="1971494"/>
            <a:chOff x="3436883" y="2389036"/>
            <a:chExt cx="2794153" cy="2011312"/>
          </a:xfrm>
        </p:grpSpPr>
        <p:sp>
          <p:nvSpPr>
            <p:cNvPr id="59" name="Rectangle 58">
              <a:extLst>
                <a:ext uri="{FF2B5EF4-FFF2-40B4-BE49-F238E27FC236}">
                  <a16:creationId xmlns:a16="http://schemas.microsoft.com/office/drawing/2014/main" xmlns="" id="{839DA220-10DF-4B7D-B50D-D4E123756C38}"/>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dirty="0">
                  <a:gradFill>
                    <a:gsLst>
                      <a:gs pos="0">
                        <a:srgbClr val="FFFFFF"/>
                      </a:gs>
                      <a:gs pos="100000">
                        <a:srgbClr val="FFFFFF"/>
                      </a:gs>
                    </a:gsLst>
                    <a:lin ang="5400000" scaled="0"/>
                  </a:gradFill>
                  <a:ea typeface="Segoe UI" pitchFamily="34" charset="0"/>
                  <a:cs typeface="Segoe UI" pitchFamily="34" charset="0"/>
                </a:rPr>
                <a:t>Functions</a:t>
              </a:r>
            </a:p>
          </p:txBody>
        </p:sp>
        <p:sp>
          <p:nvSpPr>
            <p:cNvPr id="60" name="Rectangle 59">
              <a:extLst>
                <a:ext uri="{FF2B5EF4-FFF2-40B4-BE49-F238E27FC236}">
                  <a16:creationId xmlns:a16="http://schemas.microsoft.com/office/drawing/2014/main" xmlns="" id="{442227E4-A599-4F8C-BA9B-1DB446CF9154}"/>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049">
                <a:lnSpc>
                  <a:spcPct val="90000"/>
                </a:lnSpc>
                <a:spcAft>
                  <a:spcPts val="588"/>
                </a:spcAft>
                <a:defRPr/>
              </a:pPr>
              <a:r>
                <a:rPr lang="en-US" sz="1567" dirty="0">
                  <a:gradFill>
                    <a:gsLst>
                      <a:gs pos="1250">
                        <a:srgbClr val="353535"/>
                      </a:gs>
                      <a:gs pos="100000">
                        <a:srgbClr val="353535"/>
                      </a:gs>
                    </a:gsLst>
                    <a:lin ang="5400000" scaled="0"/>
                  </a:gradFill>
                  <a:ea typeface="Times New Roman" panose="02020603050405020304" pitchFamily="18" charset="0"/>
                </a:rPr>
                <a:t>Execute your code based on events you specify</a:t>
              </a:r>
              <a:endParaRPr lang="en-US" sz="1567" dirty="0">
                <a:gradFill>
                  <a:gsLst>
                    <a:gs pos="1250">
                      <a:srgbClr val="353535"/>
                    </a:gs>
                    <a:gs pos="100000">
                      <a:srgbClr val="353535"/>
                    </a:gs>
                  </a:gsLst>
                  <a:lin ang="5400000" scaled="0"/>
                </a:gradFill>
                <a:ea typeface="Calibri" panose="020F0502020204030204" pitchFamily="34" charset="0"/>
              </a:endParaRPr>
            </a:p>
          </p:txBody>
        </p:sp>
        <p:grpSp>
          <p:nvGrpSpPr>
            <p:cNvPr id="61" name="Group 60">
              <a:extLst>
                <a:ext uri="{FF2B5EF4-FFF2-40B4-BE49-F238E27FC236}">
                  <a16:creationId xmlns:a16="http://schemas.microsoft.com/office/drawing/2014/main" xmlns="" id="{B41A806A-32DB-4C54-A541-A7E7C048CCD3}"/>
                </a:ext>
              </a:extLst>
            </p:cNvPr>
            <p:cNvGrpSpPr/>
            <p:nvPr/>
          </p:nvGrpSpPr>
          <p:grpSpPr>
            <a:xfrm>
              <a:off x="3626039" y="2531117"/>
              <a:ext cx="481498" cy="321504"/>
              <a:chOff x="6795675" y="2984792"/>
              <a:chExt cx="651897" cy="435283"/>
            </a:xfrm>
            <a:solidFill>
              <a:schemeClr val="bg1"/>
            </a:solidFill>
          </p:grpSpPr>
          <p:sp>
            <p:nvSpPr>
              <p:cNvPr id="62" name="Freeform 18">
                <a:extLst>
                  <a:ext uri="{FF2B5EF4-FFF2-40B4-BE49-F238E27FC236}">
                    <a16:creationId xmlns:a16="http://schemas.microsoft.com/office/drawing/2014/main" xmlns=""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defTabSz="913799">
                  <a:defRPr/>
                </a:pPr>
                <a:endParaRPr lang="en-US" sz="1765">
                  <a:gradFill>
                    <a:gsLst>
                      <a:gs pos="0">
                        <a:srgbClr val="505050"/>
                      </a:gs>
                      <a:gs pos="100000">
                        <a:srgbClr val="505050"/>
                      </a:gs>
                    </a:gsLst>
                    <a:lin ang="5400000" scaled="0"/>
                  </a:gradFill>
                  <a:latin typeface="Segoe UI"/>
                </a:endParaRPr>
              </a:p>
            </p:txBody>
          </p:sp>
          <p:grpSp>
            <p:nvGrpSpPr>
              <p:cNvPr id="63" name="Group 62">
                <a:extLst>
                  <a:ext uri="{FF2B5EF4-FFF2-40B4-BE49-F238E27FC236}">
                    <a16:creationId xmlns:a16="http://schemas.microsoft.com/office/drawing/2014/main" xmlns="" id="{FE954371-9113-4802-9782-734FFBF51F51}"/>
                  </a:ext>
                </a:extLst>
              </p:cNvPr>
              <p:cNvGrpSpPr/>
              <p:nvPr/>
            </p:nvGrpSpPr>
            <p:grpSpPr>
              <a:xfrm>
                <a:off x="6795675" y="3059346"/>
                <a:ext cx="141873" cy="271583"/>
                <a:chOff x="3016688" y="2176623"/>
                <a:chExt cx="166688" cy="319087"/>
              </a:xfrm>
              <a:grpFill/>
            </p:grpSpPr>
            <p:cxnSp>
              <p:nvCxnSpPr>
                <p:cNvPr id="67" name="Straight Connector 66">
                  <a:extLst>
                    <a:ext uri="{FF2B5EF4-FFF2-40B4-BE49-F238E27FC236}">
                      <a16:creationId xmlns:a16="http://schemas.microsoft.com/office/drawing/2014/main" xmlns=""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xmlns=""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xmlns="" id="{5D2DFC27-65FA-4147-A3D6-1AED7A551D55}"/>
                  </a:ext>
                </a:extLst>
              </p:cNvPr>
              <p:cNvGrpSpPr/>
              <p:nvPr/>
            </p:nvGrpSpPr>
            <p:grpSpPr>
              <a:xfrm flipH="1">
                <a:off x="7305699" y="3059346"/>
                <a:ext cx="141873" cy="271583"/>
                <a:chOff x="3016688" y="2176623"/>
                <a:chExt cx="166688" cy="319087"/>
              </a:xfrm>
              <a:grpFill/>
            </p:grpSpPr>
            <p:cxnSp>
              <p:nvCxnSpPr>
                <p:cNvPr id="65" name="Straight Connector 64">
                  <a:extLst>
                    <a:ext uri="{FF2B5EF4-FFF2-40B4-BE49-F238E27FC236}">
                      <a16:creationId xmlns:a16="http://schemas.microsoft.com/office/drawing/2014/main" xmlns=""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4" name="Group 13">
            <a:extLst>
              <a:ext uri="{FF2B5EF4-FFF2-40B4-BE49-F238E27FC236}">
                <a16:creationId xmlns:a16="http://schemas.microsoft.com/office/drawing/2014/main" xmlns="" id="{28255247-37E8-4918-8908-C0479F4F5EF2}"/>
              </a:ext>
            </a:extLst>
          </p:cNvPr>
          <p:cNvGrpSpPr/>
          <p:nvPr/>
        </p:nvGrpSpPr>
        <p:grpSpPr>
          <a:xfrm>
            <a:off x="3257322" y="2308470"/>
            <a:ext cx="2738838" cy="1971494"/>
            <a:chOff x="6265951" y="2389036"/>
            <a:chExt cx="2794153" cy="2011312"/>
          </a:xfrm>
        </p:grpSpPr>
        <p:sp>
          <p:nvSpPr>
            <p:cNvPr id="15" name="Rectangle 14">
              <a:extLst>
                <a:ext uri="{FF2B5EF4-FFF2-40B4-BE49-F238E27FC236}">
                  <a16:creationId xmlns:a16="http://schemas.microsoft.com/office/drawing/2014/main" xmlns="" id="{628B2790-566F-46DA-99A5-F70E112A2BAD}"/>
                </a:ext>
              </a:extLst>
            </p:cNvPr>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dirty="0">
                  <a:gradFill>
                    <a:gsLst>
                      <a:gs pos="0">
                        <a:srgbClr val="FFFFFF"/>
                      </a:gs>
                      <a:gs pos="100000">
                        <a:srgbClr val="FFFFFF"/>
                      </a:gs>
                    </a:gsLst>
                    <a:lin ang="5400000" scaled="0"/>
                  </a:gradFill>
                  <a:ea typeface="Segoe UI" pitchFamily="34" charset="0"/>
                  <a:cs typeface="Segoe UI" pitchFamily="34" charset="0"/>
                </a:rPr>
                <a:t>Logic Apps</a:t>
              </a:r>
            </a:p>
          </p:txBody>
        </p:sp>
        <p:sp>
          <p:nvSpPr>
            <p:cNvPr id="16" name="Rectangle 15">
              <a:extLst>
                <a:ext uri="{FF2B5EF4-FFF2-40B4-BE49-F238E27FC236}">
                  <a16:creationId xmlns:a16="http://schemas.microsoft.com/office/drawing/2014/main" xmlns="" id="{3478E300-39AE-43DF-AC13-0EBF559718BC}"/>
                </a:ext>
              </a:extLst>
            </p:cNvPr>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049">
                <a:lnSpc>
                  <a:spcPct val="90000"/>
                </a:lnSpc>
                <a:spcAft>
                  <a:spcPts val="588"/>
                </a:spcAft>
                <a:defRPr/>
              </a:pPr>
              <a:r>
                <a:rPr lang="en-US" sz="1567" dirty="0">
                  <a:gradFill>
                    <a:gsLst>
                      <a:gs pos="1250">
                        <a:srgbClr val="353535"/>
                      </a:gs>
                      <a:gs pos="100000">
                        <a:srgbClr val="353535"/>
                      </a:gs>
                    </a:gsLst>
                    <a:lin ang="5400000" scaled="0"/>
                  </a:gradFill>
                  <a:ea typeface="Times New Roman" panose="02020603050405020304" pitchFamily="18" charset="0"/>
                </a:rPr>
                <a:t>Design workflows and orchestrate processes</a:t>
              </a:r>
              <a:endParaRPr lang="en-US" sz="1567" dirty="0">
                <a:gradFill>
                  <a:gsLst>
                    <a:gs pos="1250">
                      <a:srgbClr val="353535"/>
                    </a:gs>
                    <a:gs pos="100000">
                      <a:srgbClr val="353535"/>
                    </a:gs>
                  </a:gsLst>
                  <a:lin ang="5400000" scaled="0"/>
                </a:gradFill>
                <a:ea typeface="Calibri" panose="020F0502020204030204" pitchFamily="34" charset="0"/>
              </a:endParaRPr>
            </a:p>
          </p:txBody>
        </p:sp>
        <p:grpSp>
          <p:nvGrpSpPr>
            <p:cNvPr id="17" name="Group 16">
              <a:extLst>
                <a:ext uri="{FF2B5EF4-FFF2-40B4-BE49-F238E27FC236}">
                  <a16:creationId xmlns:a16="http://schemas.microsoft.com/office/drawing/2014/main" xmlns="" id="{E27219AF-100D-41F8-9B8E-31FB3C44734C}"/>
                </a:ext>
              </a:extLst>
            </p:cNvPr>
            <p:cNvGrpSpPr/>
            <p:nvPr/>
          </p:nvGrpSpPr>
          <p:grpSpPr>
            <a:xfrm>
              <a:off x="6478718" y="2558746"/>
              <a:ext cx="499172" cy="273354"/>
              <a:chOff x="7712710" y="2866532"/>
              <a:chExt cx="900970" cy="493385"/>
            </a:xfrm>
          </p:grpSpPr>
          <p:sp>
            <p:nvSpPr>
              <p:cNvPr id="18" name="Rectangle 17">
                <a:extLst>
                  <a:ext uri="{FF2B5EF4-FFF2-40B4-BE49-F238E27FC236}">
                    <a16:creationId xmlns:a16="http://schemas.microsoft.com/office/drawing/2014/main" xmlns="" id="{823CF74C-EAD6-4676-9C34-CABD3434C2F5}"/>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xmlns="" id="{C6B3AC26-5FE7-443A-8AD4-3994667BF034}"/>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xmlns="" id="{E1B17530-8D1D-46B1-8735-B98D870C0F06}"/>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Left Brace 20">
                <a:extLst>
                  <a:ext uri="{FF2B5EF4-FFF2-40B4-BE49-F238E27FC236}">
                    <a16:creationId xmlns:a16="http://schemas.microsoft.com/office/drawing/2014/main" xmlns="" id="{0A17944A-C42E-4009-BF2E-E76778FECE70}"/>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99">
                  <a:defRPr/>
                </a:pPr>
                <a:endParaRPr lang="en-US" sz="1765">
                  <a:solidFill>
                    <a:srgbClr val="505050"/>
                  </a:solidFill>
                  <a:latin typeface="Segoe UI"/>
                </a:endParaRPr>
              </a:p>
            </p:txBody>
          </p:sp>
          <p:sp>
            <p:nvSpPr>
              <p:cNvPr id="22" name="Left Brace 21">
                <a:extLst>
                  <a:ext uri="{FF2B5EF4-FFF2-40B4-BE49-F238E27FC236}">
                    <a16:creationId xmlns:a16="http://schemas.microsoft.com/office/drawing/2014/main" xmlns="" id="{69DAF3A8-3C63-4BE9-9C57-61DCBE0F1625}"/>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99">
                  <a:defRPr/>
                </a:pPr>
                <a:endParaRPr lang="en-US" sz="1765">
                  <a:solidFill>
                    <a:srgbClr val="505050"/>
                  </a:solidFill>
                  <a:latin typeface="Segoe UI"/>
                </a:endParaRPr>
              </a:p>
            </p:txBody>
          </p:sp>
          <p:sp>
            <p:nvSpPr>
              <p:cNvPr id="23" name="Left Brace 22">
                <a:extLst>
                  <a:ext uri="{FF2B5EF4-FFF2-40B4-BE49-F238E27FC236}">
                    <a16:creationId xmlns:a16="http://schemas.microsoft.com/office/drawing/2014/main" xmlns="" id="{23C4BBFE-6F39-4E47-B0ED-EF8CEC04A066}"/>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99">
                  <a:defRPr/>
                </a:pPr>
                <a:endParaRPr lang="en-US" sz="1765">
                  <a:solidFill>
                    <a:srgbClr val="505050"/>
                  </a:solidFill>
                  <a:latin typeface="Segoe UI"/>
                </a:endParaRPr>
              </a:p>
            </p:txBody>
          </p:sp>
        </p:grpSp>
      </p:grpSp>
    </p:spTree>
    <p:extLst>
      <p:ext uri="{BB962C8B-B14F-4D97-AF65-F5344CB8AC3E}">
        <p14:creationId xmlns:p14="http://schemas.microsoft.com/office/powerpoint/2010/main" val="660513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7011C7-DC3B-4CAD-9486-A5B5BD5C421B}"/>
              </a:ext>
            </a:extLst>
          </p:cNvPr>
          <p:cNvSpPr>
            <a:spLocks noGrp="1"/>
          </p:cNvSpPr>
          <p:nvPr>
            <p:ph type="title"/>
          </p:nvPr>
        </p:nvSpPr>
        <p:spPr/>
        <p:txBody>
          <a:bodyPr/>
          <a:lstStyle/>
          <a:p>
            <a:r>
              <a:rPr lang="en-US" dirty="0"/>
              <a:t>Serverless application platform components</a:t>
            </a:r>
          </a:p>
        </p:txBody>
      </p:sp>
      <p:grpSp>
        <p:nvGrpSpPr>
          <p:cNvPr id="3" name="Group 2">
            <a:extLst>
              <a:ext uri="{FF2B5EF4-FFF2-40B4-BE49-F238E27FC236}">
                <a16:creationId xmlns:a16="http://schemas.microsoft.com/office/drawing/2014/main" xmlns="" id="{51CE55AA-DDF9-47D1-8E24-1E0880F1CAD4}"/>
              </a:ext>
            </a:extLst>
          </p:cNvPr>
          <p:cNvGrpSpPr/>
          <p:nvPr/>
        </p:nvGrpSpPr>
        <p:grpSpPr>
          <a:xfrm>
            <a:off x="4641064" y="2352809"/>
            <a:ext cx="2738838" cy="1971494"/>
            <a:chOff x="6265951" y="2389036"/>
            <a:chExt cx="2794153" cy="2011312"/>
          </a:xfrm>
        </p:grpSpPr>
        <p:sp>
          <p:nvSpPr>
            <p:cNvPr id="4" name="Rectangle 3">
              <a:extLst>
                <a:ext uri="{FF2B5EF4-FFF2-40B4-BE49-F238E27FC236}">
                  <a16:creationId xmlns:a16="http://schemas.microsoft.com/office/drawing/2014/main" xmlns="" id="{F287F9F6-7F15-4BC1-A084-C5448EC9F7B0}"/>
                </a:ext>
              </a:extLst>
            </p:cNvPr>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dirty="0">
                  <a:gradFill>
                    <a:gsLst>
                      <a:gs pos="0">
                        <a:srgbClr val="FFFFFF"/>
                      </a:gs>
                      <a:gs pos="100000">
                        <a:srgbClr val="FFFFFF"/>
                      </a:gs>
                    </a:gsLst>
                    <a:lin ang="5400000" scaled="0"/>
                  </a:gradFill>
                  <a:ea typeface="Segoe UI" pitchFamily="34" charset="0"/>
                  <a:cs typeface="Segoe UI" pitchFamily="34" charset="0"/>
                </a:rPr>
                <a:t>Logic Apps</a:t>
              </a:r>
            </a:p>
          </p:txBody>
        </p:sp>
        <p:sp>
          <p:nvSpPr>
            <p:cNvPr id="5" name="Rectangle 4">
              <a:extLst>
                <a:ext uri="{FF2B5EF4-FFF2-40B4-BE49-F238E27FC236}">
                  <a16:creationId xmlns:a16="http://schemas.microsoft.com/office/drawing/2014/main" xmlns="" id="{6A239C19-C664-4B89-A500-BC8EE9B5121A}"/>
                </a:ext>
              </a:extLst>
            </p:cNvPr>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049">
                <a:lnSpc>
                  <a:spcPct val="90000"/>
                </a:lnSpc>
                <a:spcAft>
                  <a:spcPts val="588"/>
                </a:spcAft>
                <a:defRPr/>
              </a:pPr>
              <a:r>
                <a:rPr lang="en-US" sz="1567" dirty="0">
                  <a:gradFill>
                    <a:gsLst>
                      <a:gs pos="1250">
                        <a:srgbClr val="353535"/>
                      </a:gs>
                      <a:gs pos="100000">
                        <a:srgbClr val="353535"/>
                      </a:gs>
                    </a:gsLst>
                    <a:lin ang="5400000" scaled="0"/>
                  </a:gradFill>
                  <a:ea typeface="Times New Roman" panose="02020603050405020304" pitchFamily="18" charset="0"/>
                </a:rPr>
                <a:t>Design workflows and orchestrate processes</a:t>
              </a:r>
              <a:endParaRPr lang="en-US" sz="1567" dirty="0">
                <a:gradFill>
                  <a:gsLst>
                    <a:gs pos="1250">
                      <a:srgbClr val="353535"/>
                    </a:gs>
                    <a:gs pos="100000">
                      <a:srgbClr val="353535"/>
                    </a:gs>
                  </a:gsLst>
                  <a:lin ang="5400000" scaled="0"/>
                </a:gradFill>
                <a:ea typeface="Calibri" panose="020F0502020204030204" pitchFamily="34" charset="0"/>
              </a:endParaRPr>
            </a:p>
          </p:txBody>
        </p:sp>
        <p:grpSp>
          <p:nvGrpSpPr>
            <p:cNvPr id="6" name="Group 5">
              <a:extLst>
                <a:ext uri="{FF2B5EF4-FFF2-40B4-BE49-F238E27FC236}">
                  <a16:creationId xmlns:a16="http://schemas.microsoft.com/office/drawing/2014/main" xmlns="" id="{8E8F888A-08E6-440C-B8F3-110F0B287C53}"/>
                </a:ext>
              </a:extLst>
            </p:cNvPr>
            <p:cNvGrpSpPr/>
            <p:nvPr/>
          </p:nvGrpSpPr>
          <p:grpSpPr>
            <a:xfrm>
              <a:off x="6478718" y="2558746"/>
              <a:ext cx="499172" cy="273354"/>
              <a:chOff x="7712710" y="2866532"/>
              <a:chExt cx="900970" cy="493385"/>
            </a:xfrm>
          </p:grpSpPr>
          <p:sp>
            <p:nvSpPr>
              <p:cNvPr id="7" name="Rectangle 6">
                <a:extLst>
                  <a:ext uri="{FF2B5EF4-FFF2-40B4-BE49-F238E27FC236}">
                    <a16:creationId xmlns:a16="http://schemas.microsoft.com/office/drawing/2014/main" xmlns="" id="{839F3162-A3C8-4BA8-91EA-7EB4BAA2726C}"/>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xmlns="" id="{56CC6AE4-1AEE-4E00-8BD3-DF39AE2DD2EF}"/>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xmlns="" id="{CA4255C6-81F8-46DB-97DC-03E4A2CCFE6C}"/>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a:extLst>
                  <a:ext uri="{FF2B5EF4-FFF2-40B4-BE49-F238E27FC236}">
                    <a16:creationId xmlns:a16="http://schemas.microsoft.com/office/drawing/2014/main" xmlns="" id="{CEE1E8AA-9576-4505-BEBE-23DB2A686E07}"/>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99">
                  <a:defRPr/>
                </a:pPr>
                <a:endParaRPr lang="en-US" sz="1765">
                  <a:solidFill>
                    <a:srgbClr val="505050"/>
                  </a:solidFill>
                  <a:latin typeface="Segoe UI"/>
                </a:endParaRPr>
              </a:p>
            </p:txBody>
          </p:sp>
          <p:sp>
            <p:nvSpPr>
              <p:cNvPr id="11" name="Left Brace 10">
                <a:extLst>
                  <a:ext uri="{FF2B5EF4-FFF2-40B4-BE49-F238E27FC236}">
                    <a16:creationId xmlns:a16="http://schemas.microsoft.com/office/drawing/2014/main" xmlns="" id="{A5AEC3EB-4122-421D-A84D-33812C87DBC9}"/>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99">
                  <a:defRPr/>
                </a:pPr>
                <a:endParaRPr lang="en-US" sz="1765">
                  <a:solidFill>
                    <a:srgbClr val="505050"/>
                  </a:solidFill>
                  <a:latin typeface="Segoe UI"/>
                </a:endParaRPr>
              </a:p>
            </p:txBody>
          </p:sp>
          <p:sp>
            <p:nvSpPr>
              <p:cNvPr id="12" name="Left Brace 11">
                <a:extLst>
                  <a:ext uri="{FF2B5EF4-FFF2-40B4-BE49-F238E27FC236}">
                    <a16:creationId xmlns:a16="http://schemas.microsoft.com/office/drawing/2014/main" xmlns="" id="{8CCC9ACB-4C34-4FF6-9934-3116720DB428}"/>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99">
                  <a:defRPr/>
                </a:pPr>
                <a:endParaRPr lang="en-US" sz="1765">
                  <a:solidFill>
                    <a:srgbClr val="505050"/>
                  </a:solidFill>
                  <a:latin typeface="Segoe UI"/>
                </a:endParaRPr>
              </a:p>
            </p:txBody>
          </p:sp>
        </p:grpSp>
      </p:grpSp>
      <p:grpSp>
        <p:nvGrpSpPr>
          <p:cNvPr id="13" name="Group 12">
            <a:extLst>
              <a:ext uri="{FF2B5EF4-FFF2-40B4-BE49-F238E27FC236}">
                <a16:creationId xmlns:a16="http://schemas.microsoft.com/office/drawing/2014/main" xmlns="" id="{F32279AF-0AF3-4CC9-9C66-A83F31FE3AFE}"/>
              </a:ext>
            </a:extLst>
          </p:cNvPr>
          <p:cNvGrpSpPr/>
          <p:nvPr/>
        </p:nvGrpSpPr>
        <p:grpSpPr>
          <a:xfrm>
            <a:off x="1846170" y="2352809"/>
            <a:ext cx="2738838" cy="1971494"/>
            <a:chOff x="9093048" y="2389036"/>
            <a:chExt cx="2794153" cy="2011312"/>
          </a:xfrm>
        </p:grpSpPr>
        <p:sp>
          <p:nvSpPr>
            <p:cNvPr id="14" name="Rectangle 13">
              <a:extLst>
                <a:ext uri="{FF2B5EF4-FFF2-40B4-BE49-F238E27FC236}">
                  <a16:creationId xmlns:a16="http://schemas.microsoft.com/office/drawing/2014/main" xmlns="" id="{7ECE9270-9EF8-4FBE-8806-12EA7C9222CA}"/>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a:gradFill>
                    <a:gsLst>
                      <a:gs pos="0">
                        <a:srgbClr val="FFFFFF"/>
                      </a:gs>
                      <a:gs pos="100000">
                        <a:srgbClr val="FFFFFF"/>
                      </a:gs>
                    </a:gsLst>
                    <a:lin ang="5400000" scaled="0"/>
                  </a:gradFill>
                  <a:ea typeface="Segoe UI" pitchFamily="34" charset="0"/>
                  <a:cs typeface="Segoe UI" pitchFamily="34" charset="0"/>
                </a:rPr>
                <a:t>Event Grid</a:t>
              </a:r>
              <a:endParaRPr lang="en-US" sz="1961" b="1"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xmlns="" id="{6494C3BF-E628-4F9E-9551-DA72B3D145AF}"/>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049">
                <a:lnSpc>
                  <a:spcPct val="90000"/>
                </a:lnSpc>
                <a:spcAft>
                  <a:spcPts val="588"/>
                </a:spcAft>
                <a:defRPr/>
              </a:pPr>
              <a:r>
                <a:rPr lang="en-US" sz="1567" dirty="0">
                  <a:gradFill>
                    <a:gsLst>
                      <a:gs pos="1250">
                        <a:srgbClr val="353535"/>
                      </a:gs>
                      <a:gs pos="100000">
                        <a:srgbClr val="353535"/>
                      </a:gs>
                    </a:gsLst>
                    <a:lin ang="5400000" scaled="0"/>
                  </a:gradFill>
                  <a:ea typeface="Times New Roman" panose="02020603050405020304" pitchFamily="18" charset="0"/>
                </a:rPr>
                <a:t>Manage all events that can trigger code or logic</a:t>
              </a:r>
              <a:endParaRPr lang="en-US" sz="1567" dirty="0">
                <a:gradFill>
                  <a:gsLst>
                    <a:gs pos="1250">
                      <a:srgbClr val="353535"/>
                    </a:gs>
                    <a:gs pos="100000">
                      <a:srgbClr val="353535"/>
                    </a:gs>
                  </a:gsLst>
                  <a:lin ang="5400000" scaled="0"/>
                </a:gradFill>
                <a:ea typeface="Calibri" panose="020F0502020204030204" pitchFamily="34" charset="0"/>
              </a:endParaRPr>
            </a:p>
          </p:txBody>
        </p:sp>
        <p:pic>
          <p:nvPicPr>
            <p:cNvPr id="16" name="Picture 14" descr="Image result for azure event grid">
              <a:extLst>
                <a:ext uri="{FF2B5EF4-FFF2-40B4-BE49-F238E27FC236}">
                  <a16:creationId xmlns:a16="http://schemas.microsoft.com/office/drawing/2014/main" xmlns="" id="{9145B429-F6DE-4935-A409-07E796327DA3}"/>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xmlns="" id="{E6504155-E10D-4EAD-8A27-4B8AE0C61C1D}"/>
              </a:ext>
            </a:extLst>
          </p:cNvPr>
          <p:cNvGrpSpPr/>
          <p:nvPr/>
        </p:nvGrpSpPr>
        <p:grpSpPr>
          <a:xfrm>
            <a:off x="7435958" y="2352809"/>
            <a:ext cx="2738838" cy="1971494"/>
            <a:chOff x="3436883" y="2389036"/>
            <a:chExt cx="2794153" cy="2011312"/>
          </a:xfrm>
        </p:grpSpPr>
        <p:sp>
          <p:nvSpPr>
            <p:cNvPr id="18" name="Rectangle 17">
              <a:extLst>
                <a:ext uri="{FF2B5EF4-FFF2-40B4-BE49-F238E27FC236}">
                  <a16:creationId xmlns:a16="http://schemas.microsoft.com/office/drawing/2014/main" xmlns="" id="{91DE1214-68A8-447A-BE29-FD312D915C7B}"/>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dirty="0">
                  <a:gradFill>
                    <a:gsLst>
                      <a:gs pos="0">
                        <a:srgbClr val="FFFFFF"/>
                      </a:gs>
                      <a:gs pos="100000">
                        <a:srgbClr val="FFFFFF"/>
                      </a:gs>
                    </a:gsLst>
                    <a:lin ang="5400000" scaled="0"/>
                  </a:gradFill>
                  <a:ea typeface="Segoe UI" pitchFamily="34" charset="0"/>
                  <a:cs typeface="Segoe UI" pitchFamily="34" charset="0"/>
                </a:rPr>
                <a:t>Functions</a:t>
              </a:r>
            </a:p>
          </p:txBody>
        </p:sp>
        <p:sp>
          <p:nvSpPr>
            <p:cNvPr id="19" name="Rectangle 18">
              <a:extLst>
                <a:ext uri="{FF2B5EF4-FFF2-40B4-BE49-F238E27FC236}">
                  <a16:creationId xmlns:a16="http://schemas.microsoft.com/office/drawing/2014/main" xmlns="" id="{BE59C1B8-AD30-4786-A114-B88892011849}"/>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049">
                <a:lnSpc>
                  <a:spcPct val="90000"/>
                </a:lnSpc>
                <a:spcAft>
                  <a:spcPts val="588"/>
                </a:spcAft>
                <a:defRPr/>
              </a:pPr>
              <a:r>
                <a:rPr lang="en-US" sz="1567" dirty="0">
                  <a:gradFill>
                    <a:gsLst>
                      <a:gs pos="1250">
                        <a:srgbClr val="353535"/>
                      </a:gs>
                      <a:gs pos="100000">
                        <a:srgbClr val="353535"/>
                      </a:gs>
                    </a:gsLst>
                    <a:lin ang="5400000" scaled="0"/>
                  </a:gradFill>
                  <a:ea typeface="Times New Roman" panose="02020603050405020304" pitchFamily="18" charset="0"/>
                </a:rPr>
                <a:t>Execute your code based on events you specify</a:t>
              </a:r>
              <a:endParaRPr lang="en-US" sz="1567" dirty="0">
                <a:gradFill>
                  <a:gsLst>
                    <a:gs pos="1250">
                      <a:srgbClr val="353535"/>
                    </a:gs>
                    <a:gs pos="100000">
                      <a:srgbClr val="353535"/>
                    </a:gs>
                  </a:gsLst>
                  <a:lin ang="5400000" scaled="0"/>
                </a:gradFill>
                <a:ea typeface="Calibri" panose="020F0502020204030204" pitchFamily="34" charset="0"/>
              </a:endParaRPr>
            </a:p>
          </p:txBody>
        </p:sp>
        <p:grpSp>
          <p:nvGrpSpPr>
            <p:cNvPr id="20" name="Group 19">
              <a:extLst>
                <a:ext uri="{FF2B5EF4-FFF2-40B4-BE49-F238E27FC236}">
                  <a16:creationId xmlns:a16="http://schemas.microsoft.com/office/drawing/2014/main" xmlns="" id="{F7B88FC4-006B-4946-B1CB-4B02A28B5B13}"/>
                </a:ext>
              </a:extLst>
            </p:cNvPr>
            <p:cNvGrpSpPr/>
            <p:nvPr/>
          </p:nvGrpSpPr>
          <p:grpSpPr>
            <a:xfrm>
              <a:off x="3626039" y="2531117"/>
              <a:ext cx="481498" cy="321504"/>
              <a:chOff x="6795675" y="2984792"/>
              <a:chExt cx="651897" cy="435283"/>
            </a:xfrm>
            <a:solidFill>
              <a:schemeClr val="bg1"/>
            </a:solidFill>
          </p:grpSpPr>
          <p:sp>
            <p:nvSpPr>
              <p:cNvPr id="21" name="Freeform 18">
                <a:extLst>
                  <a:ext uri="{FF2B5EF4-FFF2-40B4-BE49-F238E27FC236}">
                    <a16:creationId xmlns:a16="http://schemas.microsoft.com/office/drawing/2014/main" xmlns="" id="{42D2EE24-2592-4DEF-B6F1-8752AB9D0AE8}"/>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defTabSz="913799">
                  <a:defRPr/>
                </a:pPr>
                <a:endParaRPr lang="en-US" sz="1765">
                  <a:gradFill>
                    <a:gsLst>
                      <a:gs pos="0">
                        <a:srgbClr val="505050"/>
                      </a:gs>
                      <a:gs pos="100000">
                        <a:srgbClr val="505050"/>
                      </a:gs>
                    </a:gsLst>
                    <a:lin ang="5400000" scaled="0"/>
                  </a:gradFill>
                  <a:latin typeface="Segoe UI"/>
                </a:endParaRPr>
              </a:p>
            </p:txBody>
          </p:sp>
          <p:grpSp>
            <p:nvGrpSpPr>
              <p:cNvPr id="22" name="Group 21">
                <a:extLst>
                  <a:ext uri="{FF2B5EF4-FFF2-40B4-BE49-F238E27FC236}">
                    <a16:creationId xmlns:a16="http://schemas.microsoft.com/office/drawing/2014/main" xmlns="" id="{A8BF087D-225F-4EAB-9993-807D0911FBAB}"/>
                  </a:ext>
                </a:extLst>
              </p:cNvPr>
              <p:cNvGrpSpPr/>
              <p:nvPr/>
            </p:nvGrpSpPr>
            <p:grpSpPr>
              <a:xfrm>
                <a:off x="6795675" y="3059346"/>
                <a:ext cx="141873" cy="271583"/>
                <a:chOff x="3016688" y="2176623"/>
                <a:chExt cx="166688" cy="319087"/>
              </a:xfrm>
              <a:grpFill/>
            </p:grpSpPr>
            <p:cxnSp>
              <p:nvCxnSpPr>
                <p:cNvPr id="26" name="Straight Connector 25">
                  <a:extLst>
                    <a:ext uri="{FF2B5EF4-FFF2-40B4-BE49-F238E27FC236}">
                      <a16:creationId xmlns:a16="http://schemas.microsoft.com/office/drawing/2014/main" xmlns="" id="{57BBF543-11FE-4B78-9333-C6D9F766F5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2232D600-E891-4FFF-A75A-8D0F28DA86E3}"/>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xmlns="" id="{CC50AFDD-DA7D-4713-A125-5E6B1BC8979F}"/>
                  </a:ext>
                </a:extLst>
              </p:cNvPr>
              <p:cNvGrpSpPr/>
              <p:nvPr/>
            </p:nvGrpSpPr>
            <p:grpSpPr>
              <a:xfrm flipH="1">
                <a:off x="7305699" y="3059346"/>
                <a:ext cx="141873" cy="271583"/>
                <a:chOff x="3016688" y="2176623"/>
                <a:chExt cx="166688" cy="319087"/>
              </a:xfrm>
              <a:grpFill/>
            </p:grpSpPr>
            <p:cxnSp>
              <p:nvCxnSpPr>
                <p:cNvPr id="24" name="Straight Connector 23">
                  <a:extLst>
                    <a:ext uri="{FF2B5EF4-FFF2-40B4-BE49-F238E27FC236}">
                      <a16:creationId xmlns:a16="http://schemas.microsoft.com/office/drawing/2014/main" xmlns="" id="{4672C92C-AAE4-4E7B-9775-EC6691D6C5D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E016FBFF-B4DD-4BE9-8147-53DAF9376B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551577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xmlns="" id="{1E0635CD-F3E3-4131-B424-E0BC13FEDD78}"/>
              </a:ext>
            </a:extLst>
          </p:cNvPr>
          <p:cNvSpPr>
            <a:spLocks noGrp="1"/>
          </p:cNvSpPr>
          <p:nvPr>
            <p:ph type="title"/>
          </p:nvPr>
        </p:nvSpPr>
        <p:spPr>
          <a:xfrm>
            <a:off x="269241" y="289958"/>
            <a:ext cx="11655840" cy="899537"/>
          </a:xfrm>
        </p:spPr>
        <p:txBody>
          <a:bodyPr/>
          <a:lstStyle/>
          <a:p>
            <a:r>
              <a:rPr lang="en-US" dirty="0"/>
              <a:t>Serverless application platform components</a:t>
            </a:r>
          </a:p>
        </p:txBody>
      </p:sp>
      <p:sp>
        <p:nvSpPr>
          <p:cNvPr id="30" name="Rectangle 29">
            <a:extLst>
              <a:ext uri="{FF2B5EF4-FFF2-40B4-BE49-F238E27FC236}">
                <a16:creationId xmlns:a16="http://schemas.microsoft.com/office/drawing/2014/main" xmlns="" id="{90E0B528-84CA-4ED5-BAFE-1959AF3FBA32}"/>
              </a:ext>
            </a:extLst>
          </p:cNvPr>
          <p:cNvSpPr/>
          <p:nvPr/>
        </p:nvSpPr>
        <p:spPr bwMode="auto">
          <a:xfrm>
            <a:off x="1763280" y="1551977"/>
            <a:ext cx="8467350" cy="4694226"/>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961" b="1" dirty="0">
                <a:gradFill>
                  <a:gsLst>
                    <a:gs pos="0">
                      <a:srgbClr val="353535"/>
                    </a:gs>
                    <a:gs pos="100000">
                      <a:srgbClr val="353535"/>
                    </a:gs>
                  </a:gsLst>
                  <a:lin ang="5400000" scaled="0"/>
                </a:gradFill>
                <a:latin typeface="Segoe UI"/>
                <a:cs typeface="Segoe UI" pitchFamily="34" charset="0"/>
              </a:rPr>
              <a:t>Platform</a:t>
            </a:r>
          </a:p>
        </p:txBody>
      </p:sp>
      <p:grpSp>
        <p:nvGrpSpPr>
          <p:cNvPr id="31" name="Group 30">
            <a:extLst>
              <a:ext uri="{FF2B5EF4-FFF2-40B4-BE49-F238E27FC236}">
                <a16:creationId xmlns:a16="http://schemas.microsoft.com/office/drawing/2014/main" xmlns="" id="{717F0D13-C4BD-4727-B074-E0A61CD1E67B}"/>
              </a:ext>
            </a:extLst>
          </p:cNvPr>
          <p:cNvGrpSpPr/>
          <p:nvPr/>
        </p:nvGrpSpPr>
        <p:grpSpPr>
          <a:xfrm>
            <a:off x="4641064" y="2352809"/>
            <a:ext cx="2738838" cy="1971494"/>
            <a:chOff x="6265951" y="2389036"/>
            <a:chExt cx="2794153" cy="2011312"/>
          </a:xfrm>
        </p:grpSpPr>
        <p:sp>
          <p:nvSpPr>
            <p:cNvPr id="32" name="Rectangle 31">
              <a:extLst>
                <a:ext uri="{FF2B5EF4-FFF2-40B4-BE49-F238E27FC236}">
                  <a16:creationId xmlns:a16="http://schemas.microsoft.com/office/drawing/2014/main" xmlns="" id="{DB642A87-6373-4936-8A2D-A1FD91B33394}"/>
                </a:ext>
              </a:extLst>
            </p:cNvPr>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dirty="0">
                  <a:gradFill>
                    <a:gsLst>
                      <a:gs pos="0">
                        <a:srgbClr val="FFFFFF"/>
                      </a:gs>
                      <a:gs pos="100000">
                        <a:srgbClr val="FFFFFF"/>
                      </a:gs>
                    </a:gsLst>
                    <a:lin ang="5400000" scaled="0"/>
                  </a:gradFill>
                  <a:ea typeface="Segoe UI" pitchFamily="34" charset="0"/>
                  <a:cs typeface="Segoe UI" pitchFamily="34" charset="0"/>
                </a:rPr>
                <a:t>Logic Apps</a:t>
              </a:r>
            </a:p>
          </p:txBody>
        </p:sp>
        <p:sp>
          <p:nvSpPr>
            <p:cNvPr id="33" name="Rectangle 32">
              <a:extLst>
                <a:ext uri="{FF2B5EF4-FFF2-40B4-BE49-F238E27FC236}">
                  <a16:creationId xmlns:a16="http://schemas.microsoft.com/office/drawing/2014/main" xmlns="" id="{62D21D4C-D555-45BB-8610-578BFFE4D05A}"/>
                </a:ext>
              </a:extLst>
            </p:cNvPr>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049">
                <a:lnSpc>
                  <a:spcPct val="90000"/>
                </a:lnSpc>
                <a:spcAft>
                  <a:spcPts val="588"/>
                </a:spcAft>
                <a:defRPr/>
              </a:pPr>
              <a:r>
                <a:rPr lang="en-US" sz="1567" dirty="0">
                  <a:gradFill>
                    <a:gsLst>
                      <a:gs pos="1250">
                        <a:srgbClr val="353535"/>
                      </a:gs>
                      <a:gs pos="100000">
                        <a:srgbClr val="353535"/>
                      </a:gs>
                    </a:gsLst>
                    <a:lin ang="5400000" scaled="0"/>
                  </a:gradFill>
                  <a:ea typeface="Times New Roman" panose="02020603050405020304" pitchFamily="18" charset="0"/>
                </a:rPr>
                <a:t>Design workflows and orchestrate processes</a:t>
              </a:r>
              <a:endParaRPr lang="en-US" sz="1567" dirty="0">
                <a:gradFill>
                  <a:gsLst>
                    <a:gs pos="1250">
                      <a:srgbClr val="353535"/>
                    </a:gs>
                    <a:gs pos="100000">
                      <a:srgbClr val="353535"/>
                    </a:gs>
                  </a:gsLst>
                  <a:lin ang="5400000" scaled="0"/>
                </a:gradFill>
                <a:ea typeface="Calibri" panose="020F0502020204030204" pitchFamily="34" charset="0"/>
              </a:endParaRPr>
            </a:p>
          </p:txBody>
        </p:sp>
        <p:grpSp>
          <p:nvGrpSpPr>
            <p:cNvPr id="34" name="Group 33">
              <a:extLst>
                <a:ext uri="{FF2B5EF4-FFF2-40B4-BE49-F238E27FC236}">
                  <a16:creationId xmlns:a16="http://schemas.microsoft.com/office/drawing/2014/main" xmlns="" id="{AB4248D3-459E-4E9F-B193-4EDC1CC663FA}"/>
                </a:ext>
              </a:extLst>
            </p:cNvPr>
            <p:cNvGrpSpPr/>
            <p:nvPr/>
          </p:nvGrpSpPr>
          <p:grpSpPr>
            <a:xfrm>
              <a:off x="6478718" y="2558746"/>
              <a:ext cx="499172" cy="273354"/>
              <a:chOff x="7712710" y="2866532"/>
              <a:chExt cx="900970" cy="493385"/>
            </a:xfrm>
          </p:grpSpPr>
          <p:sp>
            <p:nvSpPr>
              <p:cNvPr id="35" name="Rectangle 34">
                <a:extLst>
                  <a:ext uri="{FF2B5EF4-FFF2-40B4-BE49-F238E27FC236}">
                    <a16:creationId xmlns:a16="http://schemas.microsoft.com/office/drawing/2014/main" xmlns="" id="{AEB05F16-D94F-4BC7-82FE-7E77BE2B6D33}"/>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xmlns="" id="{0B874B11-4642-4DDB-9B15-3CCF51F8035D}"/>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xmlns="" id="{FD4A5171-DA25-43F4-8159-2DA244709804}"/>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Left Brace 37">
                <a:extLst>
                  <a:ext uri="{FF2B5EF4-FFF2-40B4-BE49-F238E27FC236}">
                    <a16:creationId xmlns:a16="http://schemas.microsoft.com/office/drawing/2014/main" xmlns="" id="{4E6E1B66-898C-44C9-8B6D-6A5DACFE6D19}"/>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99">
                  <a:defRPr/>
                </a:pPr>
                <a:endParaRPr lang="en-US" sz="1765">
                  <a:solidFill>
                    <a:srgbClr val="505050"/>
                  </a:solidFill>
                  <a:latin typeface="Segoe UI"/>
                </a:endParaRPr>
              </a:p>
            </p:txBody>
          </p:sp>
          <p:sp>
            <p:nvSpPr>
              <p:cNvPr id="39" name="Left Brace 38">
                <a:extLst>
                  <a:ext uri="{FF2B5EF4-FFF2-40B4-BE49-F238E27FC236}">
                    <a16:creationId xmlns:a16="http://schemas.microsoft.com/office/drawing/2014/main" xmlns="" id="{3F0B07D0-42DD-4F57-9BF9-522B86E97701}"/>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99">
                  <a:defRPr/>
                </a:pPr>
                <a:endParaRPr lang="en-US" sz="1765">
                  <a:solidFill>
                    <a:srgbClr val="505050"/>
                  </a:solidFill>
                  <a:latin typeface="Segoe UI"/>
                </a:endParaRPr>
              </a:p>
            </p:txBody>
          </p:sp>
          <p:sp>
            <p:nvSpPr>
              <p:cNvPr id="40" name="Left Brace 39">
                <a:extLst>
                  <a:ext uri="{FF2B5EF4-FFF2-40B4-BE49-F238E27FC236}">
                    <a16:creationId xmlns:a16="http://schemas.microsoft.com/office/drawing/2014/main" xmlns="" id="{662845AD-EB82-466C-9205-D423BE079874}"/>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99">
                  <a:defRPr/>
                </a:pPr>
                <a:endParaRPr lang="en-US" sz="1765">
                  <a:solidFill>
                    <a:srgbClr val="505050"/>
                  </a:solidFill>
                  <a:latin typeface="Segoe UI"/>
                </a:endParaRPr>
              </a:p>
            </p:txBody>
          </p:sp>
        </p:grpSp>
      </p:grpSp>
      <p:grpSp>
        <p:nvGrpSpPr>
          <p:cNvPr id="41" name="Group 40">
            <a:extLst>
              <a:ext uri="{FF2B5EF4-FFF2-40B4-BE49-F238E27FC236}">
                <a16:creationId xmlns:a16="http://schemas.microsoft.com/office/drawing/2014/main" xmlns="" id="{F80E15CF-780A-4F4D-BC36-EC66AFAB317D}"/>
              </a:ext>
            </a:extLst>
          </p:cNvPr>
          <p:cNvGrpSpPr/>
          <p:nvPr/>
        </p:nvGrpSpPr>
        <p:grpSpPr>
          <a:xfrm>
            <a:off x="1858153" y="5027415"/>
            <a:ext cx="8283027" cy="1115000"/>
            <a:chOff x="3436883" y="5127960"/>
            <a:chExt cx="8450318" cy="1137519"/>
          </a:xfrm>
        </p:grpSpPr>
        <p:sp>
          <p:nvSpPr>
            <p:cNvPr id="42" name="Rectangle 41">
              <a:extLst>
                <a:ext uri="{FF2B5EF4-FFF2-40B4-BE49-F238E27FC236}">
                  <a16:creationId xmlns:a16="http://schemas.microsoft.com/office/drawing/2014/main" xmlns="" id="{C27DB582-E2CB-4FDD-9834-6E76CDF87247}"/>
                </a:ext>
              </a:extLst>
            </p:cNvPr>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a:cs typeface="Segoe UI" pitchFamily="34" charset="0"/>
                </a:rPr>
                <a:t>Analytics</a:t>
              </a:r>
            </a:p>
          </p:txBody>
        </p:sp>
        <p:sp>
          <p:nvSpPr>
            <p:cNvPr id="43" name="Rectangle 42">
              <a:extLst>
                <a:ext uri="{FF2B5EF4-FFF2-40B4-BE49-F238E27FC236}">
                  <a16:creationId xmlns:a16="http://schemas.microsoft.com/office/drawing/2014/main" xmlns="" id="{618AE885-A6FF-452F-A276-F93541048B69}"/>
                </a:ext>
              </a:extLst>
            </p:cNvPr>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a:cs typeface="Segoe UI" pitchFamily="34" charset="0"/>
                </a:rPr>
                <a:t>Database</a:t>
              </a:r>
            </a:p>
          </p:txBody>
        </p:sp>
        <p:sp>
          <p:nvSpPr>
            <p:cNvPr id="44" name="Rectangle 43">
              <a:extLst>
                <a:ext uri="{FF2B5EF4-FFF2-40B4-BE49-F238E27FC236}">
                  <a16:creationId xmlns:a16="http://schemas.microsoft.com/office/drawing/2014/main" xmlns="" id="{B2B98310-9574-4251-9A7E-9E56FE8C6B31}"/>
                </a:ext>
              </a:extLst>
            </p:cNvPr>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a:cs typeface="Segoe UI" pitchFamily="34" charset="0"/>
                </a:rPr>
                <a:t>Storage</a:t>
              </a:r>
            </a:p>
          </p:txBody>
        </p:sp>
        <p:sp>
          <p:nvSpPr>
            <p:cNvPr id="45" name="Rectangle 44">
              <a:extLst>
                <a:ext uri="{FF2B5EF4-FFF2-40B4-BE49-F238E27FC236}">
                  <a16:creationId xmlns:a16="http://schemas.microsoft.com/office/drawing/2014/main" xmlns="" id="{9468E7D0-9786-4134-894C-8375E7D7337B}"/>
                </a:ext>
              </a:extLst>
            </p:cNvPr>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a:cs typeface="Segoe UI" pitchFamily="34" charset="0"/>
                </a:rPr>
                <a:t>IoT</a:t>
              </a:r>
            </a:p>
          </p:txBody>
        </p:sp>
        <p:sp>
          <p:nvSpPr>
            <p:cNvPr id="46" name="Rectangle 45">
              <a:extLst>
                <a:ext uri="{FF2B5EF4-FFF2-40B4-BE49-F238E27FC236}">
                  <a16:creationId xmlns:a16="http://schemas.microsoft.com/office/drawing/2014/main" xmlns="" id="{9B08EA95-AEC9-4354-B44C-05A45884D19C}"/>
                </a:ext>
              </a:extLst>
            </p:cNvPr>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a:cs typeface="Segoe UI" pitchFamily="34" charset="0"/>
                </a:rPr>
                <a:t>Security</a:t>
              </a:r>
            </a:p>
          </p:txBody>
        </p:sp>
        <p:sp>
          <p:nvSpPr>
            <p:cNvPr id="47" name="Rectangle 46">
              <a:extLst>
                <a:ext uri="{FF2B5EF4-FFF2-40B4-BE49-F238E27FC236}">
                  <a16:creationId xmlns:a16="http://schemas.microsoft.com/office/drawing/2014/main" xmlns="" id="{CD73CDE7-1814-42C2-8016-A08897C6277C}"/>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a:cs typeface="Segoe UI" pitchFamily="34" charset="0"/>
                </a:rPr>
                <a:t>Intelligence</a:t>
              </a:r>
            </a:p>
          </p:txBody>
        </p:sp>
        <p:pic>
          <p:nvPicPr>
            <p:cNvPr id="48" name="Picture 2" descr="Image result for azure cosmos db icon">
              <a:hlinkClick r:id="rId3"/>
              <a:extLst>
                <a:ext uri="{FF2B5EF4-FFF2-40B4-BE49-F238E27FC236}">
                  <a16:creationId xmlns:a16="http://schemas.microsoft.com/office/drawing/2014/main" xmlns="" id="{1E38B4F9-F88C-4C26-953E-86C853E5716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6"/>
              <a:extLst>
                <a:ext uri="{FF2B5EF4-FFF2-40B4-BE49-F238E27FC236}">
                  <a16:creationId xmlns:a16="http://schemas.microsoft.com/office/drawing/2014/main" xmlns="" id="{E32EC35B-693A-4773-8816-DA866653ACD0}"/>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50" name="Picture 6" descr="Related image">
              <a:hlinkClick r:id="rId8"/>
              <a:extLst>
                <a:ext uri="{FF2B5EF4-FFF2-40B4-BE49-F238E27FC236}">
                  <a16:creationId xmlns:a16="http://schemas.microsoft.com/office/drawing/2014/main" xmlns="" id="{66ADD3B0-1264-48BD-A116-1F4BDCD87D7B}"/>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Image result for azure stream analytics icon">
              <a:hlinkClick r:id="rId10"/>
              <a:extLst>
                <a:ext uri="{FF2B5EF4-FFF2-40B4-BE49-F238E27FC236}">
                  <a16:creationId xmlns:a16="http://schemas.microsoft.com/office/drawing/2014/main" xmlns="" id="{C8A35FC1-EC35-49AD-8B3F-7B8362456650}"/>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Image result for azure IoT icon">
              <a:hlinkClick r:id="rId12"/>
              <a:extLst>
                <a:ext uri="{FF2B5EF4-FFF2-40B4-BE49-F238E27FC236}">
                  <a16:creationId xmlns:a16="http://schemas.microsoft.com/office/drawing/2014/main" xmlns="" id="{612940F0-90BD-4C3E-BE1F-42023C6D9EF3}"/>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2" descr="Image result for azure active directory icon">
              <a:hlinkClick r:id="rId14"/>
              <a:extLst>
                <a:ext uri="{FF2B5EF4-FFF2-40B4-BE49-F238E27FC236}">
                  <a16:creationId xmlns:a16="http://schemas.microsoft.com/office/drawing/2014/main" xmlns="" id="{623CF9B2-A8F5-4F2A-8682-46CC51D374A2}"/>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xmlns="" id="{BEDFECEE-1F4F-42FB-AB7C-6AF579F485E8}"/>
              </a:ext>
            </a:extLst>
          </p:cNvPr>
          <p:cNvGrpSpPr/>
          <p:nvPr/>
        </p:nvGrpSpPr>
        <p:grpSpPr>
          <a:xfrm>
            <a:off x="1846170" y="2352809"/>
            <a:ext cx="2738838" cy="1971494"/>
            <a:chOff x="9093048" y="2389036"/>
            <a:chExt cx="2794153" cy="2011312"/>
          </a:xfrm>
        </p:grpSpPr>
        <p:sp>
          <p:nvSpPr>
            <p:cNvPr id="55" name="Rectangle 54">
              <a:extLst>
                <a:ext uri="{FF2B5EF4-FFF2-40B4-BE49-F238E27FC236}">
                  <a16:creationId xmlns:a16="http://schemas.microsoft.com/office/drawing/2014/main" xmlns="" id="{BE08A4AD-3BCA-4F87-8D8F-5D486B7569ED}"/>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a:gradFill>
                    <a:gsLst>
                      <a:gs pos="0">
                        <a:srgbClr val="FFFFFF"/>
                      </a:gs>
                      <a:gs pos="100000">
                        <a:srgbClr val="FFFFFF"/>
                      </a:gs>
                    </a:gsLst>
                    <a:lin ang="5400000" scaled="0"/>
                  </a:gradFill>
                  <a:ea typeface="Segoe UI" pitchFamily="34" charset="0"/>
                  <a:cs typeface="Segoe UI" pitchFamily="34" charset="0"/>
                </a:rPr>
                <a:t>Event Grid</a:t>
              </a:r>
              <a:endParaRPr lang="en-US" sz="1961" b="1" dirty="0">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a:extLst>
                <a:ext uri="{FF2B5EF4-FFF2-40B4-BE49-F238E27FC236}">
                  <a16:creationId xmlns:a16="http://schemas.microsoft.com/office/drawing/2014/main" xmlns="" id="{BDBB6CA9-0D6F-4399-8F3C-8E7B55A31A8B}"/>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049">
                <a:lnSpc>
                  <a:spcPct val="90000"/>
                </a:lnSpc>
                <a:spcAft>
                  <a:spcPts val="588"/>
                </a:spcAft>
                <a:defRPr/>
              </a:pPr>
              <a:r>
                <a:rPr lang="en-US" sz="1567" dirty="0">
                  <a:gradFill>
                    <a:gsLst>
                      <a:gs pos="1250">
                        <a:srgbClr val="353535"/>
                      </a:gs>
                      <a:gs pos="100000">
                        <a:srgbClr val="353535"/>
                      </a:gs>
                    </a:gsLst>
                    <a:lin ang="5400000" scaled="0"/>
                  </a:gradFill>
                  <a:ea typeface="Times New Roman" panose="02020603050405020304" pitchFamily="18" charset="0"/>
                </a:rPr>
                <a:t>Manage all events that can trigger code or logic</a:t>
              </a:r>
              <a:endParaRPr lang="en-US" sz="1567" dirty="0">
                <a:gradFill>
                  <a:gsLst>
                    <a:gs pos="1250">
                      <a:srgbClr val="353535"/>
                    </a:gs>
                    <a:gs pos="100000">
                      <a:srgbClr val="353535"/>
                    </a:gs>
                  </a:gsLst>
                  <a:lin ang="5400000" scaled="0"/>
                </a:gradFill>
                <a:ea typeface="Calibri" panose="020F0502020204030204" pitchFamily="34" charset="0"/>
              </a:endParaRPr>
            </a:p>
          </p:txBody>
        </p:sp>
        <p:pic>
          <p:nvPicPr>
            <p:cNvPr id="57" name="Picture 14" descr="Image result for azure event grid">
              <a:extLst>
                <a:ext uri="{FF2B5EF4-FFF2-40B4-BE49-F238E27FC236}">
                  <a16:creationId xmlns:a16="http://schemas.microsoft.com/office/drawing/2014/main" xmlns="" id="{78E6CB04-0DC0-401C-8C25-7DBA2EB0DD5F}"/>
                </a:ext>
              </a:extLst>
            </p:cNvPr>
            <p:cNvPicPr>
              <a:picLocks noChangeAspect="1" noChangeArrowheads="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xmlns="" id="{67B06F05-FA45-49F3-AA24-9BE1F68D4831}"/>
              </a:ext>
            </a:extLst>
          </p:cNvPr>
          <p:cNvGrpSpPr/>
          <p:nvPr/>
        </p:nvGrpSpPr>
        <p:grpSpPr>
          <a:xfrm>
            <a:off x="7435958" y="2352809"/>
            <a:ext cx="2738838" cy="1971494"/>
            <a:chOff x="3436883" y="2389036"/>
            <a:chExt cx="2794153" cy="2011312"/>
          </a:xfrm>
        </p:grpSpPr>
        <p:sp>
          <p:nvSpPr>
            <p:cNvPr id="59" name="Rectangle 58">
              <a:extLst>
                <a:ext uri="{FF2B5EF4-FFF2-40B4-BE49-F238E27FC236}">
                  <a16:creationId xmlns:a16="http://schemas.microsoft.com/office/drawing/2014/main" xmlns="" id="{839DA220-10DF-4B7D-B50D-D4E123756C38}"/>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dirty="0">
                  <a:gradFill>
                    <a:gsLst>
                      <a:gs pos="0">
                        <a:srgbClr val="FFFFFF"/>
                      </a:gs>
                      <a:gs pos="100000">
                        <a:srgbClr val="FFFFFF"/>
                      </a:gs>
                    </a:gsLst>
                    <a:lin ang="5400000" scaled="0"/>
                  </a:gradFill>
                  <a:ea typeface="Segoe UI" pitchFamily="34" charset="0"/>
                  <a:cs typeface="Segoe UI" pitchFamily="34" charset="0"/>
                </a:rPr>
                <a:t>Functions</a:t>
              </a:r>
            </a:p>
          </p:txBody>
        </p:sp>
        <p:sp>
          <p:nvSpPr>
            <p:cNvPr id="60" name="Rectangle 59">
              <a:extLst>
                <a:ext uri="{FF2B5EF4-FFF2-40B4-BE49-F238E27FC236}">
                  <a16:creationId xmlns:a16="http://schemas.microsoft.com/office/drawing/2014/main" xmlns="" id="{442227E4-A599-4F8C-BA9B-1DB446CF9154}"/>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049">
                <a:lnSpc>
                  <a:spcPct val="90000"/>
                </a:lnSpc>
                <a:spcAft>
                  <a:spcPts val="588"/>
                </a:spcAft>
                <a:defRPr/>
              </a:pPr>
              <a:r>
                <a:rPr lang="en-US" sz="1567" dirty="0">
                  <a:gradFill>
                    <a:gsLst>
                      <a:gs pos="1250">
                        <a:srgbClr val="353535"/>
                      </a:gs>
                      <a:gs pos="100000">
                        <a:srgbClr val="353535"/>
                      </a:gs>
                    </a:gsLst>
                    <a:lin ang="5400000" scaled="0"/>
                  </a:gradFill>
                  <a:ea typeface="Times New Roman" panose="02020603050405020304" pitchFamily="18" charset="0"/>
                </a:rPr>
                <a:t>Execute your code based on events you specify</a:t>
              </a:r>
              <a:endParaRPr lang="en-US" sz="1567" dirty="0">
                <a:gradFill>
                  <a:gsLst>
                    <a:gs pos="1250">
                      <a:srgbClr val="353535"/>
                    </a:gs>
                    <a:gs pos="100000">
                      <a:srgbClr val="353535"/>
                    </a:gs>
                  </a:gsLst>
                  <a:lin ang="5400000" scaled="0"/>
                </a:gradFill>
                <a:ea typeface="Calibri" panose="020F0502020204030204" pitchFamily="34" charset="0"/>
              </a:endParaRPr>
            </a:p>
          </p:txBody>
        </p:sp>
        <p:grpSp>
          <p:nvGrpSpPr>
            <p:cNvPr id="61" name="Group 60">
              <a:extLst>
                <a:ext uri="{FF2B5EF4-FFF2-40B4-BE49-F238E27FC236}">
                  <a16:creationId xmlns:a16="http://schemas.microsoft.com/office/drawing/2014/main" xmlns="" id="{B41A806A-32DB-4C54-A541-A7E7C048CCD3}"/>
                </a:ext>
              </a:extLst>
            </p:cNvPr>
            <p:cNvGrpSpPr/>
            <p:nvPr/>
          </p:nvGrpSpPr>
          <p:grpSpPr>
            <a:xfrm>
              <a:off x="3626039" y="2531117"/>
              <a:ext cx="481498" cy="321504"/>
              <a:chOff x="6795675" y="2984792"/>
              <a:chExt cx="651897" cy="435283"/>
            </a:xfrm>
            <a:solidFill>
              <a:schemeClr val="bg1"/>
            </a:solidFill>
          </p:grpSpPr>
          <p:sp>
            <p:nvSpPr>
              <p:cNvPr id="62" name="Freeform 18">
                <a:extLst>
                  <a:ext uri="{FF2B5EF4-FFF2-40B4-BE49-F238E27FC236}">
                    <a16:creationId xmlns:a16="http://schemas.microsoft.com/office/drawing/2014/main" xmlns=""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defTabSz="913799">
                  <a:defRPr/>
                </a:pPr>
                <a:endParaRPr lang="en-US" sz="1765">
                  <a:gradFill>
                    <a:gsLst>
                      <a:gs pos="0">
                        <a:srgbClr val="505050"/>
                      </a:gs>
                      <a:gs pos="100000">
                        <a:srgbClr val="505050"/>
                      </a:gs>
                    </a:gsLst>
                    <a:lin ang="5400000" scaled="0"/>
                  </a:gradFill>
                  <a:latin typeface="Segoe UI"/>
                </a:endParaRPr>
              </a:p>
            </p:txBody>
          </p:sp>
          <p:grpSp>
            <p:nvGrpSpPr>
              <p:cNvPr id="63" name="Group 62">
                <a:extLst>
                  <a:ext uri="{FF2B5EF4-FFF2-40B4-BE49-F238E27FC236}">
                    <a16:creationId xmlns:a16="http://schemas.microsoft.com/office/drawing/2014/main" xmlns="" id="{FE954371-9113-4802-9782-734FFBF51F51}"/>
                  </a:ext>
                </a:extLst>
              </p:cNvPr>
              <p:cNvGrpSpPr/>
              <p:nvPr/>
            </p:nvGrpSpPr>
            <p:grpSpPr>
              <a:xfrm>
                <a:off x="6795675" y="3059346"/>
                <a:ext cx="141873" cy="271583"/>
                <a:chOff x="3016688" y="2176623"/>
                <a:chExt cx="166688" cy="319087"/>
              </a:xfrm>
              <a:grpFill/>
            </p:grpSpPr>
            <p:cxnSp>
              <p:nvCxnSpPr>
                <p:cNvPr id="67" name="Straight Connector 66">
                  <a:extLst>
                    <a:ext uri="{FF2B5EF4-FFF2-40B4-BE49-F238E27FC236}">
                      <a16:creationId xmlns:a16="http://schemas.microsoft.com/office/drawing/2014/main" xmlns=""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xmlns=""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xmlns="" id="{5D2DFC27-65FA-4147-A3D6-1AED7A551D55}"/>
                  </a:ext>
                </a:extLst>
              </p:cNvPr>
              <p:cNvGrpSpPr/>
              <p:nvPr/>
            </p:nvGrpSpPr>
            <p:grpSpPr>
              <a:xfrm flipH="1">
                <a:off x="7305699" y="3059346"/>
                <a:ext cx="141873" cy="271583"/>
                <a:chOff x="3016688" y="2176623"/>
                <a:chExt cx="166688" cy="319087"/>
              </a:xfrm>
              <a:grpFill/>
            </p:grpSpPr>
            <p:cxnSp>
              <p:nvCxnSpPr>
                <p:cNvPr id="65" name="Straight Connector 64">
                  <a:extLst>
                    <a:ext uri="{FF2B5EF4-FFF2-40B4-BE49-F238E27FC236}">
                      <a16:creationId xmlns:a16="http://schemas.microsoft.com/office/drawing/2014/main" xmlns=""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18680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Serverless application platform components</a:t>
            </a:r>
          </a:p>
        </p:txBody>
      </p:sp>
      <p:sp>
        <p:nvSpPr>
          <p:cNvPr id="16" name="Rectangle 15"/>
          <p:cNvSpPr/>
          <p:nvPr/>
        </p:nvSpPr>
        <p:spPr bwMode="auto">
          <a:xfrm>
            <a:off x="3274836" y="1551977"/>
            <a:ext cx="8467350" cy="4694226"/>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cs typeface="Segoe UI" pitchFamily="34" charset="0"/>
              </a:rPr>
              <a:t>Platform</a:t>
            </a:r>
          </a:p>
        </p:txBody>
      </p:sp>
      <p:grpSp>
        <p:nvGrpSpPr>
          <p:cNvPr id="36" name="Group 35">
            <a:extLst>
              <a:ext uri="{FF2B5EF4-FFF2-40B4-BE49-F238E27FC236}">
                <a16:creationId xmlns:a16="http://schemas.microsoft.com/office/drawing/2014/main" xmlns="" id="{175652AA-13F9-4707-A9C6-B55726FC4687}"/>
              </a:ext>
            </a:extLst>
          </p:cNvPr>
          <p:cNvGrpSpPr/>
          <p:nvPr/>
        </p:nvGrpSpPr>
        <p:grpSpPr>
          <a:xfrm>
            <a:off x="6152620" y="2352809"/>
            <a:ext cx="2738838" cy="1971494"/>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dirty="0">
                  <a:gradFill>
                    <a:gsLst>
                      <a:gs pos="0">
                        <a:srgbClr val="FFFFFF"/>
                      </a:gs>
                      <a:gs pos="100000">
                        <a:srgbClr val="FFFFFF"/>
                      </a:gs>
                    </a:gsLst>
                    <a:lin ang="5400000" scaled="0"/>
                  </a:gradFill>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049">
                <a:lnSpc>
                  <a:spcPct val="90000"/>
                </a:lnSpc>
                <a:spcAft>
                  <a:spcPts val="588"/>
                </a:spcAft>
                <a:defRPr/>
              </a:pPr>
              <a:r>
                <a:rPr lang="en-US" sz="1567" dirty="0">
                  <a:gradFill>
                    <a:gsLst>
                      <a:gs pos="1250">
                        <a:srgbClr val="353535"/>
                      </a:gs>
                      <a:gs pos="100000">
                        <a:srgbClr val="353535"/>
                      </a:gs>
                    </a:gsLst>
                    <a:lin ang="5400000" scaled="0"/>
                  </a:gradFill>
                  <a:ea typeface="Times New Roman" panose="02020603050405020304" pitchFamily="18" charset="0"/>
                </a:rPr>
                <a:t>Design workflows and orchestrate processes</a:t>
              </a:r>
              <a:endParaRPr lang="en-US" sz="1567" dirty="0">
                <a:gradFill>
                  <a:gsLst>
                    <a:gs pos="1250">
                      <a:srgbClr val="353535"/>
                    </a:gs>
                    <a:gs pos="100000">
                      <a:srgbClr val="353535"/>
                    </a:gs>
                  </a:gsLst>
                  <a:lin ang="5400000" scaled="0"/>
                </a:gradFill>
                <a:ea typeface="Calibri" panose="020F0502020204030204" pitchFamily="34" charset="0"/>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99">
                  <a:defRPr/>
                </a:pPr>
                <a:endParaRPr lang="en-US" sz="1765">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99">
                  <a:defRPr/>
                </a:pPr>
                <a:endParaRPr lang="en-US" sz="1765">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99">
                  <a:defRPr/>
                </a:pPr>
                <a:endParaRPr lang="en-US" sz="1765">
                  <a:solidFill>
                    <a:srgbClr val="505050"/>
                  </a:solidFill>
                  <a:latin typeface="Segoe UI"/>
                </a:endParaRPr>
              </a:p>
            </p:txBody>
          </p:sp>
        </p:grpSp>
      </p:grpSp>
      <p:grpSp>
        <p:nvGrpSpPr>
          <p:cNvPr id="39" name="Group 38">
            <a:extLst>
              <a:ext uri="{FF2B5EF4-FFF2-40B4-BE49-F238E27FC236}">
                <a16:creationId xmlns:a16="http://schemas.microsoft.com/office/drawing/2014/main" xmlns="" id="{7D77C0AF-F903-4B2A-9EA2-90E264AA40EA}"/>
              </a:ext>
            </a:extLst>
          </p:cNvPr>
          <p:cNvGrpSpPr/>
          <p:nvPr/>
        </p:nvGrpSpPr>
        <p:grpSpPr>
          <a:xfrm>
            <a:off x="3369709" y="5027415"/>
            <a:ext cx="8283027" cy="1115000"/>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a:cs typeface="Segoe UI" pitchFamily="34" charset="0"/>
                </a:rPr>
                <a:t>Security</a:t>
              </a:r>
            </a:p>
          </p:txBody>
        </p:sp>
        <p:sp>
          <p:nvSpPr>
            <p:cNvPr id="71" name="Rectangle 70">
              <a:extLst>
                <a:ext uri="{FF2B5EF4-FFF2-40B4-BE49-F238E27FC236}">
                  <a16:creationId xmlns:a16="http://schemas.microsoft.com/office/drawing/2014/main" xmlns=""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xmlns=""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xmlns=""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xmlns=""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xmlns=""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xmlns=""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xmlns=""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xmlns="" id="{01C07370-93F9-4248-84DE-5EDFA8FEBCB5}"/>
              </a:ext>
            </a:extLst>
          </p:cNvPr>
          <p:cNvGrpSpPr/>
          <p:nvPr/>
        </p:nvGrpSpPr>
        <p:grpSpPr>
          <a:xfrm>
            <a:off x="457403" y="1551977"/>
            <a:ext cx="2587171" cy="4694226"/>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Integrated DevOps</a:t>
              </a:r>
            </a:p>
          </p:txBody>
        </p:sp>
        <p:sp>
          <p:nvSpPr>
            <p:cNvPr id="72" name="Rectangle 71">
              <a:extLst>
                <a:ext uri="{FF2B5EF4-FFF2-40B4-BE49-F238E27FC236}">
                  <a16:creationId xmlns:a16="http://schemas.microsoft.com/office/drawing/2014/main" xmlns=""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3799">
                <a:defRPr/>
              </a:pPr>
              <a:endParaRPr lang="en-US" sz="1765" dirty="0">
                <a:solidFill>
                  <a:srgbClr val="505050"/>
                </a:solidFill>
                <a:latin typeface="Segoe UI"/>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3799">
                <a:defRPr/>
              </a:pPr>
              <a:endParaRPr lang="en-US" sz="1765">
                <a:solidFill>
                  <a:srgbClr val="505050"/>
                </a:solidFill>
                <a:latin typeface="Segoe UI"/>
              </a:endParaRPr>
            </a:p>
          </p:txBody>
        </p:sp>
        <p:pic>
          <p:nvPicPr>
            <p:cNvPr id="119" name="Picture 118"/>
            <p:cNvPicPr>
              <a:picLocks noChangeAspect="1"/>
            </p:cNvPicPr>
            <p:nvPr/>
          </p:nvPicPr>
          <p:blipFill rotWithShape="1">
            <a:blip r:embed="rId16"/>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xmlns=""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882" dirty="0">
                <a:gradFill>
                  <a:gsLst>
                    <a:gs pos="0">
                      <a:srgbClr val="505050"/>
                    </a:gs>
                    <a:gs pos="100000">
                      <a:srgbClr val="505050"/>
                    </a:gs>
                  </a:gsLst>
                  <a:lin ang="5400000" scaled="1"/>
                </a:gradFill>
              </a:endParaRPr>
            </a:p>
          </p:txBody>
        </p:sp>
        <p:sp>
          <p:nvSpPr>
            <p:cNvPr id="75" name="Eye">
              <a:extLst>
                <a:ext uri="{FF2B5EF4-FFF2-40B4-BE49-F238E27FC236}">
                  <a16:creationId xmlns:a16="http://schemas.microsoft.com/office/drawing/2014/main" xmlns=""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lin ang="5400000" scaled="1"/>
                </a:gradFill>
              </a:endParaRPr>
            </a:p>
          </p:txBody>
        </p:sp>
      </p:grpSp>
      <p:grpSp>
        <p:nvGrpSpPr>
          <p:cNvPr id="54" name="Group 53">
            <a:extLst>
              <a:ext uri="{FF2B5EF4-FFF2-40B4-BE49-F238E27FC236}">
                <a16:creationId xmlns:a16="http://schemas.microsoft.com/office/drawing/2014/main" xmlns="" id="{1B25196E-D5E4-49A3-B071-864CAAE3863B}"/>
              </a:ext>
            </a:extLst>
          </p:cNvPr>
          <p:cNvGrpSpPr/>
          <p:nvPr/>
        </p:nvGrpSpPr>
        <p:grpSpPr>
          <a:xfrm>
            <a:off x="3357726" y="2352809"/>
            <a:ext cx="2738838" cy="1971494"/>
            <a:chOff x="9093048" y="2389036"/>
            <a:chExt cx="2794153" cy="2011312"/>
          </a:xfrm>
        </p:grpSpPr>
        <p:sp>
          <p:nvSpPr>
            <p:cNvPr id="68" name="Rectangle 67">
              <a:extLst>
                <a:ext uri="{FF2B5EF4-FFF2-40B4-BE49-F238E27FC236}">
                  <a16:creationId xmlns:a16="http://schemas.microsoft.com/office/drawing/2014/main" xmlns="" id="{3AD0958A-B3E2-4B04-A24E-33B887D9AC76}"/>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a:gradFill>
                    <a:gsLst>
                      <a:gs pos="0">
                        <a:srgbClr val="FFFFFF"/>
                      </a:gs>
                      <a:gs pos="100000">
                        <a:srgbClr val="FFFFFF"/>
                      </a:gs>
                    </a:gsLst>
                    <a:lin ang="5400000" scaled="0"/>
                  </a:gradFill>
                  <a:ea typeface="Segoe UI" pitchFamily="34" charset="0"/>
                  <a:cs typeface="Segoe UI" pitchFamily="34" charset="0"/>
                </a:rPr>
                <a:t>Event Grid</a:t>
              </a:r>
              <a:endParaRPr lang="en-US" sz="1961" b="1" dirty="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xmlns="" id="{F09763F7-6821-40B0-B7AC-FDDC68810CC6}"/>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049">
                <a:lnSpc>
                  <a:spcPct val="90000"/>
                </a:lnSpc>
                <a:spcAft>
                  <a:spcPts val="588"/>
                </a:spcAft>
                <a:defRPr/>
              </a:pPr>
              <a:r>
                <a:rPr lang="en-US" sz="1567" dirty="0">
                  <a:gradFill>
                    <a:gsLst>
                      <a:gs pos="1250">
                        <a:srgbClr val="353535"/>
                      </a:gs>
                      <a:gs pos="100000">
                        <a:srgbClr val="353535"/>
                      </a:gs>
                    </a:gsLst>
                    <a:lin ang="5400000" scaled="0"/>
                  </a:gradFill>
                  <a:ea typeface="Times New Roman" panose="02020603050405020304" pitchFamily="18" charset="0"/>
                </a:rPr>
                <a:t>Manage all events that can trigger code or logic</a:t>
              </a:r>
              <a:endParaRPr lang="en-US" sz="1567" dirty="0">
                <a:gradFill>
                  <a:gsLst>
                    <a:gs pos="1250">
                      <a:srgbClr val="353535"/>
                    </a:gs>
                    <a:gs pos="100000">
                      <a:srgbClr val="353535"/>
                    </a:gs>
                  </a:gsLst>
                  <a:lin ang="5400000" scaled="0"/>
                </a:gradFill>
                <a:ea typeface="Calibri" panose="020F0502020204030204" pitchFamily="34" charset="0"/>
              </a:endParaRPr>
            </a:p>
          </p:txBody>
        </p:sp>
        <p:pic>
          <p:nvPicPr>
            <p:cNvPr id="77" name="Picture 14" descr="Image result for azure event grid">
              <a:extLst>
                <a:ext uri="{FF2B5EF4-FFF2-40B4-BE49-F238E27FC236}">
                  <a16:creationId xmlns:a16="http://schemas.microsoft.com/office/drawing/2014/main" xmlns="" id="{D6F6B0FD-D471-4D02-A6BD-65748B515A80}"/>
                </a:ext>
              </a:extLst>
            </p:cNvPr>
            <p:cNvPicPr>
              <a:picLocks noChangeAspect="1" noChangeArrowheads="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xmlns="" id="{FD7A6A91-8AEF-44FA-B6FE-3C40FFEA9B3F}"/>
              </a:ext>
            </a:extLst>
          </p:cNvPr>
          <p:cNvGrpSpPr/>
          <p:nvPr/>
        </p:nvGrpSpPr>
        <p:grpSpPr>
          <a:xfrm>
            <a:off x="8947514" y="2352809"/>
            <a:ext cx="2738838" cy="1971494"/>
            <a:chOff x="3436883" y="2389036"/>
            <a:chExt cx="2794153" cy="2011312"/>
          </a:xfrm>
        </p:grpSpPr>
        <p:sp>
          <p:nvSpPr>
            <p:cNvPr id="80" name="Rectangle 79">
              <a:extLst>
                <a:ext uri="{FF2B5EF4-FFF2-40B4-BE49-F238E27FC236}">
                  <a16:creationId xmlns:a16="http://schemas.microsoft.com/office/drawing/2014/main" xmlns=""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dirty="0">
                  <a:gradFill>
                    <a:gsLst>
                      <a:gs pos="0">
                        <a:srgbClr val="FFFFFF"/>
                      </a:gs>
                      <a:gs pos="100000">
                        <a:srgbClr val="FFFFFF"/>
                      </a:gs>
                    </a:gsLst>
                    <a:lin ang="5400000" scaled="0"/>
                  </a:gradFill>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xmlns=""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049">
                <a:lnSpc>
                  <a:spcPct val="90000"/>
                </a:lnSpc>
                <a:spcAft>
                  <a:spcPts val="588"/>
                </a:spcAft>
                <a:defRPr/>
              </a:pPr>
              <a:r>
                <a:rPr lang="en-US" sz="1567" dirty="0">
                  <a:gradFill>
                    <a:gsLst>
                      <a:gs pos="1250">
                        <a:srgbClr val="353535"/>
                      </a:gs>
                      <a:gs pos="100000">
                        <a:srgbClr val="353535"/>
                      </a:gs>
                    </a:gsLst>
                    <a:lin ang="5400000" scaled="0"/>
                  </a:gradFill>
                  <a:ea typeface="Times New Roman" panose="02020603050405020304" pitchFamily="18" charset="0"/>
                </a:rPr>
                <a:t>Execute your code based on events you specify</a:t>
              </a:r>
              <a:endParaRPr lang="en-US" sz="1567" dirty="0">
                <a:gradFill>
                  <a:gsLst>
                    <a:gs pos="1250">
                      <a:srgbClr val="353535"/>
                    </a:gs>
                    <a:gs pos="100000">
                      <a:srgbClr val="353535"/>
                    </a:gs>
                  </a:gsLst>
                  <a:lin ang="5400000" scaled="0"/>
                </a:gradFill>
                <a:ea typeface="Calibri" panose="020F0502020204030204" pitchFamily="34" charset="0"/>
              </a:endParaRPr>
            </a:p>
          </p:txBody>
        </p:sp>
        <p:grpSp>
          <p:nvGrpSpPr>
            <p:cNvPr id="82" name="Group 81">
              <a:extLst>
                <a:ext uri="{FF2B5EF4-FFF2-40B4-BE49-F238E27FC236}">
                  <a16:creationId xmlns:a16="http://schemas.microsoft.com/office/drawing/2014/main" xmlns=""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xmlns=""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defTabSz="913799">
                  <a:defRPr/>
                </a:pPr>
                <a:endParaRPr lang="en-US" sz="1765">
                  <a:gradFill>
                    <a:gsLst>
                      <a:gs pos="0">
                        <a:srgbClr val="505050"/>
                      </a:gs>
                      <a:gs pos="100000">
                        <a:srgbClr val="505050"/>
                      </a:gs>
                    </a:gsLst>
                    <a:lin ang="5400000" scaled="0"/>
                  </a:gradFill>
                  <a:latin typeface="Segoe UI"/>
                </a:endParaRPr>
              </a:p>
            </p:txBody>
          </p:sp>
          <p:grpSp>
            <p:nvGrpSpPr>
              <p:cNvPr id="84" name="Group 83">
                <a:extLst>
                  <a:ext uri="{FF2B5EF4-FFF2-40B4-BE49-F238E27FC236}">
                    <a16:creationId xmlns:a16="http://schemas.microsoft.com/office/drawing/2014/main" xmlns=""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xmlns=""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xmlns=""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xmlns=""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xmlns=""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xmlns=""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659272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 name="Group 449">
            <a:extLst>
              <a:ext uri="{FF2B5EF4-FFF2-40B4-BE49-F238E27FC236}">
                <a16:creationId xmlns:a16="http://schemas.microsoft.com/office/drawing/2014/main" xmlns="" id="{C4EB9A5B-390D-4A63-AE69-31ED9E573F49}"/>
              </a:ext>
            </a:extLst>
          </p:cNvPr>
          <p:cNvGrpSpPr/>
          <p:nvPr/>
        </p:nvGrpSpPr>
        <p:grpSpPr>
          <a:xfrm>
            <a:off x="6162635" y="4267818"/>
            <a:ext cx="5118438" cy="2032166"/>
            <a:chOff x="6240725" y="4238749"/>
            <a:chExt cx="5733470" cy="2276351"/>
          </a:xfrm>
        </p:grpSpPr>
        <p:sp>
          <p:nvSpPr>
            <p:cNvPr id="19" name="Rectangle 18">
              <a:extLst>
                <a:ext uri="{FF2B5EF4-FFF2-40B4-BE49-F238E27FC236}">
                  <a16:creationId xmlns:a16="http://schemas.microsoft.com/office/drawing/2014/main" xmlns="" id="{1EEDCAAB-A4F9-4709-B3D9-8302CF3A50FC}"/>
                </a:ext>
              </a:extLst>
            </p:cNvPr>
            <p:cNvSpPr/>
            <p:nvPr/>
          </p:nvSpPr>
          <p:spPr bwMode="auto">
            <a:xfrm>
              <a:off x="6240725"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895870">
                <a:defRPr/>
              </a:pPr>
              <a:r>
                <a:rPr lang="en-US" sz="1961" kern="0" dirty="0">
                  <a:gradFill>
                    <a:gsLst>
                      <a:gs pos="0">
                        <a:srgbClr val="0078D7"/>
                      </a:gs>
                      <a:gs pos="100000">
                        <a:srgbClr val="0078D7"/>
                      </a:gs>
                    </a:gsLst>
                    <a:lin ang="5400000" scaled="0"/>
                  </a:gradFill>
                  <a:latin typeface="Calibri" panose="020F0502020204030204"/>
                  <a:cs typeface="Segoe UI Semibold" panose="020B0702040204020203" pitchFamily="34" charset="0"/>
                </a:rPr>
                <a:t>Real-time bot messaging</a:t>
              </a:r>
            </a:p>
          </p:txBody>
        </p:sp>
        <p:sp>
          <p:nvSpPr>
            <p:cNvPr id="21" name="AutoShape 3">
              <a:extLst>
                <a:ext uri="{FF2B5EF4-FFF2-40B4-BE49-F238E27FC236}">
                  <a16:creationId xmlns:a16="http://schemas.microsoft.com/office/drawing/2014/main" xmlns="" id="{BDCCE7B6-A056-46E7-9880-1A8377A9AFD3}"/>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5" name="Freeform 28">
              <a:extLst>
                <a:ext uri="{FF2B5EF4-FFF2-40B4-BE49-F238E27FC236}">
                  <a16:creationId xmlns:a16="http://schemas.microsoft.com/office/drawing/2014/main" xmlns="" id="{C72CDD69-226C-4859-898B-6D26E1041594}"/>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dirty="0">
                <a:solidFill>
                  <a:sysClr val="windowText" lastClr="000000"/>
                </a:solidFill>
                <a:latin typeface="Calibri" panose="020F0502020204030204"/>
              </a:endParaRPr>
            </a:p>
          </p:txBody>
        </p:sp>
        <p:sp>
          <p:nvSpPr>
            <p:cNvPr id="29" name="Rectangle 28">
              <a:extLst>
                <a:ext uri="{FF2B5EF4-FFF2-40B4-BE49-F238E27FC236}">
                  <a16:creationId xmlns:a16="http://schemas.microsoft.com/office/drawing/2014/main" xmlns="" id="{EB2CD1C4-64C0-4EAA-905C-08E17E73A644}"/>
                </a:ext>
              </a:extLst>
            </p:cNvPr>
            <p:cNvSpPr>
              <a:spLocks noChangeArrowheads="1"/>
            </p:cNvSpPr>
            <p:nvPr/>
          </p:nvSpPr>
          <p:spPr bwMode="auto">
            <a:xfrm>
              <a:off x="11102257" y="4785992"/>
              <a:ext cx="193927"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042">
                <a:defRPr/>
              </a:pPr>
              <a:r>
                <a:rPr lang="en-US" altLang="en-US" sz="1765" b="1" kern="0" dirty="0">
                  <a:solidFill>
                    <a:srgbClr val="FFFFFF"/>
                  </a:solidFill>
                  <a:latin typeface="Segoe UI" panose="020B0502040204020203" pitchFamily="34" charset="0"/>
                </a:rPr>
                <a:t>...</a:t>
              </a:r>
              <a:endParaRPr lang="en-US" altLang="en-US" sz="882" kern="0" dirty="0">
                <a:solidFill>
                  <a:prstClr val="black"/>
                </a:solidFill>
              </a:endParaRPr>
            </a:p>
          </p:txBody>
        </p:sp>
        <p:grpSp>
          <p:nvGrpSpPr>
            <p:cNvPr id="110" name="Group 109">
              <a:extLst>
                <a:ext uri="{FF2B5EF4-FFF2-40B4-BE49-F238E27FC236}">
                  <a16:creationId xmlns:a16="http://schemas.microsoft.com/office/drawing/2014/main" xmlns="" id="{FD89C1FC-F3AE-4B12-91C9-B7A43A0CAD45}"/>
                </a:ext>
              </a:extLst>
            </p:cNvPr>
            <p:cNvGrpSpPr/>
            <p:nvPr/>
          </p:nvGrpSpPr>
          <p:grpSpPr>
            <a:xfrm>
              <a:off x="8334186" y="5559256"/>
              <a:ext cx="575891" cy="307890"/>
              <a:chOff x="8255695" y="5678890"/>
              <a:chExt cx="325863" cy="174217"/>
            </a:xfrm>
          </p:grpSpPr>
          <p:sp>
            <p:nvSpPr>
              <p:cNvPr id="47" name="Freeform 30">
                <a:extLst>
                  <a:ext uri="{FF2B5EF4-FFF2-40B4-BE49-F238E27FC236}">
                    <a16:creationId xmlns:a16="http://schemas.microsoft.com/office/drawing/2014/main" xmlns="" id="{260C54A3-BCF8-480C-A0E9-E1E81580DE9C}"/>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48" name="Freeform 31">
                <a:extLst>
                  <a:ext uri="{FF2B5EF4-FFF2-40B4-BE49-F238E27FC236}">
                    <a16:creationId xmlns:a16="http://schemas.microsoft.com/office/drawing/2014/main" xmlns="" id="{EEF3E47A-0BB1-47E2-8736-17FB62C9BC07}"/>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gradFill>
                    <a:gsLst>
                      <a:gs pos="0">
                        <a:srgbClr val="E6E6E6"/>
                      </a:gs>
                      <a:gs pos="100000">
                        <a:srgbClr val="E6E6E6"/>
                      </a:gs>
                    </a:gsLst>
                    <a:lin ang="5400000" scaled="0"/>
                  </a:gradFill>
                  <a:latin typeface="Calibri" panose="020F0502020204030204"/>
                </a:endParaRPr>
              </a:p>
            </p:txBody>
          </p:sp>
          <p:sp>
            <p:nvSpPr>
              <p:cNvPr id="49" name="Freeform 32">
                <a:extLst>
                  <a:ext uri="{FF2B5EF4-FFF2-40B4-BE49-F238E27FC236}">
                    <a16:creationId xmlns:a16="http://schemas.microsoft.com/office/drawing/2014/main" xmlns="" id="{093E84E0-1A2E-4784-9FCB-81A2250B79A8}"/>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sp>
          <p:nvSpPr>
            <p:cNvPr id="71" name="Rectangle 47">
              <a:extLst>
                <a:ext uri="{FF2B5EF4-FFF2-40B4-BE49-F238E27FC236}">
                  <a16:creationId xmlns:a16="http://schemas.microsoft.com/office/drawing/2014/main" xmlns="" id="{95F7A4F8-0409-415E-9CA0-7C98DF8ECEB1}"/>
                </a:ext>
              </a:extLst>
            </p:cNvPr>
            <p:cNvSpPr>
              <a:spLocks noChangeArrowheads="1"/>
            </p:cNvSpPr>
            <p:nvPr/>
          </p:nvSpPr>
          <p:spPr bwMode="auto">
            <a:xfrm>
              <a:off x="10786634" y="6024906"/>
              <a:ext cx="818802"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Chatbot sends</a:t>
              </a:r>
            </a:p>
            <a:p>
              <a:pPr algn="ctr" defTabSz="896042">
                <a:lnSpc>
                  <a:spcPct val="90000"/>
                </a:lnSpc>
                <a:defRPr/>
              </a:pPr>
              <a: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response</a:t>
              </a:r>
            </a:p>
          </p:txBody>
        </p:sp>
        <p:grpSp>
          <p:nvGrpSpPr>
            <p:cNvPr id="10" name="Group 9">
              <a:extLst>
                <a:ext uri="{FF2B5EF4-FFF2-40B4-BE49-F238E27FC236}">
                  <a16:creationId xmlns:a16="http://schemas.microsoft.com/office/drawing/2014/main" xmlns="" id="{2D374D8C-365D-4C31-A8C2-7BA17EE22971}"/>
                </a:ext>
              </a:extLst>
            </p:cNvPr>
            <p:cNvGrpSpPr/>
            <p:nvPr/>
          </p:nvGrpSpPr>
          <p:grpSpPr>
            <a:xfrm>
              <a:off x="10949168" y="5466284"/>
              <a:ext cx="493731" cy="452823"/>
              <a:chOff x="10483366" y="5527244"/>
              <a:chExt cx="493731" cy="452823"/>
            </a:xfrm>
          </p:grpSpPr>
          <p:sp>
            <p:nvSpPr>
              <p:cNvPr id="74" name="Rectangle 52">
                <a:extLst>
                  <a:ext uri="{FF2B5EF4-FFF2-40B4-BE49-F238E27FC236}">
                    <a16:creationId xmlns:a16="http://schemas.microsoft.com/office/drawing/2014/main" xmlns="" id="{D6244A70-7E04-44EA-BEE4-70C22581C62A}"/>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75" name="Rectangle 53">
                <a:extLst>
                  <a:ext uri="{FF2B5EF4-FFF2-40B4-BE49-F238E27FC236}">
                    <a16:creationId xmlns:a16="http://schemas.microsoft.com/office/drawing/2014/main" xmlns="" id="{D68EC026-CF1F-43B0-B16B-F7D8D5B28F38}"/>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76" name="Rectangle 54">
                <a:extLst>
                  <a:ext uri="{FF2B5EF4-FFF2-40B4-BE49-F238E27FC236}">
                    <a16:creationId xmlns:a16="http://schemas.microsoft.com/office/drawing/2014/main" xmlns="" id="{99B79586-485D-4469-A3D2-390EB774614A}"/>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77" name="Oval 55">
                <a:extLst>
                  <a:ext uri="{FF2B5EF4-FFF2-40B4-BE49-F238E27FC236}">
                    <a16:creationId xmlns:a16="http://schemas.microsoft.com/office/drawing/2014/main" xmlns="" id="{0F50678D-032C-4BCD-8349-793993D5763E}"/>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78" name="Oval 56">
                <a:extLst>
                  <a:ext uri="{FF2B5EF4-FFF2-40B4-BE49-F238E27FC236}">
                    <a16:creationId xmlns:a16="http://schemas.microsoft.com/office/drawing/2014/main" xmlns="" id="{726BBBB4-1E28-4FA6-AECF-F6ECA72687CE}"/>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79" name="Oval 57">
                <a:extLst>
                  <a:ext uri="{FF2B5EF4-FFF2-40B4-BE49-F238E27FC236}">
                    <a16:creationId xmlns:a16="http://schemas.microsoft.com/office/drawing/2014/main" xmlns="" id="{67AEAC4E-5650-4C44-AABF-9912B7DA507D}"/>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0" name="Oval 58">
                <a:extLst>
                  <a:ext uri="{FF2B5EF4-FFF2-40B4-BE49-F238E27FC236}">
                    <a16:creationId xmlns:a16="http://schemas.microsoft.com/office/drawing/2014/main" xmlns="" id="{BFFD7CF8-FD4D-4E82-B9CB-C3FD016DA04F}"/>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1" name="Freeform 59">
                <a:extLst>
                  <a:ext uri="{FF2B5EF4-FFF2-40B4-BE49-F238E27FC236}">
                    <a16:creationId xmlns:a16="http://schemas.microsoft.com/office/drawing/2014/main" xmlns="" id="{646D1B18-016F-4977-ACCF-C4D14024816D}"/>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2" name="Freeform 60">
                <a:extLst>
                  <a:ext uri="{FF2B5EF4-FFF2-40B4-BE49-F238E27FC236}">
                    <a16:creationId xmlns:a16="http://schemas.microsoft.com/office/drawing/2014/main" xmlns="" id="{2071AE7F-AFB4-427A-86BE-721B0E68C7F3}"/>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3" name="Oval 61">
                <a:extLst>
                  <a:ext uri="{FF2B5EF4-FFF2-40B4-BE49-F238E27FC236}">
                    <a16:creationId xmlns:a16="http://schemas.microsoft.com/office/drawing/2014/main" xmlns="" id="{33D13642-320E-47DC-9902-46032FF4C0D5}"/>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4" name="Freeform 62">
                <a:extLst>
                  <a:ext uri="{FF2B5EF4-FFF2-40B4-BE49-F238E27FC236}">
                    <a16:creationId xmlns:a16="http://schemas.microsoft.com/office/drawing/2014/main" xmlns="" id="{74765247-45C5-4CD1-AF5C-49B9FF7BAAE3}"/>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5" name="Oval 63">
                <a:extLst>
                  <a:ext uri="{FF2B5EF4-FFF2-40B4-BE49-F238E27FC236}">
                    <a16:creationId xmlns:a16="http://schemas.microsoft.com/office/drawing/2014/main" xmlns="" id="{593937B8-262D-482A-849A-24B14FB6108F}"/>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cxnSp>
          <p:nvCxnSpPr>
            <p:cNvPr id="16" name="Straight Arrow Connector 15">
              <a:extLst>
                <a:ext uri="{FF2B5EF4-FFF2-40B4-BE49-F238E27FC236}">
                  <a16:creationId xmlns:a16="http://schemas.microsoft.com/office/drawing/2014/main" xmlns="" id="{F05A444C-CD5B-40A3-89BD-AB95BACA44EB}"/>
                </a:ext>
              </a:extLst>
            </p:cNvPr>
            <p:cNvCxnSpPr>
              <a:cxnSpLocks/>
            </p:cNvCxnSpPr>
            <p:nvPr/>
          </p:nvCxnSpPr>
          <p:spPr>
            <a:xfrm flipV="1">
              <a:off x="11196033" y="5288280"/>
              <a:ext cx="0" cy="273571"/>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4" name="Rectangle 47">
              <a:extLst>
                <a:ext uri="{FF2B5EF4-FFF2-40B4-BE49-F238E27FC236}">
                  <a16:creationId xmlns:a16="http://schemas.microsoft.com/office/drawing/2014/main" xmlns="" id="{4BA80EEB-9D7B-445B-994F-9C300A1BE10B}"/>
                </a:ext>
              </a:extLst>
            </p:cNvPr>
            <p:cNvSpPr>
              <a:spLocks noChangeArrowheads="1"/>
            </p:cNvSpPr>
            <p:nvPr/>
          </p:nvSpPr>
          <p:spPr bwMode="auto">
            <a:xfrm>
              <a:off x="6524141" y="6024906"/>
              <a:ext cx="817008"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Message sent </a:t>
              </a:r>
              <a:b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to Chatbot</a:t>
              </a:r>
            </a:p>
          </p:txBody>
        </p:sp>
        <p:cxnSp>
          <p:nvCxnSpPr>
            <p:cNvPr id="108" name="Straight Arrow Connector 107">
              <a:extLst>
                <a:ext uri="{FF2B5EF4-FFF2-40B4-BE49-F238E27FC236}">
                  <a16:creationId xmlns:a16="http://schemas.microsoft.com/office/drawing/2014/main" xmlns="" id="{C1FA27A6-9A46-4F5A-A71F-799E39C80597}"/>
                </a:ext>
              </a:extLst>
            </p:cNvPr>
            <p:cNvCxnSpPr>
              <a:cxnSpLocks/>
            </p:cNvCxnSpPr>
            <p:nvPr/>
          </p:nvCxnSpPr>
          <p:spPr>
            <a:xfrm>
              <a:off x="6932643" y="5200650"/>
              <a:ext cx="0" cy="299085"/>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2" name="Freeform 28">
              <a:extLst>
                <a:ext uri="{FF2B5EF4-FFF2-40B4-BE49-F238E27FC236}">
                  <a16:creationId xmlns:a16="http://schemas.microsoft.com/office/drawing/2014/main" xmlns="" id="{1DAD06F6-E831-478D-82A1-8E31B005E62E}"/>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dirty="0">
                <a:solidFill>
                  <a:sysClr val="windowText" lastClr="000000"/>
                </a:solidFill>
                <a:latin typeface="Calibri" panose="020F0502020204030204"/>
              </a:endParaRPr>
            </a:p>
          </p:txBody>
        </p:sp>
        <p:sp>
          <p:nvSpPr>
            <p:cNvPr id="93" name="Rectangle 92">
              <a:extLst>
                <a:ext uri="{FF2B5EF4-FFF2-40B4-BE49-F238E27FC236}">
                  <a16:creationId xmlns:a16="http://schemas.microsoft.com/office/drawing/2014/main" xmlns="" id="{DBC3B1B7-EFB5-4478-AB43-D6148BA8FFF2}"/>
                </a:ext>
              </a:extLst>
            </p:cNvPr>
            <p:cNvSpPr>
              <a:spLocks noChangeArrowheads="1"/>
            </p:cNvSpPr>
            <p:nvPr/>
          </p:nvSpPr>
          <p:spPr bwMode="auto">
            <a:xfrm>
              <a:off x="6882145" y="4841872"/>
              <a:ext cx="116716"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042">
                <a:defRPr/>
              </a:pPr>
              <a:r>
                <a:rPr lang="en-US" altLang="en-US" sz="1765" b="1" kern="0" dirty="0">
                  <a:solidFill>
                    <a:srgbClr val="FFFFFF"/>
                  </a:solidFill>
                  <a:latin typeface="Segoe UI" panose="020B0502040204020203" pitchFamily="34" charset="0"/>
                </a:rPr>
                <a:t>?</a:t>
              </a:r>
              <a:endParaRPr lang="en-US" altLang="en-US" sz="882" kern="0" dirty="0">
                <a:solidFill>
                  <a:prstClr val="black"/>
                </a:solidFill>
              </a:endParaRPr>
            </a:p>
          </p:txBody>
        </p:sp>
        <p:cxnSp>
          <p:nvCxnSpPr>
            <p:cNvPr id="111" name="Straight Arrow Connector 110">
              <a:extLst>
                <a:ext uri="{FF2B5EF4-FFF2-40B4-BE49-F238E27FC236}">
                  <a16:creationId xmlns:a16="http://schemas.microsoft.com/office/drawing/2014/main" xmlns="" id="{9A28D600-5EA9-4EE3-A4E2-B85BBE6E6801}"/>
                </a:ext>
              </a:extLst>
            </p:cNvPr>
            <p:cNvCxnSpPr>
              <a:cxnSpLocks/>
            </p:cNvCxnSpPr>
            <p:nvPr/>
          </p:nvCxnSpPr>
          <p:spPr>
            <a:xfrm>
              <a:off x="717426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xmlns="" id="{FFB8A53B-4044-4A06-93A8-EC7235E4C28B}"/>
                </a:ext>
              </a:extLst>
            </p:cNvPr>
            <p:cNvGrpSpPr/>
            <p:nvPr/>
          </p:nvGrpSpPr>
          <p:grpSpPr>
            <a:xfrm>
              <a:off x="6685778" y="5466284"/>
              <a:ext cx="493731" cy="452823"/>
              <a:chOff x="10483366" y="5527244"/>
              <a:chExt cx="493731" cy="452823"/>
            </a:xfrm>
          </p:grpSpPr>
          <p:sp>
            <p:nvSpPr>
              <p:cNvPr id="96" name="Rectangle 52">
                <a:extLst>
                  <a:ext uri="{FF2B5EF4-FFF2-40B4-BE49-F238E27FC236}">
                    <a16:creationId xmlns:a16="http://schemas.microsoft.com/office/drawing/2014/main" xmlns="" id="{80C0CEBB-762F-4714-B388-E3BCE027A705}"/>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97" name="Rectangle 53">
                <a:extLst>
                  <a:ext uri="{FF2B5EF4-FFF2-40B4-BE49-F238E27FC236}">
                    <a16:creationId xmlns:a16="http://schemas.microsoft.com/office/drawing/2014/main" xmlns="" id="{140A4631-B0B9-42FA-827E-C959F351210D}"/>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98" name="Rectangle 54">
                <a:extLst>
                  <a:ext uri="{FF2B5EF4-FFF2-40B4-BE49-F238E27FC236}">
                    <a16:creationId xmlns:a16="http://schemas.microsoft.com/office/drawing/2014/main" xmlns="" id="{72530242-2C69-49C2-A422-320C0D0A0D79}"/>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99" name="Oval 55">
                <a:extLst>
                  <a:ext uri="{FF2B5EF4-FFF2-40B4-BE49-F238E27FC236}">
                    <a16:creationId xmlns:a16="http://schemas.microsoft.com/office/drawing/2014/main" xmlns="" id="{AE12760B-F3C8-4796-A1AC-BF9BD33BF7EA}"/>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0" name="Oval 56">
                <a:extLst>
                  <a:ext uri="{FF2B5EF4-FFF2-40B4-BE49-F238E27FC236}">
                    <a16:creationId xmlns:a16="http://schemas.microsoft.com/office/drawing/2014/main" xmlns="" id="{9A66709C-44A6-4342-B655-BF3140BB0F26}"/>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1" name="Oval 57">
                <a:extLst>
                  <a:ext uri="{FF2B5EF4-FFF2-40B4-BE49-F238E27FC236}">
                    <a16:creationId xmlns:a16="http://schemas.microsoft.com/office/drawing/2014/main" xmlns="" id="{A1E3B290-1D10-4AF8-BFED-CA9166A787DB}"/>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2" name="Oval 58">
                <a:extLst>
                  <a:ext uri="{FF2B5EF4-FFF2-40B4-BE49-F238E27FC236}">
                    <a16:creationId xmlns:a16="http://schemas.microsoft.com/office/drawing/2014/main" xmlns="" id="{7F61C2D2-6136-44A6-9E1C-AA1593B3AA07}"/>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3" name="Freeform 59">
                <a:extLst>
                  <a:ext uri="{FF2B5EF4-FFF2-40B4-BE49-F238E27FC236}">
                    <a16:creationId xmlns:a16="http://schemas.microsoft.com/office/drawing/2014/main" xmlns="" id="{8323A036-C4F6-4C78-91F9-175D09089063}"/>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4" name="Freeform 60">
                <a:extLst>
                  <a:ext uri="{FF2B5EF4-FFF2-40B4-BE49-F238E27FC236}">
                    <a16:creationId xmlns:a16="http://schemas.microsoft.com/office/drawing/2014/main" xmlns="" id="{5FC2E09B-9238-45F5-A172-ADE45D9E9205}"/>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5" name="Oval 61">
                <a:extLst>
                  <a:ext uri="{FF2B5EF4-FFF2-40B4-BE49-F238E27FC236}">
                    <a16:creationId xmlns:a16="http://schemas.microsoft.com/office/drawing/2014/main" xmlns="" id="{9562210A-CB41-4778-BAC6-2EAE4EBFBC37}"/>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6" name="Freeform 62">
                <a:extLst>
                  <a:ext uri="{FF2B5EF4-FFF2-40B4-BE49-F238E27FC236}">
                    <a16:creationId xmlns:a16="http://schemas.microsoft.com/office/drawing/2014/main" xmlns="" id="{30DEFAD5-7282-4169-9DB0-A819C946A6FB}"/>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7" name="Oval 63">
                <a:extLst>
                  <a:ext uri="{FF2B5EF4-FFF2-40B4-BE49-F238E27FC236}">
                    <a16:creationId xmlns:a16="http://schemas.microsoft.com/office/drawing/2014/main" xmlns="" id="{A367464B-459C-4DAD-B7B7-40BBEE056B4D}"/>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sp>
          <p:nvSpPr>
            <p:cNvPr id="88" name="Rectangle: Rounded Corners 87">
              <a:extLst>
                <a:ext uri="{FF2B5EF4-FFF2-40B4-BE49-F238E27FC236}">
                  <a16:creationId xmlns:a16="http://schemas.microsoft.com/office/drawing/2014/main" xmlns="" id="{AE54FA50-290E-4EC7-A62A-A6411C71E159}"/>
                </a:ext>
              </a:extLst>
            </p:cNvPr>
            <p:cNvSpPr/>
            <p:nvPr/>
          </p:nvSpPr>
          <p:spPr bwMode="auto">
            <a:xfrm>
              <a:off x="7914489" y="5222881"/>
              <a:ext cx="2452099"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4" name="Group 113">
              <a:extLst>
                <a:ext uri="{FF2B5EF4-FFF2-40B4-BE49-F238E27FC236}">
                  <a16:creationId xmlns:a16="http://schemas.microsoft.com/office/drawing/2014/main" xmlns="" id="{C0131F48-EE61-4B32-B582-A5856AB6297B}"/>
                </a:ext>
              </a:extLst>
            </p:cNvPr>
            <p:cNvGrpSpPr/>
            <p:nvPr/>
          </p:nvGrpSpPr>
          <p:grpSpPr>
            <a:xfrm>
              <a:off x="7917950" y="5107427"/>
              <a:ext cx="452260" cy="417074"/>
              <a:chOff x="7989965" y="5173839"/>
              <a:chExt cx="308230" cy="284249"/>
            </a:xfrm>
          </p:grpSpPr>
          <p:sp>
            <p:nvSpPr>
              <p:cNvPr id="109" name="Rectangle 108">
                <a:extLst>
                  <a:ext uri="{FF2B5EF4-FFF2-40B4-BE49-F238E27FC236}">
                    <a16:creationId xmlns:a16="http://schemas.microsoft.com/office/drawing/2014/main" xmlns="" id="{AF1DB662-0CC8-454A-BBCC-8CB30E8296B9}"/>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1" name="Group 90">
                <a:extLst>
                  <a:ext uri="{FF2B5EF4-FFF2-40B4-BE49-F238E27FC236}">
                    <a16:creationId xmlns:a16="http://schemas.microsoft.com/office/drawing/2014/main" xmlns="" id="{02CE73BC-26A2-404C-8D3A-FB4FD168387C}"/>
                  </a:ext>
                </a:extLst>
              </p:cNvPr>
              <p:cNvGrpSpPr/>
              <p:nvPr/>
            </p:nvGrpSpPr>
            <p:grpSpPr>
              <a:xfrm>
                <a:off x="7989965" y="5173839"/>
                <a:ext cx="308230" cy="284249"/>
                <a:chOff x="7875624" y="5410159"/>
                <a:chExt cx="308230" cy="284249"/>
              </a:xfrm>
            </p:grpSpPr>
            <p:sp>
              <p:nvSpPr>
                <p:cNvPr id="37" name="Freeform 17">
                  <a:extLst>
                    <a:ext uri="{FF2B5EF4-FFF2-40B4-BE49-F238E27FC236}">
                      <a16:creationId xmlns:a16="http://schemas.microsoft.com/office/drawing/2014/main" xmlns="" id="{380E7EFC-238B-4BFC-BFA1-3CE2F2515FC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nvGrpSpPr>
                <p:cNvPr id="90" name="Group 89">
                  <a:extLst>
                    <a:ext uri="{FF2B5EF4-FFF2-40B4-BE49-F238E27FC236}">
                      <a16:creationId xmlns:a16="http://schemas.microsoft.com/office/drawing/2014/main" xmlns="" id="{19350A35-76BE-4A7F-B6C2-4D2897B04DFF}"/>
                    </a:ext>
                  </a:extLst>
                </p:cNvPr>
                <p:cNvGrpSpPr/>
                <p:nvPr/>
              </p:nvGrpSpPr>
              <p:grpSpPr>
                <a:xfrm>
                  <a:off x="7875624" y="5410159"/>
                  <a:ext cx="308230" cy="284249"/>
                  <a:chOff x="7875624" y="5410159"/>
                  <a:chExt cx="308230" cy="284249"/>
                </a:xfrm>
              </p:grpSpPr>
              <p:sp>
                <p:nvSpPr>
                  <p:cNvPr id="35" name="Freeform 15">
                    <a:extLst>
                      <a:ext uri="{FF2B5EF4-FFF2-40B4-BE49-F238E27FC236}">
                        <a16:creationId xmlns:a16="http://schemas.microsoft.com/office/drawing/2014/main" xmlns="" id="{50C61E6E-74C6-46DC-B890-2BEBE1BF02ED}"/>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36" name="Freeform 16">
                    <a:extLst>
                      <a:ext uri="{FF2B5EF4-FFF2-40B4-BE49-F238E27FC236}">
                        <a16:creationId xmlns:a16="http://schemas.microsoft.com/office/drawing/2014/main" xmlns="" id="{4FE5190D-3F8F-4441-A893-0E23DB249BF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39" name="Freeform 19">
                    <a:extLst>
                      <a:ext uri="{FF2B5EF4-FFF2-40B4-BE49-F238E27FC236}">
                        <a16:creationId xmlns:a16="http://schemas.microsoft.com/office/drawing/2014/main" xmlns="" id="{6A373F91-1126-41FC-B4BB-C9932F2F48F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grpSp>
        </p:grpSp>
        <p:cxnSp>
          <p:nvCxnSpPr>
            <p:cNvPr id="117" name="Straight Arrow Connector 116">
              <a:extLst>
                <a:ext uri="{FF2B5EF4-FFF2-40B4-BE49-F238E27FC236}">
                  <a16:creationId xmlns:a16="http://schemas.microsoft.com/office/drawing/2014/main" xmlns="" id="{148967FB-0D5C-4677-8177-A8ACFF927EEC}"/>
                </a:ext>
              </a:extLst>
            </p:cNvPr>
            <p:cNvCxnSpPr>
              <a:cxnSpLocks/>
            </p:cNvCxnSpPr>
            <p:nvPr/>
          </p:nvCxnSpPr>
          <p:spPr>
            <a:xfrm>
              <a:off x="1037085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18" name="Rectangle 47">
              <a:extLst>
                <a:ext uri="{FF2B5EF4-FFF2-40B4-BE49-F238E27FC236}">
                  <a16:creationId xmlns:a16="http://schemas.microsoft.com/office/drawing/2014/main" xmlns="" id="{DD4518B0-AE6A-469D-88D8-F864365939DE}"/>
                </a:ext>
              </a:extLst>
            </p:cNvPr>
            <p:cNvSpPr>
              <a:spLocks noChangeArrowheads="1"/>
            </p:cNvSpPr>
            <p:nvPr/>
          </p:nvSpPr>
          <p:spPr bwMode="auto">
            <a:xfrm>
              <a:off x="8095488" y="6260060"/>
              <a:ext cx="2090101" cy="15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Cortana Analytics answers questions</a:t>
              </a:r>
            </a:p>
          </p:txBody>
        </p:sp>
        <p:grpSp>
          <p:nvGrpSpPr>
            <p:cNvPr id="120" name="cortana">
              <a:extLst>
                <a:ext uri="{FF2B5EF4-FFF2-40B4-BE49-F238E27FC236}">
                  <a16:creationId xmlns:a16="http://schemas.microsoft.com/office/drawing/2014/main" xmlns="" id="{59B4AE92-3451-4ECC-B030-F171B3FD4B77}"/>
                </a:ext>
              </a:extLst>
            </p:cNvPr>
            <p:cNvGrpSpPr>
              <a:grpSpLocks noChangeAspect="1"/>
            </p:cNvGrpSpPr>
            <p:nvPr/>
          </p:nvGrpSpPr>
          <p:grpSpPr bwMode="auto">
            <a:xfrm>
              <a:off x="9523521" y="5516351"/>
              <a:ext cx="393700" cy="393700"/>
              <a:chOff x="2059" y="1500"/>
              <a:chExt cx="248" cy="248"/>
            </a:xfrm>
            <a:solidFill>
              <a:srgbClr val="525252"/>
            </a:solidFill>
          </p:grpSpPr>
          <p:sp>
            <p:nvSpPr>
              <p:cNvPr id="121" name="Freeform 21">
                <a:extLst>
                  <a:ext uri="{FF2B5EF4-FFF2-40B4-BE49-F238E27FC236}">
                    <a16:creationId xmlns:a16="http://schemas.microsoft.com/office/drawing/2014/main" xmlns="" id="{541890B4-2705-498C-B2E8-C1696F3DF260}"/>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882" dirty="0">
                  <a:solidFill>
                    <a:srgbClr val="353535"/>
                  </a:solidFill>
                </a:endParaRPr>
              </a:p>
            </p:txBody>
          </p:sp>
          <p:sp>
            <p:nvSpPr>
              <p:cNvPr id="122" name="Freeform 22">
                <a:extLst>
                  <a:ext uri="{FF2B5EF4-FFF2-40B4-BE49-F238E27FC236}">
                    <a16:creationId xmlns:a16="http://schemas.microsoft.com/office/drawing/2014/main" xmlns="" id="{EDE6C01A-D47D-4F53-BF40-C0D9493121C3}"/>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882" dirty="0">
                  <a:solidFill>
                    <a:srgbClr val="353535"/>
                  </a:solidFill>
                </a:endParaRPr>
              </a:p>
            </p:txBody>
          </p:sp>
        </p:grpSp>
        <p:cxnSp>
          <p:nvCxnSpPr>
            <p:cNvPr id="123" name="Straight Arrow Connector 122">
              <a:extLst>
                <a:ext uri="{FF2B5EF4-FFF2-40B4-BE49-F238E27FC236}">
                  <a16:creationId xmlns:a16="http://schemas.microsoft.com/office/drawing/2014/main" xmlns="" id="{D405E256-DAF1-4CA0-8BB0-E744DF6B1C84}"/>
                </a:ext>
              </a:extLst>
            </p:cNvPr>
            <p:cNvCxnSpPr>
              <a:cxnSpLocks/>
            </p:cNvCxnSpPr>
            <p:nvPr/>
          </p:nvCxnSpPr>
          <p:spPr>
            <a:xfrm>
              <a:off x="9043108" y="571113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xmlns="" id="{96EBBE73-4A7C-4723-8E34-F028421AB1D9}"/>
              </a:ext>
            </a:extLst>
          </p:cNvPr>
          <p:cNvGrpSpPr/>
          <p:nvPr/>
        </p:nvGrpSpPr>
        <p:grpSpPr>
          <a:xfrm>
            <a:off x="923463" y="2092548"/>
            <a:ext cx="5118438" cy="2032166"/>
            <a:chOff x="454210" y="1916792"/>
            <a:chExt cx="5733470" cy="2276351"/>
          </a:xfrm>
        </p:grpSpPr>
        <p:sp>
          <p:nvSpPr>
            <p:cNvPr id="14" name="Rectangle 13">
              <a:extLst>
                <a:ext uri="{FF2B5EF4-FFF2-40B4-BE49-F238E27FC236}">
                  <a16:creationId xmlns:a16="http://schemas.microsoft.com/office/drawing/2014/main" xmlns="" id="{21AD7F8D-2E35-4411-8F39-03DE79D4B314}"/>
                </a:ext>
              </a:extLst>
            </p:cNvPr>
            <p:cNvSpPr/>
            <p:nvPr/>
          </p:nvSpPr>
          <p:spPr bwMode="auto">
            <a:xfrm>
              <a:off x="454210"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895870">
                <a:defRPr/>
              </a:pPr>
              <a:r>
                <a:rPr lang="en-US" sz="1961" kern="0" dirty="0">
                  <a:gradFill>
                    <a:gsLst>
                      <a:gs pos="0">
                        <a:srgbClr val="0078D7"/>
                      </a:gs>
                      <a:gs pos="100000">
                        <a:srgbClr val="0078D7"/>
                      </a:gs>
                    </a:gsLst>
                    <a:lin ang="5400000" scaled="0"/>
                  </a:gradFill>
                  <a:latin typeface="Calibri" panose="020F0502020204030204"/>
                  <a:cs typeface="Segoe UI Semibold" panose="020B0702040204020203" pitchFamily="34" charset="0"/>
                </a:rPr>
                <a:t>Real-time stream processing</a:t>
              </a:r>
            </a:p>
          </p:txBody>
        </p:sp>
        <p:grpSp>
          <p:nvGrpSpPr>
            <p:cNvPr id="124" name="Group 123">
              <a:extLst>
                <a:ext uri="{FF2B5EF4-FFF2-40B4-BE49-F238E27FC236}">
                  <a16:creationId xmlns:a16="http://schemas.microsoft.com/office/drawing/2014/main" xmlns="" id="{16D3219E-3D00-44F5-8C4D-62ACFD9CD544}"/>
                </a:ext>
              </a:extLst>
            </p:cNvPr>
            <p:cNvGrpSpPr/>
            <p:nvPr/>
          </p:nvGrpSpPr>
          <p:grpSpPr>
            <a:xfrm>
              <a:off x="762236" y="2788568"/>
              <a:ext cx="718411" cy="625156"/>
              <a:chOff x="1755775" y="2570163"/>
              <a:chExt cx="1320800" cy="1149351"/>
            </a:xfrm>
          </p:grpSpPr>
          <p:sp>
            <p:nvSpPr>
              <p:cNvPr id="125" name="Freeform 37">
                <a:extLst>
                  <a:ext uri="{FF2B5EF4-FFF2-40B4-BE49-F238E27FC236}">
                    <a16:creationId xmlns:a16="http://schemas.microsoft.com/office/drawing/2014/main" xmlns="" id="{3C74262B-C9F9-4A66-A775-ABB5AC88643E}"/>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6" name="Freeform 38">
                <a:extLst>
                  <a:ext uri="{FF2B5EF4-FFF2-40B4-BE49-F238E27FC236}">
                    <a16:creationId xmlns:a16="http://schemas.microsoft.com/office/drawing/2014/main" xmlns="" id="{D7B57F66-B300-46BF-9A49-52E0EEA60E38}"/>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7" name="Freeform 39">
                <a:extLst>
                  <a:ext uri="{FF2B5EF4-FFF2-40B4-BE49-F238E27FC236}">
                    <a16:creationId xmlns:a16="http://schemas.microsoft.com/office/drawing/2014/main" xmlns="" id="{A6B9D93A-D22F-4845-B5EB-681C57FA2D3F}"/>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8" name="Freeform 40">
                <a:extLst>
                  <a:ext uri="{FF2B5EF4-FFF2-40B4-BE49-F238E27FC236}">
                    <a16:creationId xmlns:a16="http://schemas.microsoft.com/office/drawing/2014/main" xmlns="" id="{885B9B11-89D0-4E62-A5BB-ABCDCDA2E6F5}"/>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9" name="Freeform 41">
                <a:extLst>
                  <a:ext uri="{FF2B5EF4-FFF2-40B4-BE49-F238E27FC236}">
                    <a16:creationId xmlns:a16="http://schemas.microsoft.com/office/drawing/2014/main" xmlns="" id="{64E09922-CB0D-49F9-B775-135F6E7F3371}"/>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0" name="Freeform 42">
                <a:extLst>
                  <a:ext uri="{FF2B5EF4-FFF2-40B4-BE49-F238E27FC236}">
                    <a16:creationId xmlns:a16="http://schemas.microsoft.com/office/drawing/2014/main" xmlns="" id="{713D17A5-DF82-4879-A439-573F78CA86AC}"/>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1" name="Freeform 43">
                <a:extLst>
                  <a:ext uri="{FF2B5EF4-FFF2-40B4-BE49-F238E27FC236}">
                    <a16:creationId xmlns:a16="http://schemas.microsoft.com/office/drawing/2014/main" xmlns="" id="{3E7DA921-3B05-400A-B376-A0941157B10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2" name="Freeform 44">
                <a:extLst>
                  <a:ext uri="{FF2B5EF4-FFF2-40B4-BE49-F238E27FC236}">
                    <a16:creationId xmlns:a16="http://schemas.microsoft.com/office/drawing/2014/main" xmlns="" id="{030DFE1D-F0AE-4685-9FD3-E1A644622CFA}"/>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3" name="Rectangle 45">
                <a:extLst>
                  <a:ext uri="{FF2B5EF4-FFF2-40B4-BE49-F238E27FC236}">
                    <a16:creationId xmlns:a16="http://schemas.microsoft.com/office/drawing/2014/main" xmlns="" id="{56C17150-0EF3-46C7-B126-D028020FB1BC}"/>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4" name="Rectangle 46">
                <a:extLst>
                  <a:ext uri="{FF2B5EF4-FFF2-40B4-BE49-F238E27FC236}">
                    <a16:creationId xmlns:a16="http://schemas.microsoft.com/office/drawing/2014/main" xmlns="" id="{725C9702-450F-4873-AA9B-4EC4B28ADBA3}"/>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5" name="Rectangle 47">
                <a:extLst>
                  <a:ext uri="{FF2B5EF4-FFF2-40B4-BE49-F238E27FC236}">
                    <a16:creationId xmlns:a16="http://schemas.microsoft.com/office/drawing/2014/main" xmlns="" id="{87E8CF9C-25F5-4158-B641-E9BDA4223271}"/>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6" name="Rectangle 48">
                <a:extLst>
                  <a:ext uri="{FF2B5EF4-FFF2-40B4-BE49-F238E27FC236}">
                    <a16:creationId xmlns:a16="http://schemas.microsoft.com/office/drawing/2014/main" xmlns="" id="{E9BD8596-45A1-4947-8A7C-DB9B5544D4CF}"/>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7" name="Rectangle 49">
                <a:extLst>
                  <a:ext uri="{FF2B5EF4-FFF2-40B4-BE49-F238E27FC236}">
                    <a16:creationId xmlns:a16="http://schemas.microsoft.com/office/drawing/2014/main" xmlns="" id="{5B28CCD6-D8B6-4915-ACBE-7BD60ADC365C}"/>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8" name="Rectangle 50">
                <a:extLst>
                  <a:ext uri="{FF2B5EF4-FFF2-40B4-BE49-F238E27FC236}">
                    <a16:creationId xmlns:a16="http://schemas.microsoft.com/office/drawing/2014/main" xmlns="" id="{91A82E9E-3D4B-4BE8-B9BF-D30318CF7D5B}"/>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9" name="Freeform 51">
                <a:extLst>
                  <a:ext uri="{FF2B5EF4-FFF2-40B4-BE49-F238E27FC236}">
                    <a16:creationId xmlns:a16="http://schemas.microsoft.com/office/drawing/2014/main" xmlns="" id="{7B837604-CFC8-4595-A072-6A0E0ADCA919}"/>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0" name="Freeform 52">
                <a:extLst>
                  <a:ext uri="{FF2B5EF4-FFF2-40B4-BE49-F238E27FC236}">
                    <a16:creationId xmlns:a16="http://schemas.microsoft.com/office/drawing/2014/main" xmlns="" id="{1807478F-90EC-4E9A-9B6B-79695AC3E5DE}"/>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1" name="Freeform 53">
                <a:extLst>
                  <a:ext uri="{FF2B5EF4-FFF2-40B4-BE49-F238E27FC236}">
                    <a16:creationId xmlns:a16="http://schemas.microsoft.com/office/drawing/2014/main" xmlns="" id="{C058B199-370A-4046-B53C-C315EF9C5CF7}"/>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2" name="Freeform 54">
                <a:extLst>
                  <a:ext uri="{FF2B5EF4-FFF2-40B4-BE49-F238E27FC236}">
                    <a16:creationId xmlns:a16="http://schemas.microsoft.com/office/drawing/2014/main" xmlns="" id="{96117716-51B5-4C5D-A93A-1A9D9C783035}"/>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3" name="Freeform 55">
                <a:extLst>
                  <a:ext uri="{FF2B5EF4-FFF2-40B4-BE49-F238E27FC236}">
                    <a16:creationId xmlns:a16="http://schemas.microsoft.com/office/drawing/2014/main" xmlns="" id="{E830BB48-D73A-4601-90B4-C2A1C760BDD6}"/>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4" name="Freeform 56">
                <a:extLst>
                  <a:ext uri="{FF2B5EF4-FFF2-40B4-BE49-F238E27FC236}">
                    <a16:creationId xmlns:a16="http://schemas.microsoft.com/office/drawing/2014/main" xmlns="" id="{655A91EC-8506-4E69-A1A4-36FEFEA32FA9}"/>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5" name="Freeform 57">
                <a:extLst>
                  <a:ext uri="{FF2B5EF4-FFF2-40B4-BE49-F238E27FC236}">
                    <a16:creationId xmlns:a16="http://schemas.microsoft.com/office/drawing/2014/main" xmlns="" id="{62A214E8-A925-4AA6-B1EC-F5ABFED9AAFF}"/>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6" name="Rectangle 58">
                <a:extLst>
                  <a:ext uri="{FF2B5EF4-FFF2-40B4-BE49-F238E27FC236}">
                    <a16:creationId xmlns:a16="http://schemas.microsoft.com/office/drawing/2014/main" xmlns="" id="{669C969B-5608-481A-B038-8F0748A64733}"/>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7" name="Rectangle 59">
                <a:extLst>
                  <a:ext uri="{FF2B5EF4-FFF2-40B4-BE49-F238E27FC236}">
                    <a16:creationId xmlns:a16="http://schemas.microsoft.com/office/drawing/2014/main" xmlns="" id="{2E6B3DBF-B2AC-4A6E-B694-B56C64260F25}"/>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8" name="Freeform 60">
                <a:extLst>
                  <a:ext uri="{FF2B5EF4-FFF2-40B4-BE49-F238E27FC236}">
                    <a16:creationId xmlns:a16="http://schemas.microsoft.com/office/drawing/2014/main" xmlns="" id="{54278DBD-6201-42B4-B75F-00A855BA53CB}"/>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9" name="Freeform 61">
                <a:extLst>
                  <a:ext uri="{FF2B5EF4-FFF2-40B4-BE49-F238E27FC236}">
                    <a16:creationId xmlns:a16="http://schemas.microsoft.com/office/drawing/2014/main" xmlns="" id="{AC5A8729-BD6B-4870-81BF-75A139B30B68}"/>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0" name="Freeform 62">
                <a:extLst>
                  <a:ext uri="{FF2B5EF4-FFF2-40B4-BE49-F238E27FC236}">
                    <a16:creationId xmlns:a16="http://schemas.microsoft.com/office/drawing/2014/main" xmlns="" id="{3C2F84AC-862C-47F9-B8A2-69BC3D67D656}"/>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1" name="Freeform 63">
                <a:extLst>
                  <a:ext uri="{FF2B5EF4-FFF2-40B4-BE49-F238E27FC236}">
                    <a16:creationId xmlns:a16="http://schemas.microsoft.com/office/drawing/2014/main" xmlns="" id="{80F9D601-09A9-4745-B6FF-156C9D9F0927}"/>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2" name="Freeform 64">
                <a:extLst>
                  <a:ext uri="{FF2B5EF4-FFF2-40B4-BE49-F238E27FC236}">
                    <a16:creationId xmlns:a16="http://schemas.microsoft.com/office/drawing/2014/main" xmlns="" id="{930AF965-E738-4FE9-A2A4-40E11E2CBB50}"/>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3" name="Freeform 65">
                <a:extLst>
                  <a:ext uri="{FF2B5EF4-FFF2-40B4-BE49-F238E27FC236}">
                    <a16:creationId xmlns:a16="http://schemas.microsoft.com/office/drawing/2014/main" xmlns="" id="{0CAF94EB-E134-489A-BEAC-29D0E3146681}"/>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4" name="Freeform 66">
                <a:extLst>
                  <a:ext uri="{FF2B5EF4-FFF2-40B4-BE49-F238E27FC236}">
                    <a16:creationId xmlns:a16="http://schemas.microsoft.com/office/drawing/2014/main" xmlns="" id="{64E92A2A-3646-4BFE-96C6-F05F234A9C30}"/>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5" name="Freeform 67">
                <a:extLst>
                  <a:ext uri="{FF2B5EF4-FFF2-40B4-BE49-F238E27FC236}">
                    <a16:creationId xmlns:a16="http://schemas.microsoft.com/office/drawing/2014/main" xmlns="" id="{93B96EA0-7736-47E2-8197-122E6EC026F6}"/>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6" name="Freeform 68">
                <a:extLst>
                  <a:ext uri="{FF2B5EF4-FFF2-40B4-BE49-F238E27FC236}">
                    <a16:creationId xmlns:a16="http://schemas.microsoft.com/office/drawing/2014/main" xmlns="" id="{6F1E5BFA-8AA9-422F-94CC-960CFC032A2D}"/>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7" name="Freeform 69">
                <a:extLst>
                  <a:ext uri="{FF2B5EF4-FFF2-40B4-BE49-F238E27FC236}">
                    <a16:creationId xmlns:a16="http://schemas.microsoft.com/office/drawing/2014/main" xmlns="" id="{0015DC74-6E00-44F4-92CD-4EE4F641E3A1}"/>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8" name="Freeform 70">
                <a:extLst>
                  <a:ext uri="{FF2B5EF4-FFF2-40B4-BE49-F238E27FC236}">
                    <a16:creationId xmlns:a16="http://schemas.microsoft.com/office/drawing/2014/main" xmlns="" id="{208263A1-681A-47E4-9B9A-5EFA313BFCE2}"/>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9" name="Freeform 71">
                <a:extLst>
                  <a:ext uri="{FF2B5EF4-FFF2-40B4-BE49-F238E27FC236}">
                    <a16:creationId xmlns:a16="http://schemas.microsoft.com/office/drawing/2014/main" xmlns="" id="{CE603704-64F1-404B-BE3B-111B891A34ED}"/>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0" name="Freeform 72">
                <a:extLst>
                  <a:ext uri="{FF2B5EF4-FFF2-40B4-BE49-F238E27FC236}">
                    <a16:creationId xmlns:a16="http://schemas.microsoft.com/office/drawing/2014/main" xmlns="" id="{5D2844BF-F233-411A-9219-28BF62B1C94D}"/>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1" name="Freeform 73">
                <a:extLst>
                  <a:ext uri="{FF2B5EF4-FFF2-40B4-BE49-F238E27FC236}">
                    <a16:creationId xmlns:a16="http://schemas.microsoft.com/office/drawing/2014/main" xmlns="" id="{2637A266-24CA-4783-BD10-22E3211EEAC1}"/>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2" name="Freeform 74">
                <a:extLst>
                  <a:ext uri="{FF2B5EF4-FFF2-40B4-BE49-F238E27FC236}">
                    <a16:creationId xmlns:a16="http://schemas.microsoft.com/office/drawing/2014/main" xmlns="" id="{22649954-301B-4E05-8232-8493B21599C8}"/>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3" name="Freeform 75">
                <a:extLst>
                  <a:ext uri="{FF2B5EF4-FFF2-40B4-BE49-F238E27FC236}">
                    <a16:creationId xmlns:a16="http://schemas.microsoft.com/office/drawing/2014/main" xmlns="" id="{D7652748-2B50-4F73-B40B-7E74C2C9D3FA}"/>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4" name="Rectangle 76">
                <a:extLst>
                  <a:ext uri="{FF2B5EF4-FFF2-40B4-BE49-F238E27FC236}">
                    <a16:creationId xmlns:a16="http://schemas.microsoft.com/office/drawing/2014/main" xmlns="" id="{CC75731B-DB16-4362-8C82-B5EDFFC880EB}"/>
                  </a:ext>
                </a:extLst>
              </p:cNvPr>
              <p:cNvSpPr>
                <a:spLocks noChangeArrowheads="1"/>
              </p:cNvSpPr>
              <p:nvPr/>
            </p:nvSpPr>
            <p:spPr bwMode="auto">
              <a:xfrm>
                <a:off x="1778000" y="2617788"/>
                <a:ext cx="285750"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5" name="Rectangle 77">
                <a:extLst>
                  <a:ext uri="{FF2B5EF4-FFF2-40B4-BE49-F238E27FC236}">
                    <a16:creationId xmlns:a16="http://schemas.microsoft.com/office/drawing/2014/main" xmlns="" id="{185C5F76-7F49-441C-8020-ACB5AC06812D}"/>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6" name="Oval 78">
                <a:extLst>
                  <a:ext uri="{FF2B5EF4-FFF2-40B4-BE49-F238E27FC236}">
                    <a16:creationId xmlns:a16="http://schemas.microsoft.com/office/drawing/2014/main" xmlns="" id="{4284DC79-6930-44AF-B6F7-CFD15B7D9454}"/>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7" name="Oval 79">
                <a:extLst>
                  <a:ext uri="{FF2B5EF4-FFF2-40B4-BE49-F238E27FC236}">
                    <a16:creationId xmlns:a16="http://schemas.microsoft.com/office/drawing/2014/main" xmlns="" id="{D0D4277F-DD2C-4712-B632-B9C8E9F30555}"/>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8" name="Freeform 80">
                <a:extLst>
                  <a:ext uri="{FF2B5EF4-FFF2-40B4-BE49-F238E27FC236}">
                    <a16:creationId xmlns:a16="http://schemas.microsoft.com/office/drawing/2014/main" xmlns="" id="{0FD2E38F-5DD3-4AF2-914C-1F775C5A87BD}"/>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9" name="Freeform 81">
                <a:extLst>
                  <a:ext uri="{FF2B5EF4-FFF2-40B4-BE49-F238E27FC236}">
                    <a16:creationId xmlns:a16="http://schemas.microsoft.com/office/drawing/2014/main" xmlns="" id="{EDDEAC9F-86AC-4BCA-BB88-EF37638829BF}"/>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0" name="Freeform 82">
                <a:extLst>
                  <a:ext uri="{FF2B5EF4-FFF2-40B4-BE49-F238E27FC236}">
                    <a16:creationId xmlns:a16="http://schemas.microsoft.com/office/drawing/2014/main" xmlns="" id="{CA114E5E-282A-4FBB-A54A-E01C6955B959}"/>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1" name="Freeform 83">
                <a:extLst>
                  <a:ext uri="{FF2B5EF4-FFF2-40B4-BE49-F238E27FC236}">
                    <a16:creationId xmlns:a16="http://schemas.microsoft.com/office/drawing/2014/main" xmlns="" id="{193A2FD2-F056-422C-B036-DA55BC79DDF5}"/>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2" name="Freeform 84">
                <a:extLst>
                  <a:ext uri="{FF2B5EF4-FFF2-40B4-BE49-F238E27FC236}">
                    <a16:creationId xmlns:a16="http://schemas.microsoft.com/office/drawing/2014/main" xmlns="" id="{1EF0DD70-A4BF-4CCF-B5B1-32D7A64B553B}"/>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3" name="Freeform 85">
                <a:extLst>
                  <a:ext uri="{FF2B5EF4-FFF2-40B4-BE49-F238E27FC236}">
                    <a16:creationId xmlns:a16="http://schemas.microsoft.com/office/drawing/2014/main" xmlns="" id="{8AF746FE-07D4-4E75-8E74-249611947852}"/>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4" name="Freeform 86">
                <a:extLst>
                  <a:ext uri="{FF2B5EF4-FFF2-40B4-BE49-F238E27FC236}">
                    <a16:creationId xmlns:a16="http://schemas.microsoft.com/office/drawing/2014/main" xmlns="" id="{44B96589-8B0C-482C-98AA-FE973EE85318}"/>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5" name="Freeform 87">
                <a:extLst>
                  <a:ext uri="{FF2B5EF4-FFF2-40B4-BE49-F238E27FC236}">
                    <a16:creationId xmlns:a16="http://schemas.microsoft.com/office/drawing/2014/main" xmlns="" id="{93436096-4F5C-4F4C-B21C-131329FC82A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6" name="Freeform 88">
                <a:extLst>
                  <a:ext uri="{FF2B5EF4-FFF2-40B4-BE49-F238E27FC236}">
                    <a16:creationId xmlns:a16="http://schemas.microsoft.com/office/drawing/2014/main" xmlns="" id="{A6F3D0E0-D103-41E6-87B4-2020730CBD31}"/>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7" name="Freeform 89">
                <a:extLst>
                  <a:ext uri="{FF2B5EF4-FFF2-40B4-BE49-F238E27FC236}">
                    <a16:creationId xmlns:a16="http://schemas.microsoft.com/office/drawing/2014/main" xmlns="" id="{8F309118-76E8-4A9A-BEF7-EEA3B5268795}"/>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179" name="Rectangle 47">
              <a:extLst>
                <a:ext uri="{FF2B5EF4-FFF2-40B4-BE49-F238E27FC236}">
                  <a16:creationId xmlns:a16="http://schemas.microsoft.com/office/drawing/2014/main" xmlns="" id="{017236C0-1C43-4134-AC95-58040EC8CBC1}"/>
                </a:ext>
              </a:extLst>
            </p:cNvPr>
            <p:cNvSpPr>
              <a:spLocks noChangeArrowheads="1"/>
            </p:cNvSpPr>
            <p:nvPr/>
          </p:nvSpPr>
          <p:spPr bwMode="auto">
            <a:xfrm>
              <a:off x="962465" y="3774773"/>
              <a:ext cx="1379036"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Millions of devices feed </a:t>
              </a:r>
              <a:b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into Stream Analytics</a:t>
              </a:r>
              <a:endParaRPr lang="en-US" altLang="en-US" sz="1076" kern="0" dirty="0">
                <a:gradFill>
                  <a:gsLst>
                    <a:gs pos="0">
                      <a:srgbClr val="353535"/>
                    </a:gs>
                    <a:gs pos="100000">
                      <a:srgbClr val="353535"/>
                    </a:gs>
                  </a:gsLst>
                  <a:lin ang="16200000" scaled="1"/>
                </a:gradFill>
                <a:latin typeface="Calibri" panose="020F0502020204030204"/>
                <a:cs typeface="Segoe UI Semibold" panose="020B0702040204020203" pitchFamily="34" charset="0"/>
              </a:endParaRPr>
            </a:p>
          </p:txBody>
        </p:sp>
        <p:cxnSp>
          <p:nvCxnSpPr>
            <p:cNvPr id="180" name="Straight Arrow Connector 179">
              <a:extLst>
                <a:ext uri="{FF2B5EF4-FFF2-40B4-BE49-F238E27FC236}">
                  <a16:creationId xmlns:a16="http://schemas.microsoft.com/office/drawing/2014/main" xmlns="" id="{DD947475-FB1D-4E75-BC8D-AEBDC2AC8951}"/>
                </a:ext>
              </a:extLst>
            </p:cNvPr>
            <p:cNvCxnSpPr>
              <a:cxnSpLocks/>
            </p:cNvCxnSpPr>
            <p:nvPr/>
          </p:nvCxnSpPr>
          <p:spPr>
            <a:xfrm>
              <a:off x="148384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xmlns="" id="{74155FE1-721E-43F3-818A-7136CCA75887}"/>
                </a:ext>
              </a:extLst>
            </p:cNvPr>
            <p:cNvGrpSpPr/>
            <p:nvPr/>
          </p:nvGrpSpPr>
          <p:grpSpPr>
            <a:xfrm>
              <a:off x="1885584" y="2877820"/>
              <a:ext cx="600318" cy="467142"/>
              <a:chOff x="3708400" y="2781301"/>
              <a:chExt cx="930275" cy="723900"/>
            </a:xfrm>
          </p:grpSpPr>
          <p:sp>
            <p:nvSpPr>
              <p:cNvPr id="182" name="Freeform 90">
                <a:extLst>
                  <a:ext uri="{FF2B5EF4-FFF2-40B4-BE49-F238E27FC236}">
                    <a16:creationId xmlns:a16="http://schemas.microsoft.com/office/drawing/2014/main" xmlns="" id="{7BA44BC5-FE2D-4685-9833-580606C18E61}"/>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3" name="Freeform 91">
                <a:extLst>
                  <a:ext uri="{FF2B5EF4-FFF2-40B4-BE49-F238E27FC236}">
                    <a16:creationId xmlns:a16="http://schemas.microsoft.com/office/drawing/2014/main" xmlns="" id="{8238E471-3093-4C80-9C37-C1A4CA680F69}"/>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4" name="Freeform 92">
                <a:extLst>
                  <a:ext uri="{FF2B5EF4-FFF2-40B4-BE49-F238E27FC236}">
                    <a16:creationId xmlns:a16="http://schemas.microsoft.com/office/drawing/2014/main" xmlns="" id="{7766609D-7DED-4260-90C0-82002415F49A}"/>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5" name="Freeform 93">
                <a:extLst>
                  <a:ext uri="{FF2B5EF4-FFF2-40B4-BE49-F238E27FC236}">
                    <a16:creationId xmlns:a16="http://schemas.microsoft.com/office/drawing/2014/main" xmlns="" id="{4E9EF1E1-0146-4ECD-B69F-19D69F05EA69}"/>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6" name="Freeform 94">
                <a:extLst>
                  <a:ext uri="{FF2B5EF4-FFF2-40B4-BE49-F238E27FC236}">
                    <a16:creationId xmlns:a16="http://schemas.microsoft.com/office/drawing/2014/main" xmlns="" id="{8EC885EF-05E7-4332-B885-907605E7BD53}"/>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7" name="Freeform 95">
                <a:extLst>
                  <a:ext uri="{FF2B5EF4-FFF2-40B4-BE49-F238E27FC236}">
                    <a16:creationId xmlns:a16="http://schemas.microsoft.com/office/drawing/2014/main" xmlns="" id="{972022C8-879A-4BC7-81AE-18F3CDD7814A}"/>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8" name="Freeform 96">
                <a:extLst>
                  <a:ext uri="{FF2B5EF4-FFF2-40B4-BE49-F238E27FC236}">
                    <a16:creationId xmlns:a16="http://schemas.microsoft.com/office/drawing/2014/main" xmlns="" id="{211F96D6-71F1-4599-8E2E-FD5926B78A06}"/>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9" name="Freeform 97">
                <a:extLst>
                  <a:ext uri="{FF2B5EF4-FFF2-40B4-BE49-F238E27FC236}">
                    <a16:creationId xmlns:a16="http://schemas.microsoft.com/office/drawing/2014/main" xmlns="" id="{A90F311A-B72A-44FB-AC96-27EB7E603D1A}"/>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192" name="Rectangle: Rounded Corners 191">
              <a:extLst>
                <a:ext uri="{FF2B5EF4-FFF2-40B4-BE49-F238E27FC236}">
                  <a16:creationId xmlns:a16="http://schemas.microsoft.com/office/drawing/2014/main" xmlns="" id="{D1F910DE-0E56-4F8B-A8FD-650CE365FD2A}"/>
                </a:ext>
              </a:extLst>
            </p:cNvPr>
            <p:cNvSpPr/>
            <p:nvPr/>
          </p:nvSpPr>
          <p:spPr bwMode="auto">
            <a:xfrm>
              <a:off x="2911880" y="2622692"/>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3" name="Group 192">
              <a:extLst>
                <a:ext uri="{FF2B5EF4-FFF2-40B4-BE49-F238E27FC236}">
                  <a16:creationId xmlns:a16="http://schemas.microsoft.com/office/drawing/2014/main" xmlns="" id="{718CC4CF-2525-4815-8852-62CD5C82882B}"/>
                </a:ext>
              </a:extLst>
            </p:cNvPr>
            <p:cNvGrpSpPr/>
            <p:nvPr/>
          </p:nvGrpSpPr>
          <p:grpSpPr>
            <a:xfrm>
              <a:off x="2915340" y="2507238"/>
              <a:ext cx="452260" cy="417074"/>
              <a:chOff x="7989965" y="5173839"/>
              <a:chExt cx="308230" cy="284249"/>
            </a:xfrm>
          </p:grpSpPr>
          <p:sp>
            <p:nvSpPr>
              <p:cNvPr id="194" name="Rectangle 193">
                <a:extLst>
                  <a:ext uri="{FF2B5EF4-FFF2-40B4-BE49-F238E27FC236}">
                    <a16:creationId xmlns:a16="http://schemas.microsoft.com/office/drawing/2014/main" xmlns="" id="{16AA8108-641E-4100-89C2-C7874EBADD32}"/>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5" name="Group 194">
                <a:extLst>
                  <a:ext uri="{FF2B5EF4-FFF2-40B4-BE49-F238E27FC236}">
                    <a16:creationId xmlns:a16="http://schemas.microsoft.com/office/drawing/2014/main" xmlns="" id="{9AD58A32-5978-4F75-97F7-B9583BC7C5A5}"/>
                  </a:ext>
                </a:extLst>
              </p:cNvPr>
              <p:cNvGrpSpPr/>
              <p:nvPr/>
            </p:nvGrpSpPr>
            <p:grpSpPr>
              <a:xfrm>
                <a:off x="7989965" y="5173839"/>
                <a:ext cx="308230" cy="284249"/>
                <a:chOff x="7875624" y="5410159"/>
                <a:chExt cx="308230" cy="284249"/>
              </a:xfrm>
            </p:grpSpPr>
            <p:sp>
              <p:nvSpPr>
                <p:cNvPr id="196" name="Freeform 17">
                  <a:extLst>
                    <a:ext uri="{FF2B5EF4-FFF2-40B4-BE49-F238E27FC236}">
                      <a16:creationId xmlns:a16="http://schemas.microsoft.com/office/drawing/2014/main" xmlns="" id="{FCAAE2C8-DD0E-4706-8AE0-3848ADB4446D}"/>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nvGrpSpPr>
                <p:cNvPr id="197" name="Group 196">
                  <a:extLst>
                    <a:ext uri="{FF2B5EF4-FFF2-40B4-BE49-F238E27FC236}">
                      <a16:creationId xmlns:a16="http://schemas.microsoft.com/office/drawing/2014/main" xmlns="" id="{19336598-DF6A-486B-B0B8-5E6481B30847}"/>
                    </a:ext>
                  </a:extLst>
                </p:cNvPr>
                <p:cNvGrpSpPr/>
                <p:nvPr/>
              </p:nvGrpSpPr>
              <p:grpSpPr>
                <a:xfrm>
                  <a:off x="7875624" y="5410159"/>
                  <a:ext cx="308230" cy="284249"/>
                  <a:chOff x="7875624" y="5410159"/>
                  <a:chExt cx="308230" cy="284249"/>
                </a:xfrm>
              </p:grpSpPr>
              <p:sp>
                <p:nvSpPr>
                  <p:cNvPr id="198" name="Freeform 15">
                    <a:extLst>
                      <a:ext uri="{FF2B5EF4-FFF2-40B4-BE49-F238E27FC236}">
                        <a16:creationId xmlns:a16="http://schemas.microsoft.com/office/drawing/2014/main" xmlns="" id="{4014F543-DBB8-4E46-84D4-D727ABF59914}"/>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99" name="Freeform 16">
                    <a:extLst>
                      <a:ext uri="{FF2B5EF4-FFF2-40B4-BE49-F238E27FC236}">
                        <a16:creationId xmlns:a16="http://schemas.microsoft.com/office/drawing/2014/main" xmlns="" id="{E69CF32C-7820-4B89-ABA8-0880A8C4DE82}"/>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00" name="Freeform 19">
                    <a:extLst>
                      <a:ext uri="{FF2B5EF4-FFF2-40B4-BE49-F238E27FC236}">
                        <a16:creationId xmlns:a16="http://schemas.microsoft.com/office/drawing/2014/main" xmlns="" id="{9327995E-262B-457B-8243-3B520AF1B38B}"/>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grpSp>
        </p:grpSp>
        <p:cxnSp>
          <p:nvCxnSpPr>
            <p:cNvPr id="201" name="Straight Arrow Connector 200">
              <a:extLst>
                <a:ext uri="{FF2B5EF4-FFF2-40B4-BE49-F238E27FC236}">
                  <a16:creationId xmlns:a16="http://schemas.microsoft.com/office/drawing/2014/main" xmlns="" id="{DECBC327-4E99-4E9F-A964-2F30BF1B13BA}"/>
                </a:ext>
              </a:extLst>
            </p:cNvPr>
            <p:cNvCxnSpPr>
              <a:cxnSpLocks/>
            </p:cNvCxnSpPr>
            <p:nvPr/>
          </p:nvCxnSpPr>
          <p:spPr>
            <a:xfrm>
              <a:off x="248460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4" name="Rectangle 107">
              <a:extLst>
                <a:ext uri="{FF2B5EF4-FFF2-40B4-BE49-F238E27FC236}">
                  <a16:creationId xmlns:a16="http://schemas.microsoft.com/office/drawing/2014/main" xmlns="" id="{932F0973-37E5-4252-86FD-8306520777FF}"/>
                </a:ext>
              </a:extLst>
            </p:cNvPr>
            <p:cNvSpPr>
              <a:spLocks noChangeArrowheads="1"/>
            </p:cNvSpPr>
            <p:nvPr/>
          </p:nvSpPr>
          <p:spPr bwMode="auto">
            <a:xfrm>
              <a:off x="3932710" y="3032363"/>
              <a:ext cx="5961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05" name="Rectangle 108">
              <a:extLst>
                <a:ext uri="{FF2B5EF4-FFF2-40B4-BE49-F238E27FC236}">
                  <a16:creationId xmlns:a16="http://schemas.microsoft.com/office/drawing/2014/main" xmlns="" id="{E0FE5DE9-AC51-4202-991F-94E698D52DF1}"/>
                </a:ext>
              </a:extLst>
            </p:cNvPr>
            <p:cNvSpPr>
              <a:spLocks noChangeArrowheads="1"/>
            </p:cNvSpPr>
            <p:nvPr/>
          </p:nvSpPr>
          <p:spPr bwMode="auto">
            <a:xfrm>
              <a:off x="4021684"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0" name="Rectangle 109">
              <a:extLst>
                <a:ext uri="{FF2B5EF4-FFF2-40B4-BE49-F238E27FC236}">
                  <a16:creationId xmlns:a16="http://schemas.microsoft.com/office/drawing/2014/main" xmlns="" id="{69CBB896-02A1-43F6-849C-FAFF9E2BB3F8}"/>
                </a:ext>
              </a:extLst>
            </p:cNvPr>
            <p:cNvSpPr>
              <a:spLocks noChangeArrowheads="1"/>
            </p:cNvSpPr>
            <p:nvPr/>
          </p:nvSpPr>
          <p:spPr bwMode="auto">
            <a:xfrm>
              <a:off x="4112438"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1" name="Rectangle 110">
              <a:extLst>
                <a:ext uri="{FF2B5EF4-FFF2-40B4-BE49-F238E27FC236}">
                  <a16:creationId xmlns:a16="http://schemas.microsoft.com/office/drawing/2014/main" xmlns="" id="{91A996D6-8662-4263-811D-44B852F9A863}"/>
                </a:ext>
              </a:extLst>
            </p:cNvPr>
            <p:cNvSpPr>
              <a:spLocks noChangeArrowheads="1"/>
            </p:cNvSpPr>
            <p:nvPr/>
          </p:nvSpPr>
          <p:spPr bwMode="auto">
            <a:xfrm>
              <a:off x="4202301" y="3032363"/>
              <a:ext cx="6139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2" name="Rectangle 111">
              <a:extLst>
                <a:ext uri="{FF2B5EF4-FFF2-40B4-BE49-F238E27FC236}">
                  <a16:creationId xmlns:a16="http://schemas.microsoft.com/office/drawing/2014/main" xmlns="" id="{07E0BCE7-6530-47EA-90F7-63F73593E23F}"/>
                </a:ext>
              </a:extLst>
            </p:cNvPr>
            <p:cNvSpPr>
              <a:spLocks noChangeArrowheads="1"/>
            </p:cNvSpPr>
            <p:nvPr/>
          </p:nvSpPr>
          <p:spPr bwMode="auto">
            <a:xfrm>
              <a:off x="3932710" y="3123117"/>
              <a:ext cx="5961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3" name="Rectangle 112">
              <a:extLst>
                <a:ext uri="{FF2B5EF4-FFF2-40B4-BE49-F238E27FC236}">
                  <a16:creationId xmlns:a16="http://schemas.microsoft.com/office/drawing/2014/main" xmlns="" id="{A080D741-8305-4D16-B342-91A19CAE4244}"/>
                </a:ext>
              </a:extLst>
            </p:cNvPr>
            <p:cNvSpPr>
              <a:spLocks noChangeArrowheads="1"/>
            </p:cNvSpPr>
            <p:nvPr/>
          </p:nvSpPr>
          <p:spPr bwMode="auto">
            <a:xfrm>
              <a:off x="4021684"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4" name="Rectangle 113">
              <a:extLst>
                <a:ext uri="{FF2B5EF4-FFF2-40B4-BE49-F238E27FC236}">
                  <a16:creationId xmlns:a16="http://schemas.microsoft.com/office/drawing/2014/main" xmlns="" id="{9BC15BDF-88DF-4EF9-BA7A-D8FB5237E657}"/>
                </a:ext>
              </a:extLst>
            </p:cNvPr>
            <p:cNvSpPr>
              <a:spLocks noChangeArrowheads="1"/>
            </p:cNvSpPr>
            <p:nvPr/>
          </p:nvSpPr>
          <p:spPr bwMode="auto">
            <a:xfrm>
              <a:off x="4112438"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5" name="Rectangle 114">
              <a:extLst>
                <a:ext uri="{FF2B5EF4-FFF2-40B4-BE49-F238E27FC236}">
                  <a16:creationId xmlns:a16="http://schemas.microsoft.com/office/drawing/2014/main" xmlns="" id="{3A98EE09-B521-4423-BE9D-711B7B33966C}"/>
                </a:ext>
              </a:extLst>
            </p:cNvPr>
            <p:cNvSpPr>
              <a:spLocks noChangeArrowheads="1"/>
            </p:cNvSpPr>
            <p:nvPr/>
          </p:nvSpPr>
          <p:spPr bwMode="auto">
            <a:xfrm>
              <a:off x="4202301" y="312311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6" name="Rectangle 115">
              <a:extLst>
                <a:ext uri="{FF2B5EF4-FFF2-40B4-BE49-F238E27FC236}">
                  <a16:creationId xmlns:a16="http://schemas.microsoft.com/office/drawing/2014/main" xmlns="" id="{DB49DE42-AB89-4185-AC7D-51142BFAFBE0}"/>
                </a:ext>
              </a:extLst>
            </p:cNvPr>
            <p:cNvSpPr>
              <a:spLocks noChangeArrowheads="1"/>
            </p:cNvSpPr>
            <p:nvPr/>
          </p:nvSpPr>
          <p:spPr bwMode="auto">
            <a:xfrm>
              <a:off x="3152342" y="3024344"/>
              <a:ext cx="5872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7" name="Rectangle 116">
              <a:extLst>
                <a:ext uri="{FF2B5EF4-FFF2-40B4-BE49-F238E27FC236}">
                  <a16:creationId xmlns:a16="http://schemas.microsoft.com/office/drawing/2014/main" xmlns="" id="{17ED48C0-A64A-4CBD-AE53-425B886C3129}"/>
                </a:ext>
              </a:extLst>
            </p:cNvPr>
            <p:cNvSpPr>
              <a:spLocks noChangeArrowheads="1"/>
            </p:cNvSpPr>
            <p:nvPr/>
          </p:nvSpPr>
          <p:spPr bwMode="auto">
            <a:xfrm>
              <a:off x="3286692" y="2938039"/>
              <a:ext cx="5961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8" name="Rectangle 117">
              <a:extLst>
                <a:ext uri="{FF2B5EF4-FFF2-40B4-BE49-F238E27FC236}">
                  <a16:creationId xmlns:a16="http://schemas.microsoft.com/office/drawing/2014/main" xmlns="" id="{82DE44C1-4067-4FE2-A5FF-0EABC4EBF65A}"/>
                </a:ext>
              </a:extLst>
            </p:cNvPr>
            <p:cNvSpPr>
              <a:spLocks noChangeArrowheads="1"/>
            </p:cNvSpPr>
            <p:nvPr/>
          </p:nvSpPr>
          <p:spPr bwMode="auto">
            <a:xfrm>
              <a:off x="3346306" y="3050147"/>
              <a:ext cx="5872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9" name="Rectangle 118">
              <a:extLst>
                <a:ext uri="{FF2B5EF4-FFF2-40B4-BE49-F238E27FC236}">
                  <a16:creationId xmlns:a16="http://schemas.microsoft.com/office/drawing/2014/main" xmlns="" id="{5E03DAF5-5466-42B8-B2EA-97A22C9B72F3}"/>
                </a:ext>
              </a:extLst>
            </p:cNvPr>
            <p:cNvSpPr>
              <a:spLocks noChangeArrowheads="1"/>
            </p:cNvSpPr>
            <p:nvPr/>
          </p:nvSpPr>
          <p:spPr bwMode="auto">
            <a:xfrm>
              <a:off x="3421933" y="2965621"/>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0" name="Rectangle 119">
              <a:extLst>
                <a:ext uri="{FF2B5EF4-FFF2-40B4-BE49-F238E27FC236}">
                  <a16:creationId xmlns:a16="http://schemas.microsoft.com/office/drawing/2014/main" xmlns="" id="{D94E495B-BDA7-4893-B66C-F91633AD70B6}"/>
                </a:ext>
              </a:extLst>
            </p:cNvPr>
            <p:cNvSpPr>
              <a:spLocks noChangeArrowheads="1"/>
            </p:cNvSpPr>
            <p:nvPr/>
          </p:nvSpPr>
          <p:spPr bwMode="auto">
            <a:xfrm>
              <a:off x="3090949" y="315157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1" name="Rectangle 120">
              <a:extLst>
                <a:ext uri="{FF2B5EF4-FFF2-40B4-BE49-F238E27FC236}">
                  <a16:creationId xmlns:a16="http://schemas.microsoft.com/office/drawing/2014/main" xmlns="" id="{FAE5DF99-D449-451A-93A7-3183B5E30C0E}"/>
                </a:ext>
              </a:extLst>
            </p:cNvPr>
            <p:cNvSpPr>
              <a:spLocks noChangeArrowheads="1"/>
            </p:cNvSpPr>
            <p:nvPr/>
          </p:nvSpPr>
          <p:spPr bwMode="auto">
            <a:xfrm>
              <a:off x="3240426" y="3113319"/>
              <a:ext cx="6139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2" name="Rectangle 121">
              <a:extLst>
                <a:ext uri="{FF2B5EF4-FFF2-40B4-BE49-F238E27FC236}">
                  <a16:creationId xmlns:a16="http://schemas.microsoft.com/office/drawing/2014/main" xmlns="" id="{8F5836EA-2B6D-47DF-95C9-214BE730C7B7}"/>
                </a:ext>
              </a:extLst>
            </p:cNvPr>
            <p:cNvSpPr>
              <a:spLocks noChangeArrowheads="1"/>
            </p:cNvSpPr>
            <p:nvPr/>
          </p:nvSpPr>
          <p:spPr bwMode="auto">
            <a:xfrm>
              <a:off x="3331180" y="3227206"/>
              <a:ext cx="6139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3" name="Rectangle 122">
              <a:extLst>
                <a:ext uri="{FF2B5EF4-FFF2-40B4-BE49-F238E27FC236}">
                  <a16:creationId xmlns:a16="http://schemas.microsoft.com/office/drawing/2014/main" xmlns="" id="{677DE44B-8C59-4B16-95D5-D133123F1221}"/>
                </a:ext>
              </a:extLst>
            </p:cNvPr>
            <p:cNvSpPr>
              <a:spLocks noChangeArrowheads="1"/>
            </p:cNvSpPr>
            <p:nvPr/>
          </p:nvSpPr>
          <p:spPr bwMode="auto">
            <a:xfrm>
              <a:off x="3421933" y="315157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4" name="Rectangle: Rounded Corners 223">
              <a:extLst>
                <a:ext uri="{FF2B5EF4-FFF2-40B4-BE49-F238E27FC236}">
                  <a16:creationId xmlns:a16="http://schemas.microsoft.com/office/drawing/2014/main" xmlns="" id="{212D50DD-B35A-4071-88C7-655889ED20DA}"/>
                </a:ext>
              </a:extLst>
            </p:cNvPr>
            <p:cNvSpPr/>
            <p:nvPr/>
          </p:nvSpPr>
          <p:spPr bwMode="auto">
            <a:xfrm>
              <a:off x="490479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25" name="Straight Arrow Connector 224">
              <a:extLst>
                <a:ext uri="{FF2B5EF4-FFF2-40B4-BE49-F238E27FC236}">
                  <a16:creationId xmlns:a16="http://schemas.microsoft.com/office/drawing/2014/main" xmlns="" id="{1A6B2D1A-15BB-4683-BA6C-7BBC053599FE}"/>
                </a:ext>
              </a:extLst>
            </p:cNvPr>
            <p:cNvCxnSpPr>
              <a:cxnSpLocks/>
            </p:cNvCxnSpPr>
            <p:nvPr/>
          </p:nvCxnSpPr>
          <p:spPr>
            <a:xfrm>
              <a:off x="3518636"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xmlns="" id="{00063285-4342-4933-913F-C209D3CEAA3B}"/>
                </a:ext>
              </a:extLst>
            </p:cNvPr>
            <p:cNvCxnSpPr>
              <a:cxnSpLocks/>
            </p:cNvCxnSpPr>
            <p:nvPr/>
          </p:nvCxnSpPr>
          <p:spPr>
            <a:xfrm>
              <a:off x="446326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xmlns="" id="{C925FF65-677A-4C28-ACC4-9BE19B182A8B}"/>
                </a:ext>
              </a:extLst>
            </p:cNvPr>
            <p:cNvGrpSpPr/>
            <p:nvPr/>
          </p:nvGrpSpPr>
          <p:grpSpPr>
            <a:xfrm>
              <a:off x="5171026" y="2808584"/>
              <a:ext cx="442398" cy="586046"/>
              <a:chOff x="9212263" y="2652713"/>
              <a:chExt cx="796925" cy="1055688"/>
            </a:xfrm>
          </p:grpSpPr>
          <p:sp>
            <p:nvSpPr>
              <p:cNvPr id="228" name="Freeform 98">
                <a:extLst>
                  <a:ext uri="{FF2B5EF4-FFF2-40B4-BE49-F238E27FC236}">
                    <a16:creationId xmlns:a16="http://schemas.microsoft.com/office/drawing/2014/main" xmlns="" id="{BF8A2005-FF82-436B-8809-48CDE8DDED48}"/>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9" name="Freeform 99">
                <a:extLst>
                  <a:ext uri="{FF2B5EF4-FFF2-40B4-BE49-F238E27FC236}">
                    <a16:creationId xmlns:a16="http://schemas.microsoft.com/office/drawing/2014/main" xmlns="" id="{2E7E34F8-39ED-4422-916E-EBF9816172E3}"/>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0" name="Freeform 100">
                <a:extLst>
                  <a:ext uri="{FF2B5EF4-FFF2-40B4-BE49-F238E27FC236}">
                    <a16:creationId xmlns:a16="http://schemas.microsoft.com/office/drawing/2014/main" xmlns="" id="{6FF38E74-0418-4749-8CEB-54A056DF54EB}"/>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1" name="Oval 101">
                <a:extLst>
                  <a:ext uri="{FF2B5EF4-FFF2-40B4-BE49-F238E27FC236}">
                    <a16:creationId xmlns:a16="http://schemas.microsoft.com/office/drawing/2014/main" xmlns="" id="{94DBD71D-2527-4A12-BCFC-2ED6394806B2}"/>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2" name="Oval 102">
                <a:extLst>
                  <a:ext uri="{FF2B5EF4-FFF2-40B4-BE49-F238E27FC236}">
                    <a16:creationId xmlns:a16="http://schemas.microsoft.com/office/drawing/2014/main" xmlns="" id="{39C3AC67-CFA0-4D36-83C9-066B7805C0FD}"/>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3" name="Freeform 103">
                <a:extLst>
                  <a:ext uri="{FF2B5EF4-FFF2-40B4-BE49-F238E27FC236}">
                    <a16:creationId xmlns:a16="http://schemas.microsoft.com/office/drawing/2014/main" xmlns="" id="{D08A8DA7-10E6-4CA9-BC38-4021F252325E}"/>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4" name="Freeform 104">
                <a:extLst>
                  <a:ext uri="{FF2B5EF4-FFF2-40B4-BE49-F238E27FC236}">
                    <a16:creationId xmlns:a16="http://schemas.microsoft.com/office/drawing/2014/main" xmlns="" id="{FE0846DC-62E7-4D84-97B8-44FAA77E3BD7}"/>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5" name="Freeform 105">
                <a:extLst>
                  <a:ext uri="{FF2B5EF4-FFF2-40B4-BE49-F238E27FC236}">
                    <a16:creationId xmlns:a16="http://schemas.microsoft.com/office/drawing/2014/main" xmlns="" id="{F50B09B2-D7B6-4C4E-886C-9DA76F1AF599}"/>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6" name="Freeform 106">
                <a:extLst>
                  <a:ext uri="{FF2B5EF4-FFF2-40B4-BE49-F238E27FC236}">
                    <a16:creationId xmlns:a16="http://schemas.microsoft.com/office/drawing/2014/main" xmlns="" id="{0AB5A3CA-FBB6-4FF4-967B-786EF5A07943}"/>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237" name="Rectangle 47">
              <a:extLst>
                <a:ext uri="{FF2B5EF4-FFF2-40B4-BE49-F238E27FC236}">
                  <a16:creationId xmlns:a16="http://schemas.microsoft.com/office/drawing/2014/main" xmlns="" id="{2F0773CD-5F27-48E0-927E-21C989AD81A5}"/>
                </a:ext>
              </a:extLst>
            </p:cNvPr>
            <p:cNvSpPr>
              <a:spLocks noChangeArrowheads="1"/>
            </p:cNvSpPr>
            <p:nvPr/>
          </p:nvSpPr>
          <p:spPr bwMode="auto">
            <a:xfrm>
              <a:off x="5025057" y="3774773"/>
              <a:ext cx="730818"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Store data in</a:t>
              </a:r>
              <a:b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SQL DB</a:t>
              </a:r>
            </a:p>
          </p:txBody>
        </p:sp>
        <p:sp>
          <p:nvSpPr>
            <p:cNvPr id="238" name="Rectangle 47">
              <a:extLst>
                <a:ext uri="{FF2B5EF4-FFF2-40B4-BE49-F238E27FC236}">
                  <a16:creationId xmlns:a16="http://schemas.microsoft.com/office/drawing/2014/main" xmlns="" id="{62B3E066-B4B7-41AC-93BC-EB00594350BF}"/>
                </a:ext>
              </a:extLst>
            </p:cNvPr>
            <p:cNvSpPr>
              <a:spLocks noChangeArrowheads="1"/>
            </p:cNvSpPr>
            <p:nvPr/>
          </p:nvSpPr>
          <p:spPr bwMode="auto">
            <a:xfrm>
              <a:off x="3244512" y="3774773"/>
              <a:ext cx="885241"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Transform to</a:t>
              </a:r>
              <a:b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structured data</a:t>
              </a:r>
            </a:p>
          </p:txBody>
        </p:sp>
      </p:grpSp>
      <p:grpSp>
        <p:nvGrpSpPr>
          <p:cNvPr id="449" name="Group 448">
            <a:extLst>
              <a:ext uri="{FF2B5EF4-FFF2-40B4-BE49-F238E27FC236}">
                <a16:creationId xmlns:a16="http://schemas.microsoft.com/office/drawing/2014/main" xmlns="" id="{2A8B2C46-9FF4-400E-9DB5-C5B777982563}"/>
              </a:ext>
            </a:extLst>
          </p:cNvPr>
          <p:cNvGrpSpPr/>
          <p:nvPr/>
        </p:nvGrpSpPr>
        <p:grpSpPr>
          <a:xfrm>
            <a:off x="923463" y="4267818"/>
            <a:ext cx="5118438" cy="2032166"/>
            <a:chOff x="454210" y="4238749"/>
            <a:chExt cx="5733470" cy="2276351"/>
          </a:xfrm>
        </p:grpSpPr>
        <p:sp>
          <p:nvSpPr>
            <p:cNvPr id="18" name="Rectangle 17">
              <a:extLst>
                <a:ext uri="{FF2B5EF4-FFF2-40B4-BE49-F238E27FC236}">
                  <a16:creationId xmlns:a16="http://schemas.microsoft.com/office/drawing/2014/main" xmlns="" id="{2EDD70C2-A91D-4D82-A89E-F57B9B619CA5}"/>
                </a:ext>
              </a:extLst>
            </p:cNvPr>
            <p:cNvSpPr/>
            <p:nvPr/>
          </p:nvSpPr>
          <p:spPr bwMode="auto">
            <a:xfrm>
              <a:off x="454210"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895870">
                <a:defRPr/>
              </a:pPr>
              <a:r>
                <a:rPr lang="en-US" sz="1961" kern="0" dirty="0">
                  <a:gradFill>
                    <a:gsLst>
                      <a:gs pos="0">
                        <a:srgbClr val="0078D7"/>
                      </a:gs>
                      <a:gs pos="100000">
                        <a:srgbClr val="0078D7"/>
                      </a:gs>
                    </a:gsLst>
                    <a:lin ang="5400000" scaled="0"/>
                  </a:gradFill>
                  <a:latin typeface="Calibri" panose="020F0502020204030204"/>
                  <a:cs typeface="Segoe UI Semibold" panose="020B0702040204020203" pitchFamily="34" charset="0"/>
                </a:rPr>
                <a:t>Backends (Mobile/IoT/Web)</a:t>
              </a:r>
            </a:p>
          </p:txBody>
        </p:sp>
        <p:grpSp>
          <p:nvGrpSpPr>
            <p:cNvPr id="239" name="Group 238">
              <a:extLst>
                <a:ext uri="{FF2B5EF4-FFF2-40B4-BE49-F238E27FC236}">
                  <a16:creationId xmlns:a16="http://schemas.microsoft.com/office/drawing/2014/main" xmlns="" id="{3A14FC11-492F-4CAF-80A3-06949B9E4477}"/>
                </a:ext>
              </a:extLst>
            </p:cNvPr>
            <p:cNvGrpSpPr/>
            <p:nvPr/>
          </p:nvGrpSpPr>
          <p:grpSpPr>
            <a:xfrm>
              <a:off x="1006307" y="4832078"/>
              <a:ext cx="685477" cy="1043469"/>
              <a:chOff x="2198688" y="2155826"/>
              <a:chExt cx="1212850" cy="1846263"/>
            </a:xfrm>
          </p:grpSpPr>
          <p:sp>
            <p:nvSpPr>
              <p:cNvPr id="240" name="Freeform 8">
                <a:extLst>
                  <a:ext uri="{FF2B5EF4-FFF2-40B4-BE49-F238E27FC236}">
                    <a16:creationId xmlns:a16="http://schemas.microsoft.com/office/drawing/2014/main" xmlns="" id="{4E3D8DEC-DD2B-444C-95E0-0E77A0C05461}"/>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1" name="Freeform 9">
                <a:extLst>
                  <a:ext uri="{FF2B5EF4-FFF2-40B4-BE49-F238E27FC236}">
                    <a16:creationId xmlns:a16="http://schemas.microsoft.com/office/drawing/2014/main" xmlns="" id="{B7357964-00E8-47B8-956D-51EFFC7BB54B}"/>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2" name="Freeform 10">
                <a:extLst>
                  <a:ext uri="{FF2B5EF4-FFF2-40B4-BE49-F238E27FC236}">
                    <a16:creationId xmlns:a16="http://schemas.microsoft.com/office/drawing/2014/main" xmlns="" id="{770BF509-B7CF-4411-8403-6F8E90F8A88E}"/>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3" name="Freeform 31">
                <a:extLst>
                  <a:ext uri="{FF2B5EF4-FFF2-40B4-BE49-F238E27FC236}">
                    <a16:creationId xmlns:a16="http://schemas.microsoft.com/office/drawing/2014/main" xmlns="" id="{57582A3A-F9FD-4383-BDDB-BCAA5DCE1976}"/>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4" name="Rectangle 32">
                <a:extLst>
                  <a:ext uri="{FF2B5EF4-FFF2-40B4-BE49-F238E27FC236}">
                    <a16:creationId xmlns:a16="http://schemas.microsoft.com/office/drawing/2014/main" xmlns="" id="{3CB80E13-F6D9-4F9E-A30C-7201158A2742}"/>
                  </a:ext>
                </a:extLst>
              </p:cNvPr>
              <p:cNvSpPr>
                <a:spLocks noChangeArrowheads="1"/>
              </p:cNvSpPr>
              <p:nvPr/>
            </p:nvSpPr>
            <p:spPr bwMode="auto">
              <a:xfrm>
                <a:off x="2247900" y="2894013"/>
                <a:ext cx="674688" cy="7953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5" name="Rectangle 33">
                <a:extLst>
                  <a:ext uri="{FF2B5EF4-FFF2-40B4-BE49-F238E27FC236}">
                    <a16:creationId xmlns:a16="http://schemas.microsoft.com/office/drawing/2014/main" xmlns="" id="{46B08FF7-BB37-4BE5-940D-8AF4E6DF192A}"/>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6" name="Oval 34">
                <a:extLst>
                  <a:ext uri="{FF2B5EF4-FFF2-40B4-BE49-F238E27FC236}">
                    <a16:creationId xmlns:a16="http://schemas.microsoft.com/office/drawing/2014/main" xmlns="" id="{76AFBDF3-10C2-4539-9AA8-97A56352D864}"/>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7" name="Oval 35">
                <a:extLst>
                  <a:ext uri="{FF2B5EF4-FFF2-40B4-BE49-F238E27FC236}">
                    <a16:creationId xmlns:a16="http://schemas.microsoft.com/office/drawing/2014/main" xmlns="" id="{EA84C145-AAE2-4B21-B431-76FD73BCDB43}"/>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8" name="Freeform 36">
                <a:extLst>
                  <a:ext uri="{FF2B5EF4-FFF2-40B4-BE49-F238E27FC236}">
                    <a16:creationId xmlns:a16="http://schemas.microsoft.com/office/drawing/2014/main" xmlns="" id="{C6A485D6-229C-41C8-B9D4-83F1C69006C2}"/>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9" name="Freeform 37">
                <a:extLst>
                  <a:ext uri="{FF2B5EF4-FFF2-40B4-BE49-F238E27FC236}">
                    <a16:creationId xmlns:a16="http://schemas.microsoft.com/office/drawing/2014/main" xmlns="" id="{0D7EB5CD-DAB1-4FB1-9B4E-1909E99B8FC6}"/>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0" name="Freeform 38">
                <a:extLst>
                  <a:ext uri="{FF2B5EF4-FFF2-40B4-BE49-F238E27FC236}">
                    <a16:creationId xmlns:a16="http://schemas.microsoft.com/office/drawing/2014/main" xmlns="" id="{8128BEEE-A668-47EB-9ECE-AD62BA49A2D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1" name="Freeform 39">
                <a:extLst>
                  <a:ext uri="{FF2B5EF4-FFF2-40B4-BE49-F238E27FC236}">
                    <a16:creationId xmlns:a16="http://schemas.microsoft.com/office/drawing/2014/main" xmlns="" id="{2BAC7452-0FAB-4347-980C-833DAAD38FF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2" name="Freeform 40">
                <a:extLst>
                  <a:ext uri="{FF2B5EF4-FFF2-40B4-BE49-F238E27FC236}">
                    <a16:creationId xmlns:a16="http://schemas.microsoft.com/office/drawing/2014/main" xmlns="" id="{99D39D03-110A-4505-AD9F-002AAEA4AC48}"/>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3" name="Freeform 41">
                <a:extLst>
                  <a:ext uri="{FF2B5EF4-FFF2-40B4-BE49-F238E27FC236}">
                    <a16:creationId xmlns:a16="http://schemas.microsoft.com/office/drawing/2014/main" xmlns="" id="{C03C016E-875B-4B3C-91BF-82E551A5186C}"/>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4" name="Freeform 42">
                <a:extLst>
                  <a:ext uri="{FF2B5EF4-FFF2-40B4-BE49-F238E27FC236}">
                    <a16:creationId xmlns:a16="http://schemas.microsoft.com/office/drawing/2014/main" xmlns="" id="{3668A088-7C1D-4646-A428-6BAE0C605D47}"/>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5" name="Rectangle 43">
                <a:extLst>
                  <a:ext uri="{FF2B5EF4-FFF2-40B4-BE49-F238E27FC236}">
                    <a16:creationId xmlns:a16="http://schemas.microsoft.com/office/drawing/2014/main" xmlns="" id="{EAA18596-D348-4AF2-B154-51573F204517}"/>
                  </a:ext>
                </a:extLst>
              </p:cNvPr>
              <p:cNvSpPr>
                <a:spLocks noChangeArrowheads="1"/>
              </p:cNvSpPr>
              <p:nvPr/>
            </p:nvSpPr>
            <p:spPr bwMode="auto">
              <a:xfrm>
                <a:off x="2705100" y="3432176"/>
                <a:ext cx="706438" cy="56991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6" name="Rectangle 44">
                <a:extLst>
                  <a:ext uri="{FF2B5EF4-FFF2-40B4-BE49-F238E27FC236}">
                    <a16:creationId xmlns:a16="http://schemas.microsoft.com/office/drawing/2014/main" xmlns="" id="{638E289F-AC41-4D31-A6E8-D0ADD6B13006}"/>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7" name="Rectangle 45">
                <a:extLst>
                  <a:ext uri="{FF2B5EF4-FFF2-40B4-BE49-F238E27FC236}">
                    <a16:creationId xmlns:a16="http://schemas.microsoft.com/office/drawing/2014/main" xmlns="" id="{61DF8590-86C7-452C-8D5B-EEFD034B5364}"/>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8" name="Rectangle 46">
                <a:extLst>
                  <a:ext uri="{FF2B5EF4-FFF2-40B4-BE49-F238E27FC236}">
                    <a16:creationId xmlns:a16="http://schemas.microsoft.com/office/drawing/2014/main" xmlns="" id="{B40DA1E7-09FD-4935-A6AE-A9AA7DE1C345}"/>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9" name="Rectangle 47">
                <a:extLst>
                  <a:ext uri="{FF2B5EF4-FFF2-40B4-BE49-F238E27FC236}">
                    <a16:creationId xmlns:a16="http://schemas.microsoft.com/office/drawing/2014/main" xmlns="" id="{D07FB87C-B203-4FFF-8481-DFD65DFE92AF}"/>
                  </a:ext>
                </a:extLst>
              </p:cNvPr>
              <p:cNvSpPr>
                <a:spLocks noChangeArrowheads="1"/>
              </p:cNvSpPr>
              <p:nvPr/>
            </p:nvSpPr>
            <p:spPr bwMode="auto">
              <a:xfrm>
                <a:off x="2762250" y="3492501"/>
                <a:ext cx="592138" cy="4524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60" name="Rectangle 48">
                <a:extLst>
                  <a:ext uri="{FF2B5EF4-FFF2-40B4-BE49-F238E27FC236}">
                    <a16:creationId xmlns:a16="http://schemas.microsoft.com/office/drawing/2014/main" xmlns="" id="{7D875A62-9CB6-434E-9D6C-AE0D8A06F82C}"/>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61" name="Freeform 49">
                <a:extLst>
                  <a:ext uri="{FF2B5EF4-FFF2-40B4-BE49-F238E27FC236}">
                    <a16:creationId xmlns:a16="http://schemas.microsoft.com/office/drawing/2014/main" xmlns="" id="{165438FC-3541-45F6-A01B-BF921D76EDC7}"/>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62" name="Freeform 50">
                <a:extLst>
                  <a:ext uri="{FF2B5EF4-FFF2-40B4-BE49-F238E27FC236}">
                    <a16:creationId xmlns:a16="http://schemas.microsoft.com/office/drawing/2014/main" xmlns="" id="{D37F7045-EB69-4BF7-92B5-6A0D19B8185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63" name="Freeform 51">
                <a:extLst>
                  <a:ext uri="{FF2B5EF4-FFF2-40B4-BE49-F238E27FC236}">
                    <a16:creationId xmlns:a16="http://schemas.microsoft.com/office/drawing/2014/main" xmlns="" id="{EC355BDB-3863-4910-BB19-FD3F60A1F10A}"/>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264" name="Rectangle 47">
              <a:extLst>
                <a:ext uri="{FF2B5EF4-FFF2-40B4-BE49-F238E27FC236}">
                  <a16:creationId xmlns:a16="http://schemas.microsoft.com/office/drawing/2014/main" xmlns="" id="{A93B5562-DFAA-4B84-9FAC-0B294998827E}"/>
                </a:ext>
              </a:extLst>
            </p:cNvPr>
            <p:cNvSpPr>
              <a:spLocks noChangeArrowheads="1"/>
            </p:cNvSpPr>
            <p:nvPr/>
          </p:nvSpPr>
          <p:spPr bwMode="auto">
            <a:xfrm>
              <a:off x="883225" y="6005909"/>
              <a:ext cx="976819"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Photo taken and </a:t>
              </a:r>
              <a:b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dirty="0" err="1">
                  <a:gradFill>
                    <a:gsLst>
                      <a:gs pos="0">
                        <a:srgbClr val="353535"/>
                      </a:gs>
                      <a:gs pos="100000">
                        <a:srgbClr val="353535"/>
                      </a:gs>
                    </a:gsLst>
                    <a:lin ang="16200000" scaled="1"/>
                  </a:gradFill>
                  <a:latin typeface="Calibri" panose="020F0502020204030204"/>
                  <a:cs typeface="Segoe UI Semibold" panose="020B0702040204020203" pitchFamily="34" charset="0"/>
                </a:rPr>
                <a:t>WebHook</a:t>
              </a:r>
              <a: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 called</a:t>
              </a:r>
            </a:p>
          </p:txBody>
        </p:sp>
        <p:sp>
          <p:nvSpPr>
            <p:cNvPr id="265" name="Rectangle: Rounded Corners 264">
              <a:extLst>
                <a:ext uri="{FF2B5EF4-FFF2-40B4-BE49-F238E27FC236}">
                  <a16:creationId xmlns:a16="http://schemas.microsoft.com/office/drawing/2014/main" xmlns="" id="{C50EFBCD-B40D-4582-8B6B-669D5138EE46}"/>
                </a:ext>
              </a:extLst>
            </p:cNvPr>
            <p:cNvSpPr/>
            <p:nvPr/>
          </p:nvSpPr>
          <p:spPr bwMode="auto">
            <a:xfrm>
              <a:off x="2178232"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6" name="Group 265">
              <a:extLst>
                <a:ext uri="{FF2B5EF4-FFF2-40B4-BE49-F238E27FC236}">
                  <a16:creationId xmlns:a16="http://schemas.microsoft.com/office/drawing/2014/main" xmlns="" id="{2E171DF0-F2E2-4E1D-9B01-773C597A3897}"/>
                </a:ext>
              </a:extLst>
            </p:cNvPr>
            <p:cNvGrpSpPr/>
            <p:nvPr/>
          </p:nvGrpSpPr>
          <p:grpSpPr>
            <a:xfrm>
              <a:off x="2181692" y="4804390"/>
              <a:ext cx="452260" cy="417074"/>
              <a:chOff x="7989965" y="5173839"/>
              <a:chExt cx="308230" cy="284249"/>
            </a:xfrm>
          </p:grpSpPr>
          <p:sp>
            <p:nvSpPr>
              <p:cNvPr id="267" name="Rectangle 266">
                <a:extLst>
                  <a:ext uri="{FF2B5EF4-FFF2-40B4-BE49-F238E27FC236}">
                    <a16:creationId xmlns:a16="http://schemas.microsoft.com/office/drawing/2014/main" xmlns="" id="{C7E62103-5D29-492A-A5D0-F9CA4C80AC06}"/>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8" name="Group 267">
                <a:extLst>
                  <a:ext uri="{FF2B5EF4-FFF2-40B4-BE49-F238E27FC236}">
                    <a16:creationId xmlns:a16="http://schemas.microsoft.com/office/drawing/2014/main" xmlns="" id="{762BA70F-5B0B-4C90-B31B-39F3D4DAB77F}"/>
                  </a:ext>
                </a:extLst>
              </p:cNvPr>
              <p:cNvGrpSpPr/>
              <p:nvPr/>
            </p:nvGrpSpPr>
            <p:grpSpPr>
              <a:xfrm>
                <a:off x="7989965" y="5173839"/>
                <a:ext cx="308230" cy="284249"/>
                <a:chOff x="7875624" y="5410159"/>
                <a:chExt cx="308230" cy="284249"/>
              </a:xfrm>
            </p:grpSpPr>
            <p:sp>
              <p:nvSpPr>
                <p:cNvPr id="269" name="Freeform 17">
                  <a:extLst>
                    <a:ext uri="{FF2B5EF4-FFF2-40B4-BE49-F238E27FC236}">
                      <a16:creationId xmlns:a16="http://schemas.microsoft.com/office/drawing/2014/main" xmlns="" id="{979D84D7-A375-4A76-9356-92A5C21C3D1A}"/>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nvGrpSpPr>
                <p:cNvPr id="270" name="Group 269">
                  <a:extLst>
                    <a:ext uri="{FF2B5EF4-FFF2-40B4-BE49-F238E27FC236}">
                      <a16:creationId xmlns:a16="http://schemas.microsoft.com/office/drawing/2014/main" xmlns="" id="{9D8A7326-ED84-4C1F-8067-A9FFF25D0D64}"/>
                    </a:ext>
                  </a:extLst>
                </p:cNvPr>
                <p:cNvGrpSpPr/>
                <p:nvPr/>
              </p:nvGrpSpPr>
              <p:grpSpPr>
                <a:xfrm>
                  <a:off x="7875624" y="5410159"/>
                  <a:ext cx="308230" cy="284249"/>
                  <a:chOff x="7875624" y="5410159"/>
                  <a:chExt cx="308230" cy="284249"/>
                </a:xfrm>
              </p:grpSpPr>
              <p:sp>
                <p:nvSpPr>
                  <p:cNvPr id="271" name="Freeform 15">
                    <a:extLst>
                      <a:ext uri="{FF2B5EF4-FFF2-40B4-BE49-F238E27FC236}">
                        <a16:creationId xmlns:a16="http://schemas.microsoft.com/office/drawing/2014/main" xmlns="" id="{4EE535F3-702F-41FC-AFF2-C7665554D49C}"/>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72" name="Freeform 16">
                    <a:extLst>
                      <a:ext uri="{FF2B5EF4-FFF2-40B4-BE49-F238E27FC236}">
                        <a16:creationId xmlns:a16="http://schemas.microsoft.com/office/drawing/2014/main" xmlns="" id="{D3B41EAD-A54B-4181-8794-DF49A6FAB82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73" name="Freeform 19">
                    <a:extLst>
                      <a:ext uri="{FF2B5EF4-FFF2-40B4-BE49-F238E27FC236}">
                        <a16:creationId xmlns:a16="http://schemas.microsoft.com/office/drawing/2014/main" xmlns="" id="{D9F3F173-E9C6-4137-8400-EABEC140D2AC}"/>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grpSp>
        </p:grpSp>
        <p:cxnSp>
          <p:nvCxnSpPr>
            <p:cNvPr id="274" name="Straight Arrow Connector 273">
              <a:extLst>
                <a:ext uri="{FF2B5EF4-FFF2-40B4-BE49-F238E27FC236}">
                  <a16:creationId xmlns:a16="http://schemas.microsoft.com/office/drawing/2014/main" xmlns="" id="{2E558CE5-3EAD-4E1A-98E5-7E079A2ADFB3}"/>
                </a:ext>
              </a:extLst>
            </p:cNvPr>
            <p:cNvCxnSpPr>
              <a:cxnSpLocks/>
            </p:cNvCxnSpPr>
            <p:nvPr/>
          </p:nvCxnSpPr>
          <p:spPr>
            <a:xfrm>
              <a:off x="1750961"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75" name="Rectangle: Rounded Corners 274">
              <a:extLst>
                <a:ext uri="{FF2B5EF4-FFF2-40B4-BE49-F238E27FC236}">
                  <a16:creationId xmlns:a16="http://schemas.microsoft.com/office/drawing/2014/main" xmlns="" id="{633E5784-C028-4264-BA81-41493C153D1C}"/>
                </a:ext>
              </a:extLst>
            </p:cNvPr>
            <p:cNvSpPr/>
            <p:nvPr/>
          </p:nvSpPr>
          <p:spPr bwMode="auto">
            <a:xfrm>
              <a:off x="4222623"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6" name="Group 275">
              <a:extLst>
                <a:ext uri="{FF2B5EF4-FFF2-40B4-BE49-F238E27FC236}">
                  <a16:creationId xmlns:a16="http://schemas.microsoft.com/office/drawing/2014/main" xmlns="" id="{2B7386A9-EE6D-4A9B-A29C-5BE00B386D7C}"/>
                </a:ext>
              </a:extLst>
            </p:cNvPr>
            <p:cNvGrpSpPr/>
            <p:nvPr/>
          </p:nvGrpSpPr>
          <p:grpSpPr>
            <a:xfrm>
              <a:off x="4226083" y="4804390"/>
              <a:ext cx="452260" cy="417074"/>
              <a:chOff x="7989965" y="5173839"/>
              <a:chExt cx="308230" cy="284249"/>
            </a:xfrm>
          </p:grpSpPr>
          <p:sp>
            <p:nvSpPr>
              <p:cNvPr id="277" name="Rectangle 276">
                <a:extLst>
                  <a:ext uri="{FF2B5EF4-FFF2-40B4-BE49-F238E27FC236}">
                    <a16:creationId xmlns:a16="http://schemas.microsoft.com/office/drawing/2014/main" xmlns="" id="{8D0E891D-E2AF-4D3C-8D37-89220617F9CF}"/>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8" name="Group 277">
                <a:extLst>
                  <a:ext uri="{FF2B5EF4-FFF2-40B4-BE49-F238E27FC236}">
                    <a16:creationId xmlns:a16="http://schemas.microsoft.com/office/drawing/2014/main" xmlns="" id="{0C17E18A-A977-484F-B574-A67A48380061}"/>
                  </a:ext>
                </a:extLst>
              </p:cNvPr>
              <p:cNvGrpSpPr/>
              <p:nvPr/>
            </p:nvGrpSpPr>
            <p:grpSpPr>
              <a:xfrm>
                <a:off x="7989965" y="5173839"/>
                <a:ext cx="308230" cy="284249"/>
                <a:chOff x="7875624" y="5410159"/>
                <a:chExt cx="308230" cy="284249"/>
              </a:xfrm>
            </p:grpSpPr>
            <p:sp>
              <p:nvSpPr>
                <p:cNvPr id="279" name="Freeform 17">
                  <a:extLst>
                    <a:ext uri="{FF2B5EF4-FFF2-40B4-BE49-F238E27FC236}">
                      <a16:creationId xmlns:a16="http://schemas.microsoft.com/office/drawing/2014/main" xmlns="" id="{0CA10F88-DC32-456B-9388-73C3CC08F8B0}"/>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nvGrpSpPr>
                <p:cNvPr id="280" name="Group 279">
                  <a:extLst>
                    <a:ext uri="{FF2B5EF4-FFF2-40B4-BE49-F238E27FC236}">
                      <a16:creationId xmlns:a16="http://schemas.microsoft.com/office/drawing/2014/main" xmlns="" id="{CD14EE52-4592-49A2-B3D3-5FEF95859267}"/>
                    </a:ext>
                  </a:extLst>
                </p:cNvPr>
                <p:cNvGrpSpPr/>
                <p:nvPr/>
              </p:nvGrpSpPr>
              <p:grpSpPr>
                <a:xfrm>
                  <a:off x="7875624" y="5410159"/>
                  <a:ext cx="308230" cy="284249"/>
                  <a:chOff x="7875624" y="5410159"/>
                  <a:chExt cx="308230" cy="284249"/>
                </a:xfrm>
              </p:grpSpPr>
              <p:sp>
                <p:nvSpPr>
                  <p:cNvPr id="281" name="Freeform 15">
                    <a:extLst>
                      <a:ext uri="{FF2B5EF4-FFF2-40B4-BE49-F238E27FC236}">
                        <a16:creationId xmlns:a16="http://schemas.microsoft.com/office/drawing/2014/main" xmlns="" id="{F19FBF44-BF94-4357-98ED-96C9B9B05EDB}"/>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82" name="Freeform 16">
                    <a:extLst>
                      <a:ext uri="{FF2B5EF4-FFF2-40B4-BE49-F238E27FC236}">
                        <a16:creationId xmlns:a16="http://schemas.microsoft.com/office/drawing/2014/main" xmlns="" id="{49A74606-BD98-4A10-B519-6FAEE3B3387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83" name="Freeform 19">
                    <a:extLst>
                      <a:ext uri="{FF2B5EF4-FFF2-40B4-BE49-F238E27FC236}">
                        <a16:creationId xmlns:a16="http://schemas.microsoft.com/office/drawing/2014/main" xmlns="" id="{067EB96B-BB22-4800-AB3D-45261F57FF1F}"/>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grpSp>
        </p:grpSp>
        <p:cxnSp>
          <p:nvCxnSpPr>
            <p:cNvPr id="284" name="Straight Arrow Connector 283">
              <a:extLst>
                <a:ext uri="{FF2B5EF4-FFF2-40B4-BE49-F238E27FC236}">
                  <a16:creationId xmlns:a16="http://schemas.microsoft.com/office/drawing/2014/main" xmlns="" id="{5D841D6E-FC59-4380-8A50-BC6EBA6D0082}"/>
                </a:ext>
              </a:extLst>
            </p:cNvPr>
            <p:cNvCxnSpPr>
              <a:cxnSpLocks/>
            </p:cNvCxnSpPr>
            <p:nvPr/>
          </p:nvCxnSpPr>
          <p:spPr>
            <a:xfrm>
              <a:off x="3795352"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6" name="Freeform 52">
              <a:extLst>
                <a:ext uri="{FF2B5EF4-FFF2-40B4-BE49-F238E27FC236}">
                  <a16:creationId xmlns:a16="http://schemas.microsoft.com/office/drawing/2014/main" xmlns="" id="{A5DE6766-5F25-422F-ADEC-0CEAEC44712F}"/>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87" name="Freeform 53">
              <a:extLst>
                <a:ext uri="{FF2B5EF4-FFF2-40B4-BE49-F238E27FC236}">
                  <a16:creationId xmlns:a16="http://schemas.microsoft.com/office/drawing/2014/main" xmlns="" id="{EC7AB43B-FD62-458F-A5EB-B13A3FAE2DCC}"/>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88" name="Freeform 54">
              <a:extLst>
                <a:ext uri="{FF2B5EF4-FFF2-40B4-BE49-F238E27FC236}">
                  <a16:creationId xmlns:a16="http://schemas.microsoft.com/office/drawing/2014/main" xmlns="" id="{BE078F39-9F3F-4344-A2D1-34F2AD6F1099}"/>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89" name="Freeform 55">
              <a:extLst>
                <a:ext uri="{FF2B5EF4-FFF2-40B4-BE49-F238E27FC236}">
                  <a16:creationId xmlns:a16="http://schemas.microsoft.com/office/drawing/2014/main" xmlns="" id="{69E74A7A-84D6-490D-AFDE-F5EAECFD7095}"/>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nvGrpSpPr>
            <p:cNvPr id="119" name="Group 118">
              <a:extLst>
                <a:ext uri="{FF2B5EF4-FFF2-40B4-BE49-F238E27FC236}">
                  <a16:creationId xmlns:a16="http://schemas.microsoft.com/office/drawing/2014/main" xmlns="" id="{EB9021A7-267B-453C-9F19-3A1939399537}"/>
                </a:ext>
              </a:extLst>
            </p:cNvPr>
            <p:cNvGrpSpPr/>
            <p:nvPr/>
          </p:nvGrpSpPr>
          <p:grpSpPr>
            <a:xfrm>
              <a:off x="2514949" y="5290541"/>
              <a:ext cx="284339" cy="228502"/>
              <a:chOff x="2514949" y="5290541"/>
              <a:chExt cx="284339" cy="228502"/>
            </a:xfrm>
          </p:grpSpPr>
          <p:sp>
            <p:nvSpPr>
              <p:cNvPr id="290" name="Rectangle 56">
                <a:extLst>
                  <a:ext uri="{FF2B5EF4-FFF2-40B4-BE49-F238E27FC236}">
                    <a16:creationId xmlns:a16="http://schemas.microsoft.com/office/drawing/2014/main" xmlns="" id="{78BD22CF-052D-4971-9693-4B879A25564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1" name="Rectangle 57">
                <a:extLst>
                  <a:ext uri="{FF2B5EF4-FFF2-40B4-BE49-F238E27FC236}">
                    <a16:creationId xmlns:a16="http://schemas.microsoft.com/office/drawing/2014/main" xmlns="" id="{742566F4-8FD1-4D3A-A6E8-660850A23A24}"/>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2" name="Rectangle 58">
                <a:extLst>
                  <a:ext uri="{FF2B5EF4-FFF2-40B4-BE49-F238E27FC236}">
                    <a16:creationId xmlns:a16="http://schemas.microsoft.com/office/drawing/2014/main" xmlns="" id="{EAFF57AC-7B31-4E0A-A56A-64D9AB616091}"/>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3" name="Rectangle 59">
                <a:extLst>
                  <a:ext uri="{FF2B5EF4-FFF2-40B4-BE49-F238E27FC236}">
                    <a16:creationId xmlns:a16="http://schemas.microsoft.com/office/drawing/2014/main" xmlns="" id="{CB086BE4-2712-4BFA-AB90-C970FDE0089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4" name="Rectangle 60">
                <a:extLst>
                  <a:ext uri="{FF2B5EF4-FFF2-40B4-BE49-F238E27FC236}">
                    <a16:creationId xmlns:a16="http://schemas.microsoft.com/office/drawing/2014/main" xmlns="" id="{B84B2BD3-12BE-48CA-B44D-9716B8E17C1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5" name="Rectangle 61">
                <a:extLst>
                  <a:ext uri="{FF2B5EF4-FFF2-40B4-BE49-F238E27FC236}">
                    <a16:creationId xmlns:a16="http://schemas.microsoft.com/office/drawing/2014/main" xmlns="" id="{EB7859A5-6579-4856-8784-1F609DABEEF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6" name="Freeform 62">
                <a:extLst>
                  <a:ext uri="{FF2B5EF4-FFF2-40B4-BE49-F238E27FC236}">
                    <a16:creationId xmlns:a16="http://schemas.microsoft.com/office/drawing/2014/main" xmlns="" id="{EF76A8BE-BBD5-4C04-BBBA-D656B22B871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7" name="Freeform 63">
                <a:extLst>
                  <a:ext uri="{FF2B5EF4-FFF2-40B4-BE49-F238E27FC236}">
                    <a16:creationId xmlns:a16="http://schemas.microsoft.com/office/drawing/2014/main" xmlns="" id="{2595BF1E-AD56-4EE6-83AC-0CED5146C70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8" name="Freeform 64">
                <a:extLst>
                  <a:ext uri="{FF2B5EF4-FFF2-40B4-BE49-F238E27FC236}">
                    <a16:creationId xmlns:a16="http://schemas.microsoft.com/office/drawing/2014/main" xmlns="" id="{7116BDB5-745F-4F97-9B76-5176A075FB7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cxnSp>
          <p:nvCxnSpPr>
            <p:cNvPr id="343" name="Straight Connector 342">
              <a:extLst>
                <a:ext uri="{FF2B5EF4-FFF2-40B4-BE49-F238E27FC236}">
                  <a16:creationId xmlns:a16="http://schemas.microsoft.com/office/drawing/2014/main" xmlns="" id="{E950407C-FD14-468A-B8D9-3AFB90D95110}"/>
                </a:ext>
              </a:extLst>
            </p:cNvPr>
            <p:cNvCxnSpPr>
              <a:stCxn id="311" idx="1"/>
              <a:endCxn id="301" idx="3"/>
            </p:cNvCxnSpPr>
            <p:nvPr/>
          </p:nvCxnSpPr>
          <p:spPr>
            <a:xfrm flipH="1">
              <a:off x="4907597" y="5218164"/>
              <a:ext cx="268306" cy="1887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xmlns="" id="{D1EB9DFE-FCCF-4F3C-BD45-D2007563C6DF}"/>
                </a:ext>
              </a:extLst>
            </p:cNvPr>
            <p:cNvCxnSpPr>
              <a:cxnSpLocks/>
              <a:stCxn id="321" idx="1"/>
            </p:cNvCxnSpPr>
            <p:nvPr/>
          </p:nvCxnSpPr>
          <p:spPr>
            <a:xfrm flipH="1">
              <a:off x="4903439" y="5401494"/>
              <a:ext cx="272464" cy="469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xmlns="" id="{C15139D1-D121-409F-91A7-59DBB8E9AC3D}"/>
                </a:ext>
              </a:extLst>
            </p:cNvPr>
            <p:cNvCxnSpPr>
              <a:cxnSpLocks/>
              <a:stCxn id="331" idx="1"/>
            </p:cNvCxnSpPr>
            <p:nvPr/>
          </p:nvCxnSpPr>
          <p:spPr>
            <a:xfrm flipH="1" flipV="1">
              <a:off x="4903439" y="5406186"/>
              <a:ext cx="272464" cy="17863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0" name="Group 309">
              <a:extLst>
                <a:ext uri="{FF2B5EF4-FFF2-40B4-BE49-F238E27FC236}">
                  <a16:creationId xmlns:a16="http://schemas.microsoft.com/office/drawing/2014/main" xmlns="" id="{496B6D45-829B-4C94-B2E5-305DBFD4B4B6}"/>
                </a:ext>
              </a:extLst>
            </p:cNvPr>
            <p:cNvGrpSpPr/>
            <p:nvPr/>
          </p:nvGrpSpPr>
          <p:grpSpPr>
            <a:xfrm>
              <a:off x="5175903" y="5136111"/>
              <a:ext cx="204208" cy="164106"/>
              <a:chOff x="2514949" y="5290541"/>
              <a:chExt cx="284339" cy="228502"/>
            </a:xfrm>
          </p:grpSpPr>
          <p:sp>
            <p:nvSpPr>
              <p:cNvPr id="311" name="Rectangle 56">
                <a:extLst>
                  <a:ext uri="{FF2B5EF4-FFF2-40B4-BE49-F238E27FC236}">
                    <a16:creationId xmlns:a16="http://schemas.microsoft.com/office/drawing/2014/main" xmlns="" id="{74FD4343-7FDF-4972-8B14-02A4F95CF3A7}"/>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2" name="Rectangle 57">
                <a:extLst>
                  <a:ext uri="{FF2B5EF4-FFF2-40B4-BE49-F238E27FC236}">
                    <a16:creationId xmlns:a16="http://schemas.microsoft.com/office/drawing/2014/main" xmlns="" id="{3EDDA4D5-1D67-472B-AC17-FF81EC3EACB9}"/>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3" name="Rectangle 58">
                <a:extLst>
                  <a:ext uri="{FF2B5EF4-FFF2-40B4-BE49-F238E27FC236}">
                    <a16:creationId xmlns:a16="http://schemas.microsoft.com/office/drawing/2014/main" xmlns="" id="{96EB294A-20D3-4147-8C33-6FD4E6119316}"/>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4" name="Rectangle 59">
                <a:extLst>
                  <a:ext uri="{FF2B5EF4-FFF2-40B4-BE49-F238E27FC236}">
                    <a16:creationId xmlns:a16="http://schemas.microsoft.com/office/drawing/2014/main" xmlns="" id="{94DBA7D3-F68A-4606-885F-BC59BB32BB07}"/>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5" name="Rectangle 60">
                <a:extLst>
                  <a:ext uri="{FF2B5EF4-FFF2-40B4-BE49-F238E27FC236}">
                    <a16:creationId xmlns:a16="http://schemas.microsoft.com/office/drawing/2014/main" xmlns="" id="{61E97E5C-BA58-497B-8D6A-7379F59E60FE}"/>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6" name="Rectangle 61">
                <a:extLst>
                  <a:ext uri="{FF2B5EF4-FFF2-40B4-BE49-F238E27FC236}">
                    <a16:creationId xmlns:a16="http://schemas.microsoft.com/office/drawing/2014/main" xmlns="" id="{F9A56C47-ECAD-4129-B42D-6D64D4E9A2C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7" name="Freeform 62">
                <a:extLst>
                  <a:ext uri="{FF2B5EF4-FFF2-40B4-BE49-F238E27FC236}">
                    <a16:creationId xmlns:a16="http://schemas.microsoft.com/office/drawing/2014/main" xmlns="" id="{F42F6446-0B36-4433-B905-4979E2ADA3B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8" name="Freeform 63">
                <a:extLst>
                  <a:ext uri="{FF2B5EF4-FFF2-40B4-BE49-F238E27FC236}">
                    <a16:creationId xmlns:a16="http://schemas.microsoft.com/office/drawing/2014/main" xmlns="" id="{E3D064E2-0FB6-4BED-8C71-04D2DFFFBE4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9" name="Freeform 64">
                <a:extLst>
                  <a:ext uri="{FF2B5EF4-FFF2-40B4-BE49-F238E27FC236}">
                    <a16:creationId xmlns:a16="http://schemas.microsoft.com/office/drawing/2014/main" xmlns="" id="{6C9CCBB5-A60F-4D88-8223-F4975AF16E91}"/>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320" name="Group 319">
              <a:extLst>
                <a:ext uri="{FF2B5EF4-FFF2-40B4-BE49-F238E27FC236}">
                  <a16:creationId xmlns:a16="http://schemas.microsoft.com/office/drawing/2014/main" xmlns="" id="{7D9A67CC-5107-4837-8A79-9ADE41BF8EAB}"/>
                </a:ext>
              </a:extLst>
            </p:cNvPr>
            <p:cNvGrpSpPr/>
            <p:nvPr/>
          </p:nvGrpSpPr>
          <p:grpSpPr>
            <a:xfrm>
              <a:off x="5175903" y="5319441"/>
              <a:ext cx="204208" cy="164106"/>
              <a:chOff x="2514949" y="5290541"/>
              <a:chExt cx="284339" cy="228502"/>
            </a:xfrm>
          </p:grpSpPr>
          <p:sp>
            <p:nvSpPr>
              <p:cNvPr id="321" name="Rectangle 56">
                <a:extLst>
                  <a:ext uri="{FF2B5EF4-FFF2-40B4-BE49-F238E27FC236}">
                    <a16:creationId xmlns:a16="http://schemas.microsoft.com/office/drawing/2014/main" xmlns="" id="{880C7255-D3DB-45B7-B1EA-E92EA6ECEB3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2" name="Rectangle 57">
                <a:extLst>
                  <a:ext uri="{FF2B5EF4-FFF2-40B4-BE49-F238E27FC236}">
                    <a16:creationId xmlns:a16="http://schemas.microsoft.com/office/drawing/2014/main" xmlns="" id="{83844B09-6456-4A5B-92CA-4D5608D71F3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3" name="Rectangle 58">
                <a:extLst>
                  <a:ext uri="{FF2B5EF4-FFF2-40B4-BE49-F238E27FC236}">
                    <a16:creationId xmlns:a16="http://schemas.microsoft.com/office/drawing/2014/main" xmlns="" id="{20F5560A-C31E-4624-98BE-E596D0BE2740}"/>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4" name="Rectangle 59">
                <a:extLst>
                  <a:ext uri="{FF2B5EF4-FFF2-40B4-BE49-F238E27FC236}">
                    <a16:creationId xmlns:a16="http://schemas.microsoft.com/office/drawing/2014/main" xmlns="" id="{41AA3257-B781-4076-BC60-F1A18D237AE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5" name="Rectangle 60">
                <a:extLst>
                  <a:ext uri="{FF2B5EF4-FFF2-40B4-BE49-F238E27FC236}">
                    <a16:creationId xmlns:a16="http://schemas.microsoft.com/office/drawing/2014/main" xmlns="" id="{2770CF40-71CD-4174-8EB0-5B7D0716EAB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6" name="Rectangle 61">
                <a:extLst>
                  <a:ext uri="{FF2B5EF4-FFF2-40B4-BE49-F238E27FC236}">
                    <a16:creationId xmlns:a16="http://schemas.microsoft.com/office/drawing/2014/main" xmlns="" id="{5F552C7F-0E77-4423-89E0-3F456CB5CB4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7" name="Freeform 62">
                <a:extLst>
                  <a:ext uri="{FF2B5EF4-FFF2-40B4-BE49-F238E27FC236}">
                    <a16:creationId xmlns:a16="http://schemas.microsoft.com/office/drawing/2014/main" xmlns="" id="{0330C607-82F8-46B1-BFE6-EAA8B332B7FD}"/>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8" name="Freeform 63">
                <a:extLst>
                  <a:ext uri="{FF2B5EF4-FFF2-40B4-BE49-F238E27FC236}">
                    <a16:creationId xmlns:a16="http://schemas.microsoft.com/office/drawing/2014/main" xmlns="" id="{AAA84F75-F3A7-45C5-8AA1-28297BE9B9F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9" name="Freeform 64">
                <a:extLst>
                  <a:ext uri="{FF2B5EF4-FFF2-40B4-BE49-F238E27FC236}">
                    <a16:creationId xmlns:a16="http://schemas.microsoft.com/office/drawing/2014/main" xmlns="" id="{35797EF9-4D19-4EA2-99E7-B1047A79220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330" name="Group 329">
              <a:extLst>
                <a:ext uri="{FF2B5EF4-FFF2-40B4-BE49-F238E27FC236}">
                  <a16:creationId xmlns:a16="http://schemas.microsoft.com/office/drawing/2014/main" xmlns="" id="{92A96A5F-7290-4496-887D-B0DBD5D826BC}"/>
                </a:ext>
              </a:extLst>
            </p:cNvPr>
            <p:cNvGrpSpPr/>
            <p:nvPr/>
          </p:nvGrpSpPr>
          <p:grpSpPr>
            <a:xfrm>
              <a:off x="5175903" y="5502771"/>
              <a:ext cx="204208" cy="164106"/>
              <a:chOff x="2514949" y="5290541"/>
              <a:chExt cx="284339" cy="228502"/>
            </a:xfrm>
          </p:grpSpPr>
          <p:sp>
            <p:nvSpPr>
              <p:cNvPr id="331" name="Rectangle 56">
                <a:extLst>
                  <a:ext uri="{FF2B5EF4-FFF2-40B4-BE49-F238E27FC236}">
                    <a16:creationId xmlns:a16="http://schemas.microsoft.com/office/drawing/2014/main" xmlns="" id="{6B9BC65E-C106-4DC9-82C7-68206BF22F2D}"/>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2" name="Rectangle 57">
                <a:extLst>
                  <a:ext uri="{FF2B5EF4-FFF2-40B4-BE49-F238E27FC236}">
                    <a16:creationId xmlns:a16="http://schemas.microsoft.com/office/drawing/2014/main" xmlns="" id="{BE200CAD-B938-4817-95A3-E6607256339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3" name="Rectangle 58">
                <a:extLst>
                  <a:ext uri="{FF2B5EF4-FFF2-40B4-BE49-F238E27FC236}">
                    <a16:creationId xmlns:a16="http://schemas.microsoft.com/office/drawing/2014/main" xmlns="" id="{996C2919-D489-434E-9E2F-72C3D5D4D9DB}"/>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4" name="Rectangle 59">
                <a:extLst>
                  <a:ext uri="{FF2B5EF4-FFF2-40B4-BE49-F238E27FC236}">
                    <a16:creationId xmlns:a16="http://schemas.microsoft.com/office/drawing/2014/main" xmlns="" id="{7A9355EC-176C-4EEC-BE4B-FCA9E502FC9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5" name="Rectangle 60">
                <a:extLst>
                  <a:ext uri="{FF2B5EF4-FFF2-40B4-BE49-F238E27FC236}">
                    <a16:creationId xmlns:a16="http://schemas.microsoft.com/office/drawing/2014/main" xmlns="" id="{3E055000-45F3-426A-84BE-C586DF25007B}"/>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6" name="Rectangle 61">
                <a:extLst>
                  <a:ext uri="{FF2B5EF4-FFF2-40B4-BE49-F238E27FC236}">
                    <a16:creationId xmlns:a16="http://schemas.microsoft.com/office/drawing/2014/main" xmlns="" id="{0C7572ED-B9B6-4682-B092-FE091E1EC2C4}"/>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7" name="Freeform 62">
                <a:extLst>
                  <a:ext uri="{FF2B5EF4-FFF2-40B4-BE49-F238E27FC236}">
                    <a16:creationId xmlns:a16="http://schemas.microsoft.com/office/drawing/2014/main" xmlns="" id="{6A88D57A-D9F5-4C80-A1A9-C261A8321187}"/>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8" name="Freeform 63">
                <a:extLst>
                  <a:ext uri="{FF2B5EF4-FFF2-40B4-BE49-F238E27FC236}">
                    <a16:creationId xmlns:a16="http://schemas.microsoft.com/office/drawing/2014/main" xmlns="" id="{524079F7-9828-4C0B-95E7-7D419B18B37E}"/>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9" name="Freeform 64">
                <a:extLst>
                  <a:ext uri="{FF2B5EF4-FFF2-40B4-BE49-F238E27FC236}">
                    <a16:creationId xmlns:a16="http://schemas.microsoft.com/office/drawing/2014/main" xmlns="" id="{1D95DEA9-01F3-4F48-9B80-26D842A3AD16}"/>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300" name="Group 299">
              <a:extLst>
                <a:ext uri="{FF2B5EF4-FFF2-40B4-BE49-F238E27FC236}">
                  <a16:creationId xmlns:a16="http://schemas.microsoft.com/office/drawing/2014/main" xmlns="" id="{58A603CA-2B1F-429B-856B-91D6215F92BA}"/>
                </a:ext>
              </a:extLst>
            </p:cNvPr>
            <p:cNvGrpSpPr/>
            <p:nvPr/>
          </p:nvGrpSpPr>
          <p:grpSpPr>
            <a:xfrm>
              <a:off x="4623258" y="5292688"/>
              <a:ext cx="284339" cy="228502"/>
              <a:chOff x="2514949" y="5290541"/>
              <a:chExt cx="284339" cy="228502"/>
            </a:xfrm>
          </p:grpSpPr>
          <p:sp>
            <p:nvSpPr>
              <p:cNvPr id="301" name="Rectangle 56">
                <a:extLst>
                  <a:ext uri="{FF2B5EF4-FFF2-40B4-BE49-F238E27FC236}">
                    <a16:creationId xmlns:a16="http://schemas.microsoft.com/office/drawing/2014/main" xmlns="" id="{301B761B-84E1-48D8-A96D-9AA88EB9841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2" name="Rectangle 57">
                <a:extLst>
                  <a:ext uri="{FF2B5EF4-FFF2-40B4-BE49-F238E27FC236}">
                    <a16:creationId xmlns:a16="http://schemas.microsoft.com/office/drawing/2014/main" xmlns="" id="{EA1383E2-175B-4D82-AC37-D12AA132ED92}"/>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3" name="Rectangle 58">
                <a:extLst>
                  <a:ext uri="{FF2B5EF4-FFF2-40B4-BE49-F238E27FC236}">
                    <a16:creationId xmlns:a16="http://schemas.microsoft.com/office/drawing/2014/main" xmlns="" id="{CE536714-23C4-4120-9E8E-9B531E115E5D}"/>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4" name="Rectangle 59">
                <a:extLst>
                  <a:ext uri="{FF2B5EF4-FFF2-40B4-BE49-F238E27FC236}">
                    <a16:creationId xmlns:a16="http://schemas.microsoft.com/office/drawing/2014/main" xmlns="" id="{5EEF1F9D-304E-41D0-9B33-479FFF1EAC8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5" name="Rectangle 60">
                <a:extLst>
                  <a:ext uri="{FF2B5EF4-FFF2-40B4-BE49-F238E27FC236}">
                    <a16:creationId xmlns:a16="http://schemas.microsoft.com/office/drawing/2014/main" xmlns="" id="{22199CED-0526-4ACA-B032-A6A293FE72FA}"/>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6" name="Rectangle 61">
                <a:extLst>
                  <a:ext uri="{FF2B5EF4-FFF2-40B4-BE49-F238E27FC236}">
                    <a16:creationId xmlns:a16="http://schemas.microsoft.com/office/drawing/2014/main" xmlns="" id="{A7033C60-1D74-48CD-B1DC-4C5CC6A56A2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7" name="Freeform 62">
                <a:extLst>
                  <a:ext uri="{FF2B5EF4-FFF2-40B4-BE49-F238E27FC236}">
                    <a16:creationId xmlns:a16="http://schemas.microsoft.com/office/drawing/2014/main" xmlns="" id="{4304C6B5-3025-4AB4-B69B-7EADBFE8C6BA}"/>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8" name="Freeform 63">
                <a:extLst>
                  <a:ext uri="{FF2B5EF4-FFF2-40B4-BE49-F238E27FC236}">
                    <a16:creationId xmlns:a16="http://schemas.microsoft.com/office/drawing/2014/main" xmlns="" id="{9A8BFC4A-2603-4F57-A329-9687474FE1A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9" name="Freeform 64">
                <a:extLst>
                  <a:ext uri="{FF2B5EF4-FFF2-40B4-BE49-F238E27FC236}">
                    <a16:creationId xmlns:a16="http://schemas.microsoft.com/office/drawing/2014/main" xmlns="" id="{64690CC9-83D6-40A3-879E-66B2E0AAF86B}"/>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350" name="Rectangle 47">
              <a:extLst>
                <a:ext uri="{FF2B5EF4-FFF2-40B4-BE49-F238E27FC236}">
                  <a16:creationId xmlns:a16="http://schemas.microsoft.com/office/drawing/2014/main" xmlns="" id="{D37DFFCB-256B-4567-9BB5-7309C8A4F1E3}"/>
                </a:ext>
              </a:extLst>
            </p:cNvPr>
            <p:cNvSpPr>
              <a:spLocks noChangeArrowheads="1"/>
            </p:cNvSpPr>
            <p:nvPr/>
          </p:nvSpPr>
          <p:spPr bwMode="auto">
            <a:xfrm>
              <a:off x="2596160" y="6005909"/>
              <a:ext cx="714657"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Stores in </a:t>
              </a:r>
              <a:b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blob storage</a:t>
              </a:r>
            </a:p>
          </p:txBody>
        </p:sp>
        <p:sp>
          <p:nvSpPr>
            <p:cNvPr id="351" name="Rectangle 47">
              <a:extLst>
                <a:ext uri="{FF2B5EF4-FFF2-40B4-BE49-F238E27FC236}">
                  <a16:creationId xmlns:a16="http://schemas.microsoft.com/office/drawing/2014/main" xmlns="" id="{758E0FD9-4D29-4BD9-858E-C95B3081D61D}"/>
                </a:ext>
              </a:extLst>
            </p:cNvPr>
            <p:cNvSpPr>
              <a:spLocks noChangeArrowheads="1"/>
            </p:cNvSpPr>
            <p:nvPr/>
          </p:nvSpPr>
          <p:spPr bwMode="auto">
            <a:xfrm>
              <a:off x="4538197" y="6005909"/>
              <a:ext cx="919359"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Produces scaled</a:t>
              </a:r>
              <a:b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images</a:t>
              </a:r>
            </a:p>
          </p:txBody>
        </p:sp>
      </p:grpSp>
      <p:grpSp>
        <p:nvGrpSpPr>
          <p:cNvPr id="448" name="Group 447">
            <a:extLst>
              <a:ext uri="{FF2B5EF4-FFF2-40B4-BE49-F238E27FC236}">
                <a16:creationId xmlns:a16="http://schemas.microsoft.com/office/drawing/2014/main" xmlns="" id="{9CE69F5A-A6C2-46D1-8E1B-D3B888AC485C}"/>
              </a:ext>
            </a:extLst>
          </p:cNvPr>
          <p:cNvGrpSpPr/>
          <p:nvPr/>
        </p:nvGrpSpPr>
        <p:grpSpPr>
          <a:xfrm>
            <a:off x="6162635" y="2092548"/>
            <a:ext cx="5118438" cy="2032166"/>
            <a:chOff x="6240725" y="1916792"/>
            <a:chExt cx="5733470" cy="2276351"/>
          </a:xfrm>
        </p:grpSpPr>
        <p:sp>
          <p:nvSpPr>
            <p:cNvPr id="15" name="Rectangle 14">
              <a:extLst>
                <a:ext uri="{FF2B5EF4-FFF2-40B4-BE49-F238E27FC236}">
                  <a16:creationId xmlns:a16="http://schemas.microsoft.com/office/drawing/2014/main" xmlns="" id="{624CE282-52C3-43BF-9544-BCDCF761F82D}"/>
                </a:ext>
              </a:extLst>
            </p:cNvPr>
            <p:cNvSpPr/>
            <p:nvPr/>
          </p:nvSpPr>
          <p:spPr bwMode="auto">
            <a:xfrm>
              <a:off x="6240725"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895870">
                <a:defRPr/>
              </a:pPr>
              <a:r>
                <a:rPr lang="en-US" sz="1961" kern="0" dirty="0">
                  <a:gradFill>
                    <a:gsLst>
                      <a:gs pos="0">
                        <a:srgbClr val="0078D7"/>
                      </a:gs>
                      <a:gs pos="100000">
                        <a:srgbClr val="0078D7"/>
                      </a:gs>
                    </a:gsLst>
                    <a:lin ang="5400000" scaled="0"/>
                  </a:gradFill>
                  <a:latin typeface="Calibri" panose="020F0502020204030204"/>
                  <a:cs typeface="Segoe UI Semibold" panose="020B0702040204020203" pitchFamily="34" charset="0"/>
                </a:rPr>
                <a:t>Timer-based processing</a:t>
              </a:r>
            </a:p>
          </p:txBody>
        </p:sp>
        <p:sp>
          <p:nvSpPr>
            <p:cNvPr id="352" name="Rectangle 47">
              <a:extLst>
                <a:ext uri="{FF2B5EF4-FFF2-40B4-BE49-F238E27FC236}">
                  <a16:creationId xmlns:a16="http://schemas.microsoft.com/office/drawing/2014/main" xmlns="" id="{A016DE09-C949-4826-82FE-2C731598510E}"/>
                </a:ext>
              </a:extLst>
            </p:cNvPr>
            <p:cNvSpPr>
              <a:spLocks noChangeArrowheads="1"/>
            </p:cNvSpPr>
            <p:nvPr/>
          </p:nvSpPr>
          <p:spPr bwMode="auto">
            <a:xfrm>
              <a:off x="10874621" y="3774773"/>
              <a:ext cx="642832" cy="15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Clean table</a:t>
              </a:r>
            </a:p>
          </p:txBody>
        </p:sp>
        <p:sp>
          <p:nvSpPr>
            <p:cNvPr id="353" name="Rectangle 47">
              <a:extLst>
                <a:ext uri="{FF2B5EF4-FFF2-40B4-BE49-F238E27FC236}">
                  <a16:creationId xmlns:a16="http://schemas.microsoft.com/office/drawing/2014/main" xmlns="" id="{E7EC1039-2495-454F-843D-A87ED890D075}"/>
                </a:ext>
              </a:extLst>
            </p:cNvPr>
            <p:cNvSpPr>
              <a:spLocks noChangeArrowheads="1"/>
            </p:cNvSpPr>
            <p:nvPr/>
          </p:nvSpPr>
          <p:spPr bwMode="auto">
            <a:xfrm>
              <a:off x="6688442" y="3774773"/>
              <a:ext cx="488410"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Every 15</a:t>
              </a:r>
              <a:b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minutes</a:t>
              </a:r>
            </a:p>
          </p:txBody>
        </p:sp>
        <p:cxnSp>
          <p:nvCxnSpPr>
            <p:cNvPr id="354" name="Straight Arrow Connector 353">
              <a:extLst>
                <a:ext uri="{FF2B5EF4-FFF2-40B4-BE49-F238E27FC236}">
                  <a16:creationId xmlns:a16="http://schemas.microsoft.com/office/drawing/2014/main" xmlns="" id="{9084BA1B-3F02-4144-9F4D-05E3819E4A66}"/>
                </a:ext>
              </a:extLst>
            </p:cNvPr>
            <p:cNvCxnSpPr>
              <a:cxnSpLocks/>
            </p:cNvCxnSpPr>
            <p:nvPr/>
          </p:nvCxnSpPr>
          <p:spPr>
            <a:xfrm>
              <a:off x="7355130" y="3089583"/>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55" name="Rectangle: Rounded Corners 354">
              <a:extLst>
                <a:ext uri="{FF2B5EF4-FFF2-40B4-BE49-F238E27FC236}">
                  <a16:creationId xmlns:a16="http://schemas.microsoft.com/office/drawing/2014/main" xmlns="" id="{AD63F75C-2E4A-4CC0-A995-29E49D9FCA71}"/>
                </a:ext>
              </a:extLst>
            </p:cNvPr>
            <p:cNvSpPr/>
            <p:nvPr/>
          </p:nvSpPr>
          <p:spPr bwMode="auto">
            <a:xfrm>
              <a:off x="7914489" y="2640283"/>
              <a:ext cx="2183095"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56" name="Group 355">
              <a:extLst>
                <a:ext uri="{FF2B5EF4-FFF2-40B4-BE49-F238E27FC236}">
                  <a16:creationId xmlns:a16="http://schemas.microsoft.com/office/drawing/2014/main" xmlns="" id="{47A09E7C-50B9-4E5C-87CF-CEAD89B35496}"/>
                </a:ext>
              </a:extLst>
            </p:cNvPr>
            <p:cNvGrpSpPr/>
            <p:nvPr/>
          </p:nvGrpSpPr>
          <p:grpSpPr>
            <a:xfrm>
              <a:off x="7917950" y="2524829"/>
              <a:ext cx="452260" cy="417074"/>
              <a:chOff x="7989965" y="5173839"/>
              <a:chExt cx="308230" cy="284249"/>
            </a:xfrm>
          </p:grpSpPr>
          <p:sp>
            <p:nvSpPr>
              <p:cNvPr id="357" name="Rectangle 356">
                <a:extLst>
                  <a:ext uri="{FF2B5EF4-FFF2-40B4-BE49-F238E27FC236}">
                    <a16:creationId xmlns:a16="http://schemas.microsoft.com/office/drawing/2014/main" xmlns="" id="{33A508FE-39D6-4943-8A0B-A8E4A01ACD8D}"/>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58" name="Group 357">
                <a:extLst>
                  <a:ext uri="{FF2B5EF4-FFF2-40B4-BE49-F238E27FC236}">
                    <a16:creationId xmlns:a16="http://schemas.microsoft.com/office/drawing/2014/main" xmlns="" id="{3EDA1E25-5EEE-49D0-90F4-CB777F939AA1}"/>
                  </a:ext>
                </a:extLst>
              </p:cNvPr>
              <p:cNvGrpSpPr/>
              <p:nvPr/>
            </p:nvGrpSpPr>
            <p:grpSpPr>
              <a:xfrm>
                <a:off x="7989965" y="5173839"/>
                <a:ext cx="308230" cy="284249"/>
                <a:chOff x="7875624" y="5410159"/>
                <a:chExt cx="308230" cy="284249"/>
              </a:xfrm>
            </p:grpSpPr>
            <p:sp>
              <p:nvSpPr>
                <p:cNvPr id="359" name="Freeform 17">
                  <a:extLst>
                    <a:ext uri="{FF2B5EF4-FFF2-40B4-BE49-F238E27FC236}">
                      <a16:creationId xmlns:a16="http://schemas.microsoft.com/office/drawing/2014/main" xmlns="" id="{048E1557-061D-43C6-BA1F-E95EC92F73AC}"/>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nvGrpSpPr>
                <p:cNvPr id="360" name="Group 359">
                  <a:extLst>
                    <a:ext uri="{FF2B5EF4-FFF2-40B4-BE49-F238E27FC236}">
                      <a16:creationId xmlns:a16="http://schemas.microsoft.com/office/drawing/2014/main" xmlns="" id="{E058B922-0404-4E1B-8F94-E6AA593E50EB}"/>
                    </a:ext>
                  </a:extLst>
                </p:cNvPr>
                <p:cNvGrpSpPr/>
                <p:nvPr/>
              </p:nvGrpSpPr>
              <p:grpSpPr>
                <a:xfrm>
                  <a:off x="7875624" y="5410159"/>
                  <a:ext cx="308230" cy="284249"/>
                  <a:chOff x="7875624" y="5410159"/>
                  <a:chExt cx="308230" cy="284249"/>
                </a:xfrm>
              </p:grpSpPr>
              <p:sp>
                <p:nvSpPr>
                  <p:cNvPr id="361" name="Freeform 15">
                    <a:extLst>
                      <a:ext uri="{FF2B5EF4-FFF2-40B4-BE49-F238E27FC236}">
                        <a16:creationId xmlns:a16="http://schemas.microsoft.com/office/drawing/2014/main" xmlns="" id="{8C8EE485-9B72-48E9-83AF-3B56E1DC5FC2}"/>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362" name="Freeform 16">
                    <a:extLst>
                      <a:ext uri="{FF2B5EF4-FFF2-40B4-BE49-F238E27FC236}">
                        <a16:creationId xmlns:a16="http://schemas.microsoft.com/office/drawing/2014/main" xmlns="" id="{0FBD3154-6FFB-4EAD-AC2B-D0E23668A37F}"/>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363" name="Freeform 19">
                    <a:extLst>
                      <a:ext uri="{FF2B5EF4-FFF2-40B4-BE49-F238E27FC236}">
                        <a16:creationId xmlns:a16="http://schemas.microsoft.com/office/drawing/2014/main" xmlns="" id="{464D5A4E-97F9-4EA2-9089-5A7BDCACDB30}"/>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grpSp>
        </p:grpSp>
        <p:cxnSp>
          <p:nvCxnSpPr>
            <p:cNvPr id="364" name="Straight Arrow Connector 363">
              <a:extLst>
                <a:ext uri="{FF2B5EF4-FFF2-40B4-BE49-F238E27FC236}">
                  <a16:creationId xmlns:a16="http://schemas.microsoft.com/office/drawing/2014/main" xmlns="" id="{F72A0408-89DA-43C3-852A-04462FDCB9FD}"/>
                </a:ext>
              </a:extLst>
            </p:cNvPr>
            <p:cNvCxnSpPr>
              <a:cxnSpLocks/>
            </p:cNvCxnSpPr>
            <p:nvPr/>
          </p:nvCxnSpPr>
          <p:spPr>
            <a:xfrm>
              <a:off x="10124063" y="3143516"/>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65" name="Rectangle 47">
              <a:extLst>
                <a:ext uri="{FF2B5EF4-FFF2-40B4-BE49-F238E27FC236}">
                  <a16:creationId xmlns:a16="http://schemas.microsoft.com/office/drawing/2014/main" xmlns="" id="{3DCF0CD5-ED59-418B-9C51-8D9A5578B328}"/>
                </a:ext>
              </a:extLst>
            </p:cNvPr>
            <p:cNvSpPr>
              <a:spLocks noChangeArrowheads="1"/>
            </p:cNvSpPr>
            <p:nvPr/>
          </p:nvSpPr>
          <p:spPr bwMode="auto">
            <a:xfrm>
              <a:off x="8352276" y="3774773"/>
              <a:ext cx="1524482" cy="15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Find and clean invalid data</a:t>
              </a:r>
            </a:p>
          </p:txBody>
        </p:sp>
        <p:sp>
          <p:nvSpPr>
            <p:cNvPr id="366" name="Rectangle: Rounded Corners 365">
              <a:extLst>
                <a:ext uri="{FF2B5EF4-FFF2-40B4-BE49-F238E27FC236}">
                  <a16:creationId xmlns:a16="http://schemas.microsoft.com/office/drawing/2014/main" xmlns="" id="{9CB035BB-7D89-405C-AA4B-45F28CC7367A}"/>
                </a:ext>
              </a:extLst>
            </p:cNvPr>
            <p:cNvSpPr/>
            <p:nvPr/>
          </p:nvSpPr>
          <p:spPr bwMode="auto">
            <a:xfrm>
              <a:off x="1070913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7" name="Group 366">
              <a:extLst>
                <a:ext uri="{FF2B5EF4-FFF2-40B4-BE49-F238E27FC236}">
                  <a16:creationId xmlns:a16="http://schemas.microsoft.com/office/drawing/2014/main" xmlns="" id="{A2863F50-0AAC-4C49-A26A-3BCB617F1B14}"/>
                </a:ext>
              </a:extLst>
            </p:cNvPr>
            <p:cNvGrpSpPr/>
            <p:nvPr/>
          </p:nvGrpSpPr>
          <p:grpSpPr>
            <a:xfrm>
              <a:off x="10904663" y="2851700"/>
              <a:ext cx="583805" cy="499815"/>
              <a:chOff x="5888038" y="3135313"/>
              <a:chExt cx="1125538" cy="963612"/>
            </a:xfrm>
          </p:grpSpPr>
          <p:sp>
            <p:nvSpPr>
              <p:cNvPr id="368" name="Freeform 21">
                <a:extLst>
                  <a:ext uri="{FF2B5EF4-FFF2-40B4-BE49-F238E27FC236}">
                    <a16:creationId xmlns:a16="http://schemas.microsoft.com/office/drawing/2014/main" xmlns="" id="{7A01D638-C6A0-4E4E-B711-E1B023DD374C}"/>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69" name="Freeform 22">
                <a:extLst>
                  <a:ext uri="{FF2B5EF4-FFF2-40B4-BE49-F238E27FC236}">
                    <a16:creationId xmlns:a16="http://schemas.microsoft.com/office/drawing/2014/main" xmlns="" id="{F9234607-A8C3-4956-846D-44070E63FAF4}"/>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0" name="Rectangle 369">
                <a:extLst>
                  <a:ext uri="{FF2B5EF4-FFF2-40B4-BE49-F238E27FC236}">
                    <a16:creationId xmlns:a16="http://schemas.microsoft.com/office/drawing/2014/main" xmlns="" id="{AC30A465-E8B7-4B48-A1A4-6BEA6412ECF4}"/>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1" name="Rectangle 370">
                <a:extLst>
                  <a:ext uri="{FF2B5EF4-FFF2-40B4-BE49-F238E27FC236}">
                    <a16:creationId xmlns:a16="http://schemas.microsoft.com/office/drawing/2014/main" xmlns="" id="{C20069BB-7532-4C2C-8C13-222E096ECAD8}"/>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2" name="Rectangle 371">
                <a:extLst>
                  <a:ext uri="{FF2B5EF4-FFF2-40B4-BE49-F238E27FC236}">
                    <a16:creationId xmlns:a16="http://schemas.microsoft.com/office/drawing/2014/main" xmlns="" id="{29A64320-3E70-4A5A-9602-240586EB2E4F}"/>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3" name="Rectangle 372">
                <a:extLst>
                  <a:ext uri="{FF2B5EF4-FFF2-40B4-BE49-F238E27FC236}">
                    <a16:creationId xmlns:a16="http://schemas.microsoft.com/office/drawing/2014/main" xmlns="" id="{E31BB4B2-AE7D-4059-B1C9-3C183EB044C0}"/>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4" name="Rectangle 373">
                <a:extLst>
                  <a:ext uri="{FF2B5EF4-FFF2-40B4-BE49-F238E27FC236}">
                    <a16:creationId xmlns:a16="http://schemas.microsoft.com/office/drawing/2014/main" xmlns="" id="{AC9B8034-7533-4766-B9D7-0CC41684B7DB}"/>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5" name="Rectangle 374">
                <a:extLst>
                  <a:ext uri="{FF2B5EF4-FFF2-40B4-BE49-F238E27FC236}">
                    <a16:creationId xmlns:a16="http://schemas.microsoft.com/office/drawing/2014/main" xmlns="" id="{7F93BE43-9318-4066-A96D-1BE2434A4EBF}"/>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6" name="Rectangle 375">
                <a:extLst>
                  <a:ext uri="{FF2B5EF4-FFF2-40B4-BE49-F238E27FC236}">
                    <a16:creationId xmlns:a16="http://schemas.microsoft.com/office/drawing/2014/main" xmlns="" id="{062A5078-3E05-473B-96AB-610CFD19B41E}"/>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7" name="Rectangle 376">
                <a:extLst>
                  <a:ext uri="{FF2B5EF4-FFF2-40B4-BE49-F238E27FC236}">
                    <a16:creationId xmlns:a16="http://schemas.microsoft.com/office/drawing/2014/main" xmlns="" id="{0D1011B9-643D-45F4-9DA4-E0742F0B43B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8" name="Rectangle 377">
                <a:extLst>
                  <a:ext uri="{FF2B5EF4-FFF2-40B4-BE49-F238E27FC236}">
                    <a16:creationId xmlns:a16="http://schemas.microsoft.com/office/drawing/2014/main" xmlns="" id="{EB512BE9-15BD-4CD4-9045-8095819D0B26}"/>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9" name="Rectangle 378">
                <a:extLst>
                  <a:ext uri="{FF2B5EF4-FFF2-40B4-BE49-F238E27FC236}">
                    <a16:creationId xmlns:a16="http://schemas.microsoft.com/office/drawing/2014/main" xmlns="" id="{D51B41DB-0CF4-471C-87FD-37AE223E4996}"/>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0" name="Rectangle 379">
                <a:extLst>
                  <a:ext uri="{FF2B5EF4-FFF2-40B4-BE49-F238E27FC236}">
                    <a16:creationId xmlns:a16="http://schemas.microsoft.com/office/drawing/2014/main" xmlns="" id="{10A3F862-CB78-4A92-93E4-29499F835472}"/>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1" name="Rectangle 380">
                <a:extLst>
                  <a:ext uri="{FF2B5EF4-FFF2-40B4-BE49-F238E27FC236}">
                    <a16:creationId xmlns:a16="http://schemas.microsoft.com/office/drawing/2014/main" xmlns="" id="{B77B1806-6248-46FC-91F5-3CCD03ED31E0}"/>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2" name="Rectangle 381">
                <a:extLst>
                  <a:ext uri="{FF2B5EF4-FFF2-40B4-BE49-F238E27FC236}">
                    <a16:creationId xmlns:a16="http://schemas.microsoft.com/office/drawing/2014/main" xmlns="" id="{7902386E-B08D-41DB-801E-F3CC78984426}"/>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3" name="Rectangle 382">
                <a:extLst>
                  <a:ext uri="{FF2B5EF4-FFF2-40B4-BE49-F238E27FC236}">
                    <a16:creationId xmlns:a16="http://schemas.microsoft.com/office/drawing/2014/main" xmlns="" id="{02AA4D50-E5C5-439D-BE82-6EB50C0FB78B}"/>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4" name="Rectangle 383">
                <a:extLst>
                  <a:ext uri="{FF2B5EF4-FFF2-40B4-BE49-F238E27FC236}">
                    <a16:creationId xmlns:a16="http://schemas.microsoft.com/office/drawing/2014/main" xmlns="" id="{88C06B86-2A5E-4B8A-83FF-4667CDBE567E}"/>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5" name="Freeform 38">
                <a:extLst>
                  <a:ext uri="{FF2B5EF4-FFF2-40B4-BE49-F238E27FC236}">
                    <a16:creationId xmlns:a16="http://schemas.microsoft.com/office/drawing/2014/main" xmlns="" id="{FF7342E3-F635-4CB6-BE2C-6969BB762674}"/>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6" name="Freeform 39">
                <a:extLst>
                  <a:ext uri="{FF2B5EF4-FFF2-40B4-BE49-F238E27FC236}">
                    <a16:creationId xmlns:a16="http://schemas.microsoft.com/office/drawing/2014/main" xmlns="" id="{0B40414D-6DDF-43E9-9E96-614DD7B14C71}"/>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7" name="Freeform 40">
                <a:extLst>
                  <a:ext uri="{FF2B5EF4-FFF2-40B4-BE49-F238E27FC236}">
                    <a16:creationId xmlns:a16="http://schemas.microsoft.com/office/drawing/2014/main" xmlns="" id="{1D909EF1-EE8F-4B95-BDFE-1B9109B9F707}"/>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8" name="Freeform 41">
                <a:extLst>
                  <a:ext uri="{FF2B5EF4-FFF2-40B4-BE49-F238E27FC236}">
                    <a16:creationId xmlns:a16="http://schemas.microsoft.com/office/drawing/2014/main" xmlns="" id="{8C69E9B9-642C-47D5-A6FC-D7AA7880AF22}"/>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9" name="Freeform 42">
                <a:extLst>
                  <a:ext uri="{FF2B5EF4-FFF2-40B4-BE49-F238E27FC236}">
                    <a16:creationId xmlns:a16="http://schemas.microsoft.com/office/drawing/2014/main" xmlns="" id="{8CD5FB52-563F-4129-B163-454FBF6B3095}"/>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0" name="Freeform 43">
                <a:extLst>
                  <a:ext uri="{FF2B5EF4-FFF2-40B4-BE49-F238E27FC236}">
                    <a16:creationId xmlns:a16="http://schemas.microsoft.com/office/drawing/2014/main" xmlns="" id="{07ACA2B3-8FEE-4726-95F7-E69B11DF7E3D}"/>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1" name="Rectangle 390">
                <a:extLst>
                  <a:ext uri="{FF2B5EF4-FFF2-40B4-BE49-F238E27FC236}">
                    <a16:creationId xmlns:a16="http://schemas.microsoft.com/office/drawing/2014/main" xmlns="" id="{D831DF2F-7CF9-479D-BAC5-0C7F4DA6F930}"/>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2" name="Rectangle 391">
                <a:extLst>
                  <a:ext uri="{FF2B5EF4-FFF2-40B4-BE49-F238E27FC236}">
                    <a16:creationId xmlns:a16="http://schemas.microsoft.com/office/drawing/2014/main" xmlns="" id="{94130B90-8828-4AB1-A5BC-DAD32BCFA5BC}"/>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3" name="Rectangle 392">
                <a:extLst>
                  <a:ext uri="{FF2B5EF4-FFF2-40B4-BE49-F238E27FC236}">
                    <a16:creationId xmlns:a16="http://schemas.microsoft.com/office/drawing/2014/main" xmlns="" id="{EFAFF6A0-B43F-4FF6-B070-648D13078A52}"/>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4" name="Rectangle 393">
                <a:extLst>
                  <a:ext uri="{FF2B5EF4-FFF2-40B4-BE49-F238E27FC236}">
                    <a16:creationId xmlns:a16="http://schemas.microsoft.com/office/drawing/2014/main" xmlns="" id="{AA6530BE-46DB-43D1-A9A2-41A17A56094E}"/>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5" name="Freeform 48">
                <a:extLst>
                  <a:ext uri="{FF2B5EF4-FFF2-40B4-BE49-F238E27FC236}">
                    <a16:creationId xmlns:a16="http://schemas.microsoft.com/office/drawing/2014/main" xmlns="" id="{567BA44C-99A9-4AC4-AF82-2E83DD052949}"/>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6" name="Freeform 49">
                <a:extLst>
                  <a:ext uri="{FF2B5EF4-FFF2-40B4-BE49-F238E27FC236}">
                    <a16:creationId xmlns:a16="http://schemas.microsoft.com/office/drawing/2014/main" xmlns="" id="{B4B4971F-CEEF-4AD2-B249-F7746B14F463}"/>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xmlns="" id="{42F72F5A-3A59-4EDE-85C6-C1B0E636FCE4}"/>
                </a:ext>
              </a:extLst>
            </p:cNvPr>
            <p:cNvGrpSpPr/>
            <p:nvPr/>
          </p:nvGrpSpPr>
          <p:grpSpPr>
            <a:xfrm>
              <a:off x="6502049" y="2652225"/>
              <a:ext cx="858872" cy="854566"/>
              <a:chOff x="10534650" y="5259388"/>
              <a:chExt cx="633413" cy="630238"/>
            </a:xfrm>
          </p:grpSpPr>
          <p:sp>
            <p:nvSpPr>
              <p:cNvPr id="428" name="Oval 269">
                <a:extLst>
                  <a:ext uri="{FF2B5EF4-FFF2-40B4-BE49-F238E27FC236}">
                    <a16:creationId xmlns:a16="http://schemas.microsoft.com/office/drawing/2014/main" xmlns="" id="{D0455C24-9532-4910-87E4-373A22209AB0}"/>
                  </a:ext>
                </a:extLst>
              </p:cNvPr>
              <p:cNvSpPr>
                <a:spLocks noChangeArrowheads="1"/>
              </p:cNvSpPr>
              <p:nvPr/>
            </p:nvSpPr>
            <p:spPr bwMode="auto">
              <a:xfrm>
                <a:off x="10534650" y="5259388"/>
                <a:ext cx="633413" cy="6302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endParaRPr>
              </a:p>
            </p:txBody>
          </p:sp>
          <p:sp>
            <p:nvSpPr>
              <p:cNvPr id="429" name="Oval 270">
                <a:extLst>
                  <a:ext uri="{FF2B5EF4-FFF2-40B4-BE49-F238E27FC236}">
                    <a16:creationId xmlns:a16="http://schemas.microsoft.com/office/drawing/2014/main" xmlns="" id="{CF3E567B-3FFD-424A-AD3C-3CBFA097344F}"/>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endParaRPr>
              </a:p>
            </p:txBody>
          </p:sp>
          <p:sp>
            <p:nvSpPr>
              <p:cNvPr id="430" name="Oval 271">
                <a:extLst>
                  <a:ext uri="{FF2B5EF4-FFF2-40B4-BE49-F238E27FC236}">
                    <a16:creationId xmlns:a16="http://schemas.microsoft.com/office/drawing/2014/main" xmlns="" id="{D0A53015-5BF1-4E11-956B-9FCCB756C95B}"/>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endParaRPr>
              </a:p>
            </p:txBody>
          </p:sp>
          <p:sp>
            <p:nvSpPr>
              <p:cNvPr id="431" name="Line 272">
                <a:extLst>
                  <a:ext uri="{FF2B5EF4-FFF2-40B4-BE49-F238E27FC236}">
                    <a16:creationId xmlns:a16="http://schemas.microsoft.com/office/drawing/2014/main" xmlns="" id="{62C47CAE-B424-403D-948F-B235DD5549A7}"/>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endParaRPr>
              </a:p>
            </p:txBody>
          </p:sp>
          <p:sp>
            <p:nvSpPr>
              <p:cNvPr id="432" name="Line 273">
                <a:extLst>
                  <a:ext uri="{FF2B5EF4-FFF2-40B4-BE49-F238E27FC236}">
                    <a16:creationId xmlns:a16="http://schemas.microsoft.com/office/drawing/2014/main" xmlns="" id="{10D79980-453C-4878-B68A-EA4598DDE438}"/>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endParaRPr>
              </a:p>
            </p:txBody>
          </p:sp>
          <p:sp>
            <p:nvSpPr>
              <p:cNvPr id="433" name="Line 274">
                <a:extLst>
                  <a:ext uri="{FF2B5EF4-FFF2-40B4-BE49-F238E27FC236}">
                    <a16:creationId xmlns:a16="http://schemas.microsoft.com/office/drawing/2014/main" xmlns="" id="{5E1482D0-A8F1-4509-9750-DD1472511089}"/>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endParaRPr>
              </a:p>
            </p:txBody>
          </p:sp>
          <p:sp>
            <p:nvSpPr>
              <p:cNvPr id="434" name="Line 275">
                <a:extLst>
                  <a:ext uri="{FF2B5EF4-FFF2-40B4-BE49-F238E27FC236}">
                    <a16:creationId xmlns:a16="http://schemas.microsoft.com/office/drawing/2014/main" xmlns="" id="{B2BE6218-5640-4BA4-805F-F50EF9B7CB2E}"/>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endParaRPr>
              </a:p>
            </p:txBody>
          </p:sp>
          <p:sp>
            <p:nvSpPr>
              <p:cNvPr id="435" name="Line 276">
                <a:extLst>
                  <a:ext uri="{FF2B5EF4-FFF2-40B4-BE49-F238E27FC236}">
                    <a16:creationId xmlns:a16="http://schemas.microsoft.com/office/drawing/2014/main" xmlns="" id="{A0BB9273-0A4C-49FE-A168-0068453E821B}"/>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endParaRPr>
              </a:p>
            </p:txBody>
          </p:sp>
          <p:sp>
            <p:nvSpPr>
              <p:cNvPr id="436" name="Line 277">
                <a:extLst>
                  <a:ext uri="{FF2B5EF4-FFF2-40B4-BE49-F238E27FC236}">
                    <a16:creationId xmlns:a16="http://schemas.microsoft.com/office/drawing/2014/main" xmlns="" id="{4F844CBF-C561-4957-99DE-D026C7F6E3FA}"/>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endParaRPr>
              </a:p>
            </p:txBody>
          </p:sp>
          <p:sp>
            <p:nvSpPr>
              <p:cNvPr id="437" name="Oval 278">
                <a:extLst>
                  <a:ext uri="{FF2B5EF4-FFF2-40B4-BE49-F238E27FC236}">
                    <a16:creationId xmlns:a16="http://schemas.microsoft.com/office/drawing/2014/main" xmlns="" id="{9F51EBEB-1C75-468D-B0BC-B03B8A4EEDC1}"/>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endParaRPr>
              </a:p>
            </p:txBody>
          </p:sp>
          <p:sp>
            <p:nvSpPr>
              <p:cNvPr id="438" name="Oval 279">
                <a:extLst>
                  <a:ext uri="{FF2B5EF4-FFF2-40B4-BE49-F238E27FC236}">
                    <a16:creationId xmlns:a16="http://schemas.microsoft.com/office/drawing/2014/main" xmlns="" id="{FBC1D57A-A21D-47E8-9D8B-E6B786AB5FBD}"/>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endParaRPr>
              </a:p>
            </p:txBody>
          </p:sp>
          <p:sp>
            <p:nvSpPr>
              <p:cNvPr id="439" name="Line 280">
                <a:extLst>
                  <a:ext uri="{FF2B5EF4-FFF2-40B4-BE49-F238E27FC236}">
                    <a16:creationId xmlns:a16="http://schemas.microsoft.com/office/drawing/2014/main" xmlns="" id="{3BC402A6-B25D-4418-85E5-3E7179FA84BC}"/>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endParaRPr>
              </a:p>
            </p:txBody>
          </p:sp>
          <p:sp>
            <p:nvSpPr>
              <p:cNvPr id="440" name="Line 281">
                <a:extLst>
                  <a:ext uri="{FF2B5EF4-FFF2-40B4-BE49-F238E27FC236}">
                    <a16:creationId xmlns:a16="http://schemas.microsoft.com/office/drawing/2014/main" xmlns="" id="{0877EF9F-0248-49CC-89A7-43DA3CB87797}"/>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endParaRPr>
              </a:p>
            </p:txBody>
          </p:sp>
          <p:sp>
            <p:nvSpPr>
              <p:cNvPr id="441" name="Line 282">
                <a:extLst>
                  <a:ext uri="{FF2B5EF4-FFF2-40B4-BE49-F238E27FC236}">
                    <a16:creationId xmlns:a16="http://schemas.microsoft.com/office/drawing/2014/main" xmlns="" id="{E7A73509-4206-41CF-8B4D-AB19093699D4}"/>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endParaRPr>
              </a:p>
            </p:txBody>
          </p:sp>
        </p:grpSp>
        <p:grpSp>
          <p:nvGrpSpPr>
            <p:cNvPr id="446" name="Group 445">
              <a:extLst>
                <a:ext uri="{FF2B5EF4-FFF2-40B4-BE49-F238E27FC236}">
                  <a16:creationId xmlns:a16="http://schemas.microsoft.com/office/drawing/2014/main" xmlns="" id="{FD413332-5DAA-4496-A849-B818E82D2845}"/>
                </a:ext>
              </a:extLst>
            </p:cNvPr>
            <p:cNvGrpSpPr/>
            <p:nvPr/>
          </p:nvGrpSpPr>
          <p:grpSpPr>
            <a:xfrm>
              <a:off x="8547295" y="2851700"/>
              <a:ext cx="917482" cy="499815"/>
              <a:chOff x="8484563" y="2851700"/>
              <a:chExt cx="917482" cy="499815"/>
            </a:xfrm>
          </p:grpSpPr>
          <p:grpSp>
            <p:nvGrpSpPr>
              <p:cNvPr id="397" name="Group 396">
                <a:extLst>
                  <a:ext uri="{FF2B5EF4-FFF2-40B4-BE49-F238E27FC236}">
                    <a16:creationId xmlns:a16="http://schemas.microsoft.com/office/drawing/2014/main" xmlns="" id="{74EB9E97-5882-47FC-8A97-DDE82E2391E3}"/>
                  </a:ext>
                </a:extLst>
              </p:cNvPr>
              <p:cNvGrpSpPr/>
              <p:nvPr/>
            </p:nvGrpSpPr>
            <p:grpSpPr>
              <a:xfrm>
                <a:off x="8818240" y="2851700"/>
                <a:ext cx="583805" cy="499815"/>
                <a:chOff x="5888038" y="3135313"/>
                <a:chExt cx="1125538" cy="963612"/>
              </a:xfrm>
            </p:grpSpPr>
            <p:sp>
              <p:nvSpPr>
                <p:cNvPr id="398" name="Freeform 21">
                  <a:extLst>
                    <a:ext uri="{FF2B5EF4-FFF2-40B4-BE49-F238E27FC236}">
                      <a16:creationId xmlns:a16="http://schemas.microsoft.com/office/drawing/2014/main" xmlns="" id="{9C178E68-D340-4D54-A742-64D899FA9E60}"/>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9" name="Freeform 22">
                  <a:extLst>
                    <a:ext uri="{FF2B5EF4-FFF2-40B4-BE49-F238E27FC236}">
                      <a16:creationId xmlns:a16="http://schemas.microsoft.com/office/drawing/2014/main" xmlns="" id="{923A5203-85E8-4459-97D8-60AC759A485F}"/>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0" name="Rectangle 399">
                  <a:extLst>
                    <a:ext uri="{FF2B5EF4-FFF2-40B4-BE49-F238E27FC236}">
                      <a16:creationId xmlns:a16="http://schemas.microsoft.com/office/drawing/2014/main" xmlns="" id="{4F2CB20C-FE81-410A-BED6-77344BD7162D}"/>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1" name="Rectangle 400">
                  <a:extLst>
                    <a:ext uri="{FF2B5EF4-FFF2-40B4-BE49-F238E27FC236}">
                      <a16:creationId xmlns:a16="http://schemas.microsoft.com/office/drawing/2014/main" xmlns="" id="{2A784873-C1FE-48F1-B79E-DF3391686710}"/>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2" name="Rectangle 401">
                  <a:extLst>
                    <a:ext uri="{FF2B5EF4-FFF2-40B4-BE49-F238E27FC236}">
                      <a16:creationId xmlns:a16="http://schemas.microsoft.com/office/drawing/2014/main" xmlns="" id="{069458DF-1944-441A-99FE-B951EE463F1D}"/>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3" name="Rectangle 402">
                  <a:extLst>
                    <a:ext uri="{FF2B5EF4-FFF2-40B4-BE49-F238E27FC236}">
                      <a16:creationId xmlns:a16="http://schemas.microsoft.com/office/drawing/2014/main" xmlns="" id="{A0A4A9BF-0139-46CE-B7FC-72DDA15942AB}"/>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4" name="Rectangle 403">
                  <a:extLst>
                    <a:ext uri="{FF2B5EF4-FFF2-40B4-BE49-F238E27FC236}">
                      <a16:creationId xmlns:a16="http://schemas.microsoft.com/office/drawing/2014/main" xmlns="" id="{03882748-E3BC-4A76-8B99-5AEAF3E985F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5" name="Rectangle 404">
                  <a:extLst>
                    <a:ext uri="{FF2B5EF4-FFF2-40B4-BE49-F238E27FC236}">
                      <a16:creationId xmlns:a16="http://schemas.microsoft.com/office/drawing/2014/main" xmlns="" id="{5D8D6F64-BE64-492C-B91F-8AC6E4361259}"/>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6" name="Rectangle 405">
                  <a:extLst>
                    <a:ext uri="{FF2B5EF4-FFF2-40B4-BE49-F238E27FC236}">
                      <a16:creationId xmlns:a16="http://schemas.microsoft.com/office/drawing/2014/main" xmlns="" id="{F96F135D-C162-4468-A77E-9D014BCA6919}"/>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7" name="Rectangle 406">
                  <a:extLst>
                    <a:ext uri="{FF2B5EF4-FFF2-40B4-BE49-F238E27FC236}">
                      <a16:creationId xmlns:a16="http://schemas.microsoft.com/office/drawing/2014/main" xmlns="" id="{5A3809E2-808C-426D-A916-70572B02C473}"/>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8" name="Rectangle 407">
                  <a:extLst>
                    <a:ext uri="{FF2B5EF4-FFF2-40B4-BE49-F238E27FC236}">
                      <a16:creationId xmlns:a16="http://schemas.microsoft.com/office/drawing/2014/main" xmlns="" id="{432A1961-DC6D-46F5-997C-647423EFF48D}"/>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9" name="Rectangle 408">
                  <a:extLst>
                    <a:ext uri="{FF2B5EF4-FFF2-40B4-BE49-F238E27FC236}">
                      <a16:creationId xmlns:a16="http://schemas.microsoft.com/office/drawing/2014/main" xmlns="" id="{ACA8D253-DDF6-439A-BE6A-B3189AE57B07}"/>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0" name="Rectangle 409">
                  <a:extLst>
                    <a:ext uri="{FF2B5EF4-FFF2-40B4-BE49-F238E27FC236}">
                      <a16:creationId xmlns:a16="http://schemas.microsoft.com/office/drawing/2014/main" xmlns="" id="{8CA4020E-50E4-4937-87E7-A939C8CB04FC}"/>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1" name="Rectangle 410">
                  <a:extLst>
                    <a:ext uri="{FF2B5EF4-FFF2-40B4-BE49-F238E27FC236}">
                      <a16:creationId xmlns:a16="http://schemas.microsoft.com/office/drawing/2014/main" xmlns="" id="{C6001965-AA10-4A31-BDF9-15BC75013FA2}"/>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2" name="Rectangle 411">
                  <a:extLst>
                    <a:ext uri="{FF2B5EF4-FFF2-40B4-BE49-F238E27FC236}">
                      <a16:creationId xmlns:a16="http://schemas.microsoft.com/office/drawing/2014/main" xmlns="" id="{A87EDE0F-BDBE-4D94-B09C-CD89E0C7BA5B}"/>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3" name="Rectangle 412">
                  <a:extLst>
                    <a:ext uri="{FF2B5EF4-FFF2-40B4-BE49-F238E27FC236}">
                      <a16:creationId xmlns:a16="http://schemas.microsoft.com/office/drawing/2014/main" xmlns="" id="{D389347A-4412-4EB6-B08A-D156D9F109D3}"/>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4" name="Rectangle 413">
                  <a:extLst>
                    <a:ext uri="{FF2B5EF4-FFF2-40B4-BE49-F238E27FC236}">
                      <a16:creationId xmlns:a16="http://schemas.microsoft.com/office/drawing/2014/main" xmlns="" id="{93A60534-1381-42D4-904B-3A7847C5D815}"/>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5" name="Freeform 38">
                  <a:extLst>
                    <a:ext uri="{FF2B5EF4-FFF2-40B4-BE49-F238E27FC236}">
                      <a16:creationId xmlns:a16="http://schemas.microsoft.com/office/drawing/2014/main" xmlns="" id="{852C311D-6227-489B-B16E-55CEB04AA725}"/>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6" name="Freeform 39">
                  <a:extLst>
                    <a:ext uri="{FF2B5EF4-FFF2-40B4-BE49-F238E27FC236}">
                      <a16:creationId xmlns:a16="http://schemas.microsoft.com/office/drawing/2014/main" xmlns="" id="{860B206B-B3B8-4A19-9F10-1488FE4B6C47}"/>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7" name="Freeform 40">
                  <a:extLst>
                    <a:ext uri="{FF2B5EF4-FFF2-40B4-BE49-F238E27FC236}">
                      <a16:creationId xmlns:a16="http://schemas.microsoft.com/office/drawing/2014/main" xmlns="" id="{BCD61346-92BC-436A-9CDB-B59309617528}"/>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8" name="Freeform 41">
                  <a:extLst>
                    <a:ext uri="{FF2B5EF4-FFF2-40B4-BE49-F238E27FC236}">
                      <a16:creationId xmlns:a16="http://schemas.microsoft.com/office/drawing/2014/main" xmlns="" id="{52B7D22E-34A8-48F3-89CA-7230E066DE7B}"/>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9" name="Freeform 42">
                  <a:extLst>
                    <a:ext uri="{FF2B5EF4-FFF2-40B4-BE49-F238E27FC236}">
                      <a16:creationId xmlns:a16="http://schemas.microsoft.com/office/drawing/2014/main" xmlns="" id="{DF6A8D5F-E45B-43A2-8539-31064A6704BF}"/>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0" name="Freeform 43">
                  <a:extLst>
                    <a:ext uri="{FF2B5EF4-FFF2-40B4-BE49-F238E27FC236}">
                      <a16:creationId xmlns:a16="http://schemas.microsoft.com/office/drawing/2014/main" xmlns="" id="{CF2E0D33-AE64-4569-BB34-FCA6C22BC887}"/>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1" name="Rectangle 420">
                  <a:extLst>
                    <a:ext uri="{FF2B5EF4-FFF2-40B4-BE49-F238E27FC236}">
                      <a16:creationId xmlns:a16="http://schemas.microsoft.com/office/drawing/2014/main" xmlns="" id="{A67DB88F-C378-4D4E-B02A-2B1F9AD9878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2" name="Rectangle 421">
                  <a:extLst>
                    <a:ext uri="{FF2B5EF4-FFF2-40B4-BE49-F238E27FC236}">
                      <a16:creationId xmlns:a16="http://schemas.microsoft.com/office/drawing/2014/main" xmlns="" id="{7448A225-7929-4389-AD76-017B9C5579A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3" name="Rectangle 422">
                  <a:extLst>
                    <a:ext uri="{FF2B5EF4-FFF2-40B4-BE49-F238E27FC236}">
                      <a16:creationId xmlns:a16="http://schemas.microsoft.com/office/drawing/2014/main" xmlns="" id="{93338F6D-E8C5-4233-8DED-D019D822663A}"/>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4" name="Rectangle 423">
                  <a:extLst>
                    <a:ext uri="{FF2B5EF4-FFF2-40B4-BE49-F238E27FC236}">
                      <a16:creationId xmlns:a16="http://schemas.microsoft.com/office/drawing/2014/main" xmlns="" id="{7E83C7AA-D6F8-476E-9E1C-BE70BB2A9917}"/>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5" name="Freeform 48">
                  <a:extLst>
                    <a:ext uri="{FF2B5EF4-FFF2-40B4-BE49-F238E27FC236}">
                      <a16:creationId xmlns:a16="http://schemas.microsoft.com/office/drawing/2014/main" xmlns="" id="{EAF88575-3600-4857-B10E-C2EBFA2EAFBE}"/>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6" name="Freeform 49">
                  <a:extLst>
                    <a:ext uri="{FF2B5EF4-FFF2-40B4-BE49-F238E27FC236}">
                      <a16:creationId xmlns:a16="http://schemas.microsoft.com/office/drawing/2014/main" xmlns="" id="{55D77222-2369-4805-AABD-AEB93B24C97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190" name="Group 4">
                <a:extLst>
                  <a:ext uri="{FF2B5EF4-FFF2-40B4-BE49-F238E27FC236}">
                    <a16:creationId xmlns:a16="http://schemas.microsoft.com/office/drawing/2014/main" xmlns="" id="{80243494-C544-4D95-AA25-7BD86FE51D3E}"/>
                  </a:ext>
                </a:extLst>
              </p:cNvPr>
              <p:cNvGrpSpPr>
                <a:grpSpLocks noChangeAspect="1"/>
              </p:cNvGrpSpPr>
              <p:nvPr/>
            </p:nvGrpSpPr>
            <p:grpSpPr bwMode="auto">
              <a:xfrm rot="2700000">
                <a:off x="8588544" y="2854660"/>
                <a:ext cx="323851" cy="531813"/>
                <a:chOff x="4714" y="2045"/>
                <a:chExt cx="204" cy="335"/>
              </a:xfrm>
            </p:grpSpPr>
            <p:sp>
              <p:nvSpPr>
                <p:cNvPr id="442" name="Oval 5">
                  <a:extLst>
                    <a:ext uri="{FF2B5EF4-FFF2-40B4-BE49-F238E27FC236}">
                      <a16:creationId xmlns:a16="http://schemas.microsoft.com/office/drawing/2014/main" xmlns="" id="{0F6138BB-AAAC-4091-BF1B-D948C8B916B6}"/>
                    </a:ext>
                  </a:extLst>
                </p:cNvPr>
                <p:cNvSpPr>
                  <a:spLocks noChangeArrowheads="1"/>
                </p:cNvSpPr>
                <p:nvPr/>
              </p:nvSpPr>
              <p:spPr bwMode="auto">
                <a:xfrm>
                  <a:off x="4714" y="2045"/>
                  <a:ext cx="204" cy="203"/>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endParaRPr>
                </a:p>
              </p:txBody>
            </p:sp>
            <p:sp>
              <p:nvSpPr>
                <p:cNvPr id="443" name="Freeform 6">
                  <a:extLst>
                    <a:ext uri="{FF2B5EF4-FFF2-40B4-BE49-F238E27FC236}">
                      <a16:creationId xmlns:a16="http://schemas.microsoft.com/office/drawing/2014/main" xmlns="" id="{5D973B07-9286-48E9-A8CE-5E81F6A4AD67}"/>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endParaRPr>
                </a:p>
              </p:txBody>
            </p:sp>
            <p:sp>
              <p:nvSpPr>
                <p:cNvPr id="444" name="Oval 7">
                  <a:extLst>
                    <a:ext uri="{FF2B5EF4-FFF2-40B4-BE49-F238E27FC236}">
                      <a16:creationId xmlns:a16="http://schemas.microsoft.com/office/drawing/2014/main" xmlns="" id="{C4BE7456-876E-4740-8A30-2CFB91CE0875}"/>
                    </a:ext>
                  </a:extLst>
                </p:cNvPr>
                <p:cNvSpPr>
                  <a:spLocks noChangeArrowheads="1"/>
                </p:cNvSpPr>
                <p:nvPr/>
              </p:nvSpPr>
              <p:spPr bwMode="auto">
                <a:xfrm>
                  <a:off x="4742" y="2072"/>
                  <a:ext cx="149" cy="149"/>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endParaRPr>
                </a:p>
              </p:txBody>
            </p:sp>
            <p:sp>
              <p:nvSpPr>
                <p:cNvPr id="445" name="Freeform 8">
                  <a:extLst>
                    <a:ext uri="{FF2B5EF4-FFF2-40B4-BE49-F238E27FC236}">
                      <a16:creationId xmlns:a16="http://schemas.microsoft.com/office/drawing/2014/main" xmlns="" id="{A38146FB-EF0B-4F8F-9AA9-AF2201C5973D}"/>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endParaRPr>
                </a:p>
              </p:txBody>
            </p:sp>
          </p:grpSp>
        </p:grpSp>
      </p:grpSp>
      <p:sp>
        <p:nvSpPr>
          <p:cNvPr id="451" name="Rectangle 450"/>
          <p:cNvSpPr/>
          <p:nvPr/>
        </p:nvSpPr>
        <p:spPr>
          <a:xfrm>
            <a:off x="865" y="487"/>
            <a:ext cx="12190271" cy="18499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452" name="Title 3"/>
          <p:cNvSpPr txBox="1">
            <a:spLocks/>
          </p:cNvSpPr>
          <p:nvPr/>
        </p:nvSpPr>
        <p:spPr>
          <a:xfrm>
            <a:off x="419450" y="549466"/>
            <a:ext cx="11654187" cy="543291"/>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sz="3600">
                <a:solidFill>
                  <a:prstClr val="white"/>
                </a:solidFill>
                <a:latin typeface="Calibri Light" panose="020F0302020204030204"/>
              </a:rPr>
              <a:t>Scenarios for Serverless</a:t>
            </a:r>
          </a:p>
        </p:txBody>
      </p:sp>
      <p:sp>
        <p:nvSpPr>
          <p:cNvPr id="453" name="Title 3"/>
          <p:cNvSpPr txBox="1">
            <a:spLocks/>
          </p:cNvSpPr>
          <p:nvPr/>
        </p:nvSpPr>
        <p:spPr>
          <a:xfrm>
            <a:off x="417403" y="1113566"/>
            <a:ext cx="11656234" cy="52595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sz="1800" spc="0">
                <a:solidFill>
                  <a:prstClr val="white"/>
                </a:solidFill>
                <a:latin typeface="Calibri Light" panose="020F0302020204030204"/>
                <a:cs typeface="Segoe UI Semilight" panose="020B0402040204020203" pitchFamily="34" charset="0"/>
              </a:rPr>
              <a:t>Anything that needs to respond to events</a:t>
            </a:r>
          </a:p>
        </p:txBody>
      </p:sp>
    </p:spTree>
    <p:extLst>
      <p:ext uri="{BB962C8B-B14F-4D97-AF65-F5344CB8AC3E}">
        <p14:creationId xmlns:p14="http://schemas.microsoft.com/office/powerpoint/2010/main" val="169217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500"/>
                                        <p:tgtEl>
                                          <p:spTgt spid="447"/>
                                        </p:tgtEl>
                                      </p:cBhvr>
                                    </p:animEffect>
                                  </p:childTnLst>
                                </p:cTn>
                              </p:par>
                              <p:par>
                                <p:cTn id="8" presetID="35" presetClass="path" presetSubtype="0" decel="100000" fill="hold" nodeType="withEffect">
                                  <p:stCondLst>
                                    <p:cond delay="0"/>
                                  </p:stCondLst>
                                  <p:childTnLst>
                                    <p:animMotion origin="layout" path="M -4.08731E-6 -4.48933E-6 L -0.02387 -4.48933E-6 " pathEditMode="relative" rAng="0" ptsTypes="AA">
                                      <p:cBhvr>
                                        <p:cTn id="9" dur="750" spd="-100000" fill="hold"/>
                                        <p:tgtEl>
                                          <p:spTgt spid="447"/>
                                        </p:tgtEl>
                                        <p:attrNameLst>
                                          <p:attrName>ppt_x</p:attrName>
                                          <p:attrName>ppt_y</p:attrName>
                                        </p:attrNameLst>
                                      </p:cBhvr>
                                      <p:rCtr x="-1200"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48"/>
                                        </p:tgtEl>
                                        <p:attrNameLst>
                                          <p:attrName>style.visibility</p:attrName>
                                        </p:attrNameLst>
                                      </p:cBhvr>
                                      <p:to>
                                        <p:strVal val="visible"/>
                                      </p:to>
                                    </p:set>
                                    <p:animEffect transition="in" filter="fade">
                                      <p:cBhvr>
                                        <p:cTn id="14" dur="500"/>
                                        <p:tgtEl>
                                          <p:spTgt spid="448"/>
                                        </p:tgtEl>
                                      </p:cBhvr>
                                    </p:animEffect>
                                  </p:childTnLst>
                                </p:cTn>
                              </p:par>
                              <p:par>
                                <p:cTn id="15" presetID="35" presetClass="path" presetSubtype="0" decel="100000" fill="hold" nodeType="withEffect">
                                  <p:stCondLst>
                                    <p:cond delay="0"/>
                                  </p:stCondLst>
                                  <p:childTnLst>
                                    <p:animMotion origin="layout" path="M -4.08731E-6 -4.48933E-6 L -0.02387 -4.48933E-6 " pathEditMode="relative" rAng="0" ptsTypes="AA">
                                      <p:cBhvr>
                                        <p:cTn id="16" dur="750" spd="-100000" fill="hold"/>
                                        <p:tgtEl>
                                          <p:spTgt spid="448"/>
                                        </p:tgtEl>
                                        <p:attrNameLst>
                                          <p:attrName>ppt_x</p:attrName>
                                          <p:attrName>ppt_y</p:attrName>
                                        </p:attrNameLst>
                                      </p:cBhvr>
                                      <p:rCtr x="-1200" y="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49"/>
                                        </p:tgtEl>
                                        <p:attrNameLst>
                                          <p:attrName>style.visibility</p:attrName>
                                        </p:attrNameLst>
                                      </p:cBhvr>
                                      <p:to>
                                        <p:strVal val="visible"/>
                                      </p:to>
                                    </p:set>
                                    <p:animEffect transition="in" filter="fade">
                                      <p:cBhvr>
                                        <p:cTn id="21" dur="500"/>
                                        <p:tgtEl>
                                          <p:spTgt spid="449"/>
                                        </p:tgtEl>
                                      </p:cBhvr>
                                    </p:animEffect>
                                  </p:childTnLst>
                                </p:cTn>
                              </p:par>
                              <p:par>
                                <p:cTn id="22" presetID="35" presetClass="path" presetSubtype="0" decel="100000" fill="hold" nodeType="withEffect">
                                  <p:stCondLst>
                                    <p:cond delay="0"/>
                                  </p:stCondLst>
                                  <p:childTnLst>
                                    <p:animMotion origin="layout" path="M -4.08731E-6 -4.48933E-6 L -0.02387 -4.48933E-6 " pathEditMode="relative" rAng="0" ptsTypes="AA">
                                      <p:cBhvr>
                                        <p:cTn id="23" dur="750" spd="-100000" fill="hold"/>
                                        <p:tgtEl>
                                          <p:spTgt spid="449"/>
                                        </p:tgtEl>
                                        <p:attrNameLst>
                                          <p:attrName>ppt_x</p:attrName>
                                          <p:attrName>ppt_y</p:attrName>
                                        </p:attrNameLst>
                                      </p:cBhvr>
                                      <p:rCtr x="-1200" y="0"/>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50"/>
                                        </p:tgtEl>
                                        <p:attrNameLst>
                                          <p:attrName>style.visibility</p:attrName>
                                        </p:attrNameLst>
                                      </p:cBhvr>
                                      <p:to>
                                        <p:strVal val="visible"/>
                                      </p:to>
                                    </p:set>
                                    <p:animEffect transition="in" filter="fade">
                                      <p:cBhvr>
                                        <p:cTn id="28" dur="500"/>
                                        <p:tgtEl>
                                          <p:spTgt spid="450"/>
                                        </p:tgtEl>
                                      </p:cBhvr>
                                    </p:animEffect>
                                  </p:childTnLst>
                                </p:cTn>
                              </p:par>
                              <p:par>
                                <p:cTn id="29" presetID="35" presetClass="path" presetSubtype="0" decel="100000" fill="hold" nodeType="withEffect">
                                  <p:stCondLst>
                                    <p:cond delay="0"/>
                                  </p:stCondLst>
                                  <p:childTnLst>
                                    <p:animMotion origin="layout" path="M -4.08731E-6 -4.48933E-6 L -0.02387 -4.48933E-6 " pathEditMode="relative" rAng="0" ptsTypes="AA">
                                      <p:cBhvr>
                                        <p:cTn id="30" dur="750" spd="-100000" fill="hold"/>
                                        <p:tgtEl>
                                          <p:spTgt spid="45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txBox="1">
            <a:spLocks/>
          </p:cNvSpPr>
          <p:nvPr/>
        </p:nvSpPr>
        <p:spPr>
          <a:xfrm>
            <a:off x="270070" y="290403"/>
            <a:ext cx="373457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NZ" sz="4704">
                <a:gradFill>
                  <a:gsLst>
                    <a:gs pos="2917">
                      <a:srgbClr val="FFFFFF"/>
                    </a:gs>
                    <a:gs pos="30000">
                      <a:srgbClr val="FFFFFF"/>
                    </a:gs>
                  </a:gsLst>
                  <a:lin ang="5400000" scaled="0"/>
                </a:gradFill>
              </a:rPr>
              <a:t>Event Grid</a:t>
            </a:r>
          </a:p>
        </p:txBody>
      </p:sp>
      <p:sp>
        <p:nvSpPr>
          <p:cNvPr id="8" name="Text Placeholder 2"/>
          <p:cNvSpPr txBox="1">
            <a:spLocks/>
          </p:cNvSpPr>
          <p:nvPr/>
        </p:nvSpPr>
        <p:spPr>
          <a:xfrm>
            <a:off x="262953" y="2358423"/>
            <a:ext cx="3614037" cy="4499091"/>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14192">
              <a:spcBef>
                <a:spcPts val="0"/>
              </a:spcBef>
              <a:spcAft>
                <a:spcPts val="1765"/>
              </a:spcAft>
              <a:buNone/>
              <a:defRPr/>
            </a:pPr>
            <a:r>
              <a:rPr sz="2157">
                <a:gradFill>
                  <a:gsLst>
                    <a:gs pos="2917">
                      <a:srgbClr val="FFFFFF"/>
                    </a:gs>
                    <a:gs pos="30000">
                      <a:srgbClr val="FFFFFF"/>
                    </a:gs>
                  </a:gsLst>
                  <a:lin ang="5400000" scaled="0"/>
                </a:gradFill>
              </a:rPr>
              <a:t>Manage all events in one place</a:t>
            </a:r>
          </a:p>
          <a:p>
            <a:pPr marL="0" lvl="1" indent="0" defTabSz="914192">
              <a:spcBef>
                <a:spcPts val="0"/>
              </a:spcBef>
              <a:spcAft>
                <a:spcPts val="1765"/>
              </a:spcAft>
              <a:buNone/>
              <a:defRPr/>
            </a:pPr>
            <a:r>
              <a:rPr sz="2157">
                <a:gradFill>
                  <a:gsLst>
                    <a:gs pos="2917">
                      <a:srgbClr val="FFFFFF"/>
                    </a:gs>
                    <a:gs pos="30000">
                      <a:srgbClr val="FFFFFF"/>
                    </a:gs>
                  </a:gsLst>
                  <a:lin ang="5400000" scaled="0"/>
                </a:gradFill>
              </a:rPr>
              <a:t>Unlock new scenarios for your apps</a:t>
            </a:r>
          </a:p>
          <a:p>
            <a:pPr marL="0" lvl="1" indent="0" defTabSz="914192">
              <a:spcBef>
                <a:spcPts val="0"/>
              </a:spcBef>
              <a:spcAft>
                <a:spcPts val="1765"/>
              </a:spcAft>
              <a:buNone/>
              <a:defRPr/>
            </a:pPr>
            <a:r>
              <a:rPr sz="2157">
                <a:gradFill>
                  <a:gsLst>
                    <a:gs pos="2917">
                      <a:srgbClr val="FFFFFF"/>
                    </a:gs>
                    <a:gs pos="30000">
                      <a:srgbClr val="FFFFFF"/>
                    </a:gs>
                  </a:gsLst>
                  <a:lin ang="5400000" scaled="0"/>
                </a:gradFill>
              </a:rPr>
              <a:t>Ensure reliability and performance for your apps</a:t>
            </a:r>
          </a:p>
        </p:txBody>
      </p:sp>
      <p:sp>
        <p:nvSpPr>
          <p:cNvPr id="7" name="Rectangle 6">
            <a:extLst>
              <a:ext uri="{FF2B5EF4-FFF2-40B4-BE49-F238E27FC236}">
                <a16:creationId xmlns:a16="http://schemas.microsoft.com/office/drawing/2014/main" xmlns="" id="{00B502EB-C60D-4CFB-943C-0A15E79D8139}"/>
              </a:ext>
            </a:extLst>
          </p:cNvPr>
          <p:cNvSpPr/>
          <p:nvPr/>
        </p:nvSpPr>
        <p:spPr bwMode="auto">
          <a:xfrm>
            <a:off x="5611692" y="3808496"/>
            <a:ext cx="215632" cy="17039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xmlns="" id="{45A8DCC9-3A23-4890-8CE0-9BC9B8830CF3}"/>
              </a:ext>
            </a:extLst>
          </p:cNvPr>
          <p:cNvSpPr/>
          <p:nvPr/>
        </p:nvSpPr>
        <p:spPr bwMode="auto">
          <a:xfrm>
            <a:off x="7273205" y="3093324"/>
            <a:ext cx="1362032" cy="148763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xmlns="" id="{54C1F869-625B-441E-975A-A010025C208E}"/>
              </a:ext>
            </a:extLst>
          </p:cNvPr>
          <p:cNvSpPr txBox="1"/>
          <p:nvPr/>
        </p:nvSpPr>
        <p:spPr>
          <a:xfrm>
            <a:off x="4267416" y="1313488"/>
            <a:ext cx="2983983" cy="677317"/>
          </a:xfrm>
          <a:prstGeom prst="rect">
            <a:avLst/>
          </a:prstGeom>
          <a:noFill/>
          <a:ln>
            <a:noFill/>
          </a:ln>
        </p:spPr>
        <p:txBody>
          <a:bodyPr wrap="square" lIns="179234" tIns="143387" rIns="179234" bIns="143387" rtlCol="0">
            <a:spAutoFit/>
          </a:bodyPr>
          <a:lstStyle/>
          <a:p>
            <a:pPr algn="ctr" defTabSz="1218233">
              <a:lnSpc>
                <a:spcPct val="90000"/>
              </a:lnSpc>
              <a:spcAft>
                <a:spcPts val="1200"/>
              </a:spcAft>
              <a:defRPr/>
            </a:pPr>
            <a:r>
              <a:rPr lang="en-US" sz="2745" kern="0" dirty="0">
                <a:gradFill>
                  <a:gsLst>
                    <a:gs pos="16250">
                      <a:srgbClr val="353535"/>
                    </a:gs>
                    <a:gs pos="36000">
                      <a:srgbClr val="353535"/>
                    </a:gs>
                  </a:gsLst>
                  <a:lin ang="5400000" scaled="0"/>
                </a:gradFill>
                <a:cs typeface="Segoe UI"/>
              </a:rPr>
              <a:t>Event publishers</a:t>
            </a:r>
          </a:p>
        </p:txBody>
      </p:sp>
      <p:sp>
        <p:nvSpPr>
          <p:cNvPr id="12" name="TextBox 11">
            <a:extLst>
              <a:ext uri="{FF2B5EF4-FFF2-40B4-BE49-F238E27FC236}">
                <a16:creationId xmlns:a16="http://schemas.microsoft.com/office/drawing/2014/main" xmlns="" id="{5B0A3CF3-02E4-4784-AF6F-58086CAB2836}"/>
              </a:ext>
            </a:extLst>
          </p:cNvPr>
          <p:cNvSpPr txBox="1"/>
          <p:nvPr/>
        </p:nvSpPr>
        <p:spPr>
          <a:xfrm>
            <a:off x="9307346" y="1671952"/>
            <a:ext cx="2688511" cy="677317"/>
          </a:xfrm>
          <a:prstGeom prst="rect">
            <a:avLst/>
          </a:prstGeom>
          <a:noFill/>
          <a:ln>
            <a:noFill/>
          </a:ln>
        </p:spPr>
        <p:txBody>
          <a:bodyPr wrap="square" lIns="179234" tIns="143387" rIns="179234" bIns="143387" rtlCol="0">
            <a:spAutoFit/>
          </a:bodyPr>
          <a:lstStyle/>
          <a:p>
            <a:pPr algn="ctr" defTabSz="1218233">
              <a:lnSpc>
                <a:spcPct val="90000"/>
              </a:lnSpc>
              <a:spcAft>
                <a:spcPts val="1200"/>
              </a:spcAft>
              <a:defRPr/>
            </a:pPr>
            <a:r>
              <a:rPr lang="en-US" sz="2745" kern="0" dirty="0">
                <a:gradFill>
                  <a:gsLst>
                    <a:gs pos="16250">
                      <a:srgbClr val="353535"/>
                    </a:gs>
                    <a:gs pos="36000">
                      <a:srgbClr val="353535"/>
                    </a:gs>
                  </a:gsLst>
                  <a:lin ang="5400000" scaled="0"/>
                </a:gradFill>
                <a:cs typeface="Segoe UI"/>
              </a:rPr>
              <a:t>Event handlers</a:t>
            </a:r>
          </a:p>
        </p:txBody>
      </p:sp>
      <p:cxnSp>
        <p:nvCxnSpPr>
          <p:cNvPr id="13" name="Straight Connector 12">
            <a:extLst>
              <a:ext uri="{FF2B5EF4-FFF2-40B4-BE49-F238E27FC236}">
                <a16:creationId xmlns:a16="http://schemas.microsoft.com/office/drawing/2014/main" xmlns="" id="{69635FC6-D649-4894-871A-4CDFAEF1217C}"/>
              </a:ext>
            </a:extLst>
          </p:cNvPr>
          <p:cNvCxnSpPr>
            <a:cxnSpLocks/>
          </p:cNvCxnSpPr>
          <p:nvPr/>
        </p:nvCxnSpPr>
        <p:spPr>
          <a:xfrm>
            <a:off x="5839340" y="3266115"/>
            <a:ext cx="918358" cy="891201"/>
          </a:xfrm>
          <a:prstGeom prst="line">
            <a:avLst/>
          </a:prstGeom>
          <a:noFill/>
          <a:ln w="9525" cap="flat" cmpd="sng" algn="ctr">
            <a:noFill/>
            <a:prstDash val="solid"/>
            <a:headEnd type="none"/>
            <a:tailEnd type="none"/>
          </a:ln>
          <a:effectLst/>
        </p:spPr>
      </p:cxnSp>
      <p:pic>
        <p:nvPicPr>
          <p:cNvPr id="14" name="Picture 13">
            <a:extLst>
              <a:ext uri="{FF2B5EF4-FFF2-40B4-BE49-F238E27FC236}">
                <a16:creationId xmlns:a16="http://schemas.microsoft.com/office/drawing/2014/main" xmlns="" id="{9318A858-FE0A-4AAC-860F-D5F1C3EE6D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625" y="3423673"/>
            <a:ext cx="815053" cy="815053"/>
          </a:xfrm>
          <a:prstGeom prst="rect">
            <a:avLst/>
          </a:prstGeom>
        </p:spPr>
      </p:pic>
      <p:grpSp>
        <p:nvGrpSpPr>
          <p:cNvPr id="15" name="Group 14">
            <a:extLst>
              <a:ext uri="{FF2B5EF4-FFF2-40B4-BE49-F238E27FC236}">
                <a16:creationId xmlns:a16="http://schemas.microsoft.com/office/drawing/2014/main" xmlns="" id="{62B23851-BB12-46CA-9560-AD7746E1BF08}"/>
              </a:ext>
            </a:extLst>
          </p:cNvPr>
          <p:cNvGrpSpPr/>
          <p:nvPr/>
        </p:nvGrpSpPr>
        <p:grpSpPr>
          <a:xfrm>
            <a:off x="8754845" y="3041802"/>
            <a:ext cx="393917" cy="1606648"/>
            <a:chOff x="7224067" y="2912948"/>
            <a:chExt cx="661140" cy="2468880"/>
          </a:xfrm>
        </p:grpSpPr>
        <p:sp>
          <p:nvSpPr>
            <p:cNvPr id="16" name="Freeform 5">
              <a:extLst>
                <a:ext uri="{FF2B5EF4-FFF2-40B4-BE49-F238E27FC236}">
                  <a16:creationId xmlns:a16="http://schemas.microsoft.com/office/drawing/2014/main" xmlns="" id="{58403EF8-15C4-4906-A1B0-89FEFD308BB9}"/>
                </a:ext>
              </a:extLst>
            </p:cNvPr>
            <p:cNvSpPr>
              <a:spLocks/>
            </p:cNvSpPr>
            <p:nvPr/>
          </p:nvSpPr>
          <p:spPr bwMode="auto">
            <a:xfrm rot="10800000">
              <a:off x="722406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905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3877"/>
              <a:endParaRPr lang="en-US" sz="882">
                <a:gradFill>
                  <a:gsLst>
                    <a:gs pos="0">
                      <a:srgbClr val="505050"/>
                    </a:gs>
                    <a:gs pos="100000">
                      <a:srgbClr val="505050"/>
                    </a:gs>
                  </a:gsLst>
                  <a:lin ang="5400000" scaled="1"/>
                </a:gradFill>
              </a:endParaRPr>
            </a:p>
          </p:txBody>
        </p:sp>
        <p:sp>
          <p:nvSpPr>
            <p:cNvPr id="17" name="arrow">
              <a:extLst>
                <a:ext uri="{FF2B5EF4-FFF2-40B4-BE49-F238E27FC236}">
                  <a16:creationId xmlns:a16="http://schemas.microsoft.com/office/drawing/2014/main" xmlns="" id="{B1E00ABC-4F2D-4E0F-9512-EAEC8FC465AE}"/>
                </a:ext>
              </a:extLst>
            </p:cNvPr>
            <p:cNvSpPr>
              <a:spLocks noChangeAspect="1" noEditPoints="1"/>
            </p:cNvSpPr>
            <p:nvPr/>
          </p:nvSpPr>
          <p:spPr bwMode="auto">
            <a:xfrm>
              <a:off x="761447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rgbClr val="0070C0"/>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3877"/>
              <a:endParaRPr lang="en-US" sz="882">
                <a:gradFill>
                  <a:gsLst>
                    <a:gs pos="0">
                      <a:srgbClr val="505050"/>
                    </a:gs>
                    <a:gs pos="100000">
                      <a:srgbClr val="505050"/>
                    </a:gs>
                  </a:gsLst>
                  <a:lin ang="5400000" scaled="1"/>
                </a:gradFill>
              </a:endParaRPr>
            </a:p>
          </p:txBody>
        </p:sp>
      </p:grpSp>
      <p:grpSp>
        <p:nvGrpSpPr>
          <p:cNvPr id="18" name="Group 17">
            <a:extLst>
              <a:ext uri="{FF2B5EF4-FFF2-40B4-BE49-F238E27FC236}">
                <a16:creationId xmlns:a16="http://schemas.microsoft.com/office/drawing/2014/main" xmlns="" id="{E70816A6-BBA7-4300-B3FE-7887CC953EA9}"/>
              </a:ext>
            </a:extLst>
          </p:cNvPr>
          <p:cNvGrpSpPr/>
          <p:nvPr/>
        </p:nvGrpSpPr>
        <p:grpSpPr>
          <a:xfrm>
            <a:off x="4415153" y="2049221"/>
            <a:ext cx="2688511" cy="3566736"/>
            <a:chOff x="1646290" y="2327742"/>
            <a:chExt cx="2743200" cy="3639288"/>
          </a:xfrm>
        </p:grpSpPr>
        <p:sp>
          <p:nvSpPr>
            <p:cNvPr id="19" name="Rectangle 18">
              <a:extLst>
                <a:ext uri="{FF2B5EF4-FFF2-40B4-BE49-F238E27FC236}">
                  <a16:creationId xmlns:a16="http://schemas.microsoft.com/office/drawing/2014/main" xmlns="" id="{56ECED4C-7396-4CB9-AC3E-DB0A6B61D4CB}"/>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xmlns="" id="{1FF5F406-4127-491C-A71A-0FF7A03ECDD0}"/>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xmlns="" id="{752F241D-1AC0-42F0-A94C-BFAB12C5D708}"/>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xmlns="" id="{48D10ABF-2770-463C-813E-EBD6F8C98CB8}"/>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xmlns="" id="{F5BCFAC0-FE14-447F-B954-BD2432118FF5}"/>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xmlns="" id="{D8924FCF-7C80-41A4-BFA5-3E939B8C1BD4}"/>
              </a:ext>
            </a:extLst>
          </p:cNvPr>
          <p:cNvGrpSpPr/>
          <p:nvPr/>
        </p:nvGrpSpPr>
        <p:grpSpPr>
          <a:xfrm>
            <a:off x="9307346" y="2407685"/>
            <a:ext cx="2688511" cy="2858765"/>
            <a:chOff x="8047017" y="2693498"/>
            <a:chExt cx="2743200" cy="2916916"/>
          </a:xfrm>
        </p:grpSpPr>
        <p:sp>
          <p:nvSpPr>
            <p:cNvPr id="25" name="Rectangle 24">
              <a:extLst>
                <a:ext uri="{FF2B5EF4-FFF2-40B4-BE49-F238E27FC236}">
                  <a16:creationId xmlns:a16="http://schemas.microsoft.com/office/drawing/2014/main" xmlns="" id="{A433DAA6-9496-42BA-816D-0532A5DF8086}"/>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xmlns="" id="{9E459164-309E-487F-B613-2CC8D55E5C78}"/>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xmlns="" id="{5B03C36C-9C46-42D5-8D79-C36A2D165E89}"/>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xmlns="" id="{A92B4D15-FE1E-42EB-808B-B1F36E72FCD1}"/>
                </a:ext>
              </a:extLst>
            </p:cNvPr>
            <p:cNvSpPr/>
            <p:nvPr/>
          </p:nvSpPr>
          <p:spPr bwMode="auto">
            <a:xfrm>
              <a:off x="8047017" y="489718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xmlns="" id="{6E865442-6B34-4D8C-B826-7E67EFAE2564}"/>
              </a:ext>
            </a:extLst>
          </p:cNvPr>
          <p:cNvGrpSpPr/>
          <p:nvPr/>
        </p:nvGrpSpPr>
        <p:grpSpPr>
          <a:xfrm>
            <a:off x="4415150" y="2290211"/>
            <a:ext cx="2419664" cy="3084770"/>
            <a:chOff x="1646287" y="2573629"/>
            <a:chExt cx="2468883" cy="3147516"/>
          </a:xfrm>
        </p:grpSpPr>
        <p:sp>
          <p:nvSpPr>
            <p:cNvPr id="30" name="TextBox 29">
              <a:extLst>
                <a:ext uri="{FF2B5EF4-FFF2-40B4-BE49-F238E27FC236}">
                  <a16:creationId xmlns:a16="http://schemas.microsoft.com/office/drawing/2014/main" xmlns="" id="{9E601C61-5B76-4C8F-8367-95CC9842FAF5}"/>
                </a:ext>
              </a:extLst>
            </p:cNvPr>
            <p:cNvSpPr txBox="1"/>
            <p:nvPr/>
          </p:nvSpPr>
          <p:spPr>
            <a:xfrm>
              <a:off x="1646289" y="3305147"/>
              <a:ext cx="2468880"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Resource Groups</a:t>
              </a:r>
            </a:p>
          </p:txBody>
        </p:sp>
        <p:sp>
          <p:nvSpPr>
            <p:cNvPr id="31" name="TextBox 30">
              <a:extLst>
                <a:ext uri="{FF2B5EF4-FFF2-40B4-BE49-F238E27FC236}">
                  <a16:creationId xmlns:a16="http://schemas.microsoft.com/office/drawing/2014/main" xmlns="" id="{7C52A2AE-D135-4928-9CFF-8E5A754E327C}"/>
                </a:ext>
              </a:extLst>
            </p:cNvPr>
            <p:cNvSpPr txBox="1"/>
            <p:nvPr/>
          </p:nvSpPr>
          <p:spPr>
            <a:xfrm>
              <a:off x="1646290" y="4768172"/>
              <a:ext cx="2468880"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Event Hubs</a:t>
              </a:r>
            </a:p>
          </p:txBody>
        </p:sp>
        <p:sp>
          <p:nvSpPr>
            <p:cNvPr id="32" name="TextBox 31">
              <a:extLst>
                <a:ext uri="{FF2B5EF4-FFF2-40B4-BE49-F238E27FC236}">
                  <a16:creationId xmlns:a16="http://schemas.microsoft.com/office/drawing/2014/main" xmlns="" id="{14F31B23-449C-4C13-8DB5-DD5A49EE31DB}"/>
                </a:ext>
              </a:extLst>
            </p:cNvPr>
            <p:cNvSpPr txBox="1"/>
            <p:nvPr/>
          </p:nvSpPr>
          <p:spPr>
            <a:xfrm>
              <a:off x="1646290" y="4036660"/>
              <a:ext cx="2468880"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Azure Subscriptions</a:t>
              </a:r>
            </a:p>
          </p:txBody>
        </p:sp>
        <p:sp>
          <p:nvSpPr>
            <p:cNvPr id="33" name="TextBox 32">
              <a:extLst>
                <a:ext uri="{FF2B5EF4-FFF2-40B4-BE49-F238E27FC236}">
                  <a16:creationId xmlns:a16="http://schemas.microsoft.com/office/drawing/2014/main" xmlns="" id="{D0E8E130-C578-4BA0-BE93-AD6DE8589BE6}"/>
                </a:ext>
              </a:extLst>
            </p:cNvPr>
            <p:cNvSpPr txBox="1"/>
            <p:nvPr/>
          </p:nvSpPr>
          <p:spPr>
            <a:xfrm>
              <a:off x="1646287" y="5499683"/>
              <a:ext cx="2468880"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Custom Events</a:t>
              </a:r>
            </a:p>
          </p:txBody>
        </p:sp>
        <p:sp>
          <p:nvSpPr>
            <p:cNvPr id="34" name="TextBox 33">
              <a:extLst>
                <a:ext uri="{FF2B5EF4-FFF2-40B4-BE49-F238E27FC236}">
                  <a16:creationId xmlns:a16="http://schemas.microsoft.com/office/drawing/2014/main" xmlns="" id="{DCBADA3B-B6EA-4AD1-8FF3-6D2BF9C2B7C0}"/>
                </a:ext>
              </a:extLst>
            </p:cNvPr>
            <p:cNvSpPr txBox="1"/>
            <p:nvPr/>
          </p:nvSpPr>
          <p:spPr>
            <a:xfrm>
              <a:off x="1646290" y="2573629"/>
              <a:ext cx="2468880"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Blob Storage</a:t>
              </a:r>
            </a:p>
          </p:txBody>
        </p:sp>
      </p:grpSp>
      <p:grpSp>
        <p:nvGrpSpPr>
          <p:cNvPr id="35" name="Group 34">
            <a:extLst>
              <a:ext uri="{FF2B5EF4-FFF2-40B4-BE49-F238E27FC236}">
                <a16:creationId xmlns:a16="http://schemas.microsoft.com/office/drawing/2014/main" xmlns="" id="{D3F8A445-13F3-4814-8EBB-13F1ADA216FF}"/>
              </a:ext>
            </a:extLst>
          </p:cNvPr>
          <p:cNvGrpSpPr/>
          <p:nvPr/>
        </p:nvGrpSpPr>
        <p:grpSpPr>
          <a:xfrm>
            <a:off x="9307346" y="2648674"/>
            <a:ext cx="2419661" cy="2367841"/>
            <a:chOff x="8047017" y="2939385"/>
            <a:chExt cx="2468880" cy="2416004"/>
          </a:xfrm>
        </p:grpSpPr>
        <p:sp>
          <p:nvSpPr>
            <p:cNvPr id="36" name="TextBox 35">
              <a:extLst>
                <a:ext uri="{FF2B5EF4-FFF2-40B4-BE49-F238E27FC236}">
                  <a16:creationId xmlns:a16="http://schemas.microsoft.com/office/drawing/2014/main" xmlns="" id="{A094B235-A880-49CB-9CDA-40FAFC4A689E}"/>
                </a:ext>
              </a:extLst>
            </p:cNvPr>
            <p:cNvSpPr txBox="1"/>
            <p:nvPr/>
          </p:nvSpPr>
          <p:spPr>
            <a:xfrm>
              <a:off x="8047017" y="2939385"/>
              <a:ext cx="2468880"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Azure Functions</a:t>
              </a:r>
            </a:p>
          </p:txBody>
        </p:sp>
        <p:sp>
          <p:nvSpPr>
            <p:cNvPr id="37" name="TextBox 36">
              <a:extLst>
                <a:ext uri="{FF2B5EF4-FFF2-40B4-BE49-F238E27FC236}">
                  <a16:creationId xmlns:a16="http://schemas.microsoft.com/office/drawing/2014/main" xmlns="" id="{2965F491-7FCB-4A44-A591-BD61EEA48FF0}"/>
                </a:ext>
              </a:extLst>
            </p:cNvPr>
            <p:cNvSpPr txBox="1"/>
            <p:nvPr/>
          </p:nvSpPr>
          <p:spPr>
            <a:xfrm>
              <a:off x="8047017" y="4402415"/>
              <a:ext cx="2468880"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Azure Automation</a:t>
              </a:r>
            </a:p>
          </p:txBody>
        </p:sp>
        <p:sp>
          <p:nvSpPr>
            <p:cNvPr id="38" name="TextBox 37">
              <a:extLst>
                <a:ext uri="{FF2B5EF4-FFF2-40B4-BE49-F238E27FC236}">
                  <a16:creationId xmlns:a16="http://schemas.microsoft.com/office/drawing/2014/main" xmlns="" id="{277E5654-8CE0-47A0-B538-4114ED9D94F2}"/>
                </a:ext>
              </a:extLst>
            </p:cNvPr>
            <p:cNvSpPr txBox="1"/>
            <p:nvPr/>
          </p:nvSpPr>
          <p:spPr>
            <a:xfrm>
              <a:off x="8047017" y="3670903"/>
              <a:ext cx="2468880"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Logic Apps</a:t>
              </a:r>
            </a:p>
          </p:txBody>
        </p:sp>
        <p:sp>
          <p:nvSpPr>
            <p:cNvPr id="39" name="TextBox 38">
              <a:extLst>
                <a:ext uri="{FF2B5EF4-FFF2-40B4-BE49-F238E27FC236}">
                  <a16:creationId xmlns:a16="http://schemas.microsoft.com/office/drawing/2014/main" xmlns="" id="{5AEC5A58-C879-49B2-BC52-0FC613A0D347}"/>
                </a:ext>
              </a:extLst>
            </p:cNvPr>
            <p:cNvSpPr txBox="1"/>
            <p:nvPr/>
          </p:nvSpPr>
          <p:spPr>
            <a:xfrm>
              <a:off x="8047017" y="5133927"/>
              <a:ext cx="2468880"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err="1">
                  <a:gradFill>
                    <a:gsLst>
                      <a:gs pos="2500">
                        <a:srgbClr val="353535"/>
                      </a:gs>
                      <a:gs pos="34000">
                        <a:srgbClr val="353535"/>
                      </a:gs>
                    </a:gsLst>
                    <a:lin ang="5400000" scaled="0"/>
                  </a:gradFill>
                  <a:latin typeface="Segoe UI"/>
                </a:rPr>
                <a:t>WebHooks</a:t>
              </a:r>
              <a:endParaRPr lang="en-US" sz="1567" kern="0" dirty="0">
                <a:gradFill>
                  <a:gsLst>
                    <a:gs pos="2500">
                      <a:srgbClr val="353535"/>
                    </a:gs>
                    <a:gs pos="34000">
                      <a:srgbClr val="353535"/>
                    </a:gs>
                  </a:gsLst>
                  <a:lin ang="5400000" scaled="0"/>
                </a:gradFill>
                <a:latin typeface="Segoe UI"/>
              </a:endParaRPr>
            </a:p>
          </p:txBody>
        </p:sp>
      </p:grpSp>
      <p:grpSp>
        <p:nvGrpSpPr>
          <p:cNvPr id="40" name="Group 39">
            <a:extLst>
              <a:ext uri="{FF2B5EF4-FFF2-40B4-BE49-F238E27FC236}">
                <a16:creationId xmlns:a16="http://schemas.microsoft.com/office/drawing/2014/main" xmlns="" id="{F8BD07C8-D932-43B5-AFD3-81CC56FDF1D0}"/>
              </a:ext>
            </a:extLst>
          </p:cNvPr>
          <p:cNvGrpSpPr/>
          <p:nvPr/>
        </p:nvGrpSpPr>
        <p:grpSpPr>
          <a:xfrm>
            <a:off x="4578010" y="2242885"/>
            <a:ext cx="311687" cy="3166052"/>
            <a:chOff x="1812459" y="2525345"/>
            <a:chExt cx="318027" cy="3230454"/>
          </a:xfrm>
        </p:grpSpPr>
        <p:pic>
          <p:nvPicPr>
            <p:cNvPr id="41" name="Picture 40">
              <a:extLst>
                <a:ext uri="{FF2B5EF4-FFF2-40B4-BE49-F238E27FC236}">
                  <a16:creationId xmlns:a16="http://schemas.microsoft.com/office/drawing/2014/main" xmlns="" id="{4E58DBA8-9FED-4D70-9247-5D790840FAF7}"/>
                </a:ext>
              </a:extLst>
            </p:cNvPr>
            <p:cNvPicPr>
              <a:picLocks noChangeAspect="1"/>
            </p:cNvPicPr>
            <p:nvPr/>
          </p:nvPicPr>
          <p:blipFill rotWithShape="1">
            <a:blip r:embed="rId4"/>
            <a:srcRect b="32970"/>
            <a:stretch/>
          </p:blipFill>
          <p:spPr>
            <a:xfrm>
              <a:off x="1812459" y="4718545"/>
              <a:ext cx="318027" cy="320715"/>
            </a:xfrm>
            <a:prstGeom prst="rect">
              <a:avLst/>
            </a:prstGeom>
            <a:ln>
              <a:noFill/>
            </a:ln>
          </p:spPr>
        </p:pic>
        <p:pic>
          <p:nvPicPr>
            <p:cNvPr id="42" name="Picture 41">
              <a:extLst>
                <a:ext uri="{FF2B5EF4-FFF2-40B4-BE49-F238E27FC236}">
                  <a16:creationId xmlns:a16="http://schemas.microsoft.com/office/drawing/2014/main" xmlns="" id="{E1FAF23D-7646-4496-82CB-E202EB8FBC30}"/>
                </a:ext>
              </a:extLst>
            </p:cNvPr>
            <p:cNvPicPr>
              <a:picLocks noChangeAspect="1"/>
            </p:cNvPicPr>
            <p:nvPr/>
          </p:nvPicPr>
          <p:blipFill>
            <a:blip r:embed="rId5"/>
            <a:stretch>
              <a:fillRect/>
            </a:stretch>
          </p:blipFill>
          <p:spPr>
            <a:xfrm>
              <a:off x="1812459" y="3256865"/>
              <a:ext cx="318027" cy="318027"/>
            </a:xfrm>
            <a:prstGeom prst="rect">
              <a:avLst/>
            </a:prstGeom>
            <a:ln>
              <a:noFill/>
            </a:ln>
          </p:spPr>
        </p:pic>
        <p:pic>
          <p:nvPicPr>
            <p:cNvPr id="43" name="Picture 42">
              <a:extLst>
                <a:ext uri="{FF2B5EF4-FFF2-40B4-BE49-F238E27FC236}">
                  <a16:creationId xmlns:a16="http://schemas.microsoft.com/office/drawing/2014/main" xmlns="" id="{70860132-3946-4A58-8830-527C23584E89}"/>
                </a:ext>
              </a:extLst>
            </p:cNvPr>
            <p:cNvPicPr>
              <a:picLocks noChangeAspect="1"/>
            </p:cNvPicPr>
            <p:nvPr/>
          </p:nvPicPr>
          <p:blipFill>
            <a:blip r:embed="rId6"/>
            <a:stretch>
              <a:fillRect/>
            </a:stretch>
          </p:blipFill>
          <p:spPr>
            <a:xfrm>
              <a:off x="1819273" y="3995191"/>
              <a:ext cx="304398" cy="304398"/>
            </a:xfrm>
            <a:prstGeom prst="rect">
              <a:avLst/>
            </a:prstGeom>
            <a:ln>
              <a:noFill/>
            </a:ln>
          </p:spPr>
        </p:pic>
        <p:pic>
          <p:nvPicPr>
            <p:cNvPr id="44" name="Picture 43">
              <a:extLst>
                <a:ext uri="{FF2B5EF4-FFF2-40B4-BE49-F238E27FC236}">
                  <a16:creationId xmlns:a16="http://schemas.microsoft.com/office/drawing/2014/main" xmlns="" id="{718FDFD3-AA74-4ADC-ACC5-3E215B5A7DC7}"/>
                </a:ext>
              </a:extLst>
            </p:cNvPr>
            <p:cNvPicPr>
              <a:picLocks noChangeAspect="1"/>
            </p:cNvPicPr>
            <p:nvPr/>
          </p:nvPicPr>
          <p:blipFill>
            <a:blip r:embed="rId7"/>
            <a:stretch>
              <a:fillRect/>
            </a:stretch>
          </p:blipFill>
          <p:spPr>
            <a:xfrm>
              <a:off x="1826087" y="5465029"/>
              <a:ext cx="290770" cy="290770"/>
            </a:xfrm>
            <a:prstGeom prst="rect">
              <a:avLst/>
            </a:prstGeom>
            <a:ln>
              <a:noFill/>
            </a:ln>
          </p:spPr>
        </p:pic>
        <p:pic>
          <p:nvPicPr>
            <p:cNvPr id="45" name="Picture 44">
              <a:extLst>
                <a:ext uri="{FF2B5EF4-FFF2-40B4-BE49-F238E27FC236}">
                  <a16:creationId xmlns:a16="http://schemas.microsoft.com/office/drawing/2014/main" xmlns="" id="{41CBA9BF-2B06-45D3-BD51-50F24BA5F97F}"/>
                </a:ext>
              </a:extLst>
            </p:cNvPr>
            <p:cNvPicPr>
              <a:picLocks noChangeAspect="1"/>
            </p:cNvPicPr>
            <p:nvPr/>
          </p:nvPicPr>
          <p:blipFill>
            <a:blip r:embed="rId8"/>
            <a:stretch>
              <a:fillRect/>
            </a:stretch>
          </p:blipFill>
          <p:spPr>
            <a:xfrm>
              <a:off x="1812459" y="2525345"/>
              <a:ext cx="318027" cy="318027"/>
            </a:xfrm>
            <a:prstGeom prst="rect">
              <a:avLst/>
            </a:prstGeom>
            <a:ln>
              <a:noFill/>
            </a:ln>
          </p:spPr>
        </p:pic>
      </p:grpSp>
      <p:grpSp>
        <p:nvGrpSpPr>
          <p:cNvPr id="46" name="Group 45">
            <a:extLst>
              <a:ext uri="{FF2B5EF4-FFF2-40B4-BE49-F238E27FC236}">
                <a16:creationId xmlns:a16="http://schemas.microsoft.com/office/drawing/2014/main" xmlns="" id="{886C1EE3-B67A-46EE-8A88-F34E0A3D1201}"/>
              </a:ext>
            </a:extLst>
          </p:cNvPr>
          <p:cNvGrpSpPr/>
          <p:nvPr/>
        </p:nvGrpSpPr>
        <p:grpSpPr>
          <a:xfrm>
            <a:off x="9478459" y="2601122"/>
            <a:ext cx="312142" cy="2462936"/>
            <a:chOff x="8221612" y="2890869"/>
            <a:chExt cx="318491" cy="2513035"/>
          </a:xfrm>
        </p:grpSpPr>
        <p:pic>
          <p:nvPicPr>
            <p:cNvPr id="47" name="Picture 46">
              <a:extLst>
                <a:ext uri="{FF2B5EF4-FFF2-40B4-BE49-F238E27FC236}">
                  <a16:creationId xmlns:a16="http://schemas.microsoft.com/office/drawing/2014/main" xmlns="" id="{0153B138-8146-4390-8219-ED2EB2BBD44E}"/>
                </a:ext>
              </a:extLst>
            </p:cNvPr>
            <p:cNvPicPr>
              <a:picLocks noChangeAspect="1"/>
            </p:cNvPicPr>
            <p:nvPr/>
          </p:nvPicPr>
          <p:blipFill>
            <a:blip r:embed="rId9"/>
            <a:stretch>
              <a:fillRect/>
            </a:stretch>
          </p:blipFill>
          <p:spPr>
            <a:xfrm>
              <a:off x="8221612" y="2890869"/>
              <a:ext cx="318491" cy="318491"/>
            </a:xfrm>
            <a:prstGeom prst="rect">
              <a:avLst/>
            </a:prstGeom>
            <a:ln>
              <a:noFill/>
            </a:ln>
          </p:spPr>
        </p:pic>
        <p:pic>
          <p:nvPicPr>
            <p:cNvPr id="48" name="Picture 47">
              <a:extLst>
                <a:ext uri="{FF2B5EF4-FFF2-40B4-BE49-F238E27FC236}">
                  <a16:creationId xmlns:a16="http://schemas.microsoft.com/office/drawing/2014/main" xmlns="" id="{F0884A05-7692-45C6-B50D-CA6213D6BD45}"/>
                </a:ext>
              </a:extLst>
            </p:cNvPr>
            <p:cNvPicPr>
              <a:picLocks noChangeAspect="1"/>
            </p:cNvPicPr>
            <p:nvPr/>
          </p:nvPicPr>
          <p:blipFill>
            <a:blip r:embed="rId10"/>
            <a:stretch>
              <a:fillRect/>
            </a:stretch>
          </p:blipFill>
          <p:spPr>
            <a:xfrm>
              <a:off x="8221612" y="4353901"/>
              <a:ext cx="318491" cy="318491"/>
            </a:xfrm>
            <a:prstGeom prst="rect">
              <a:avLst/>
            </a:prstGeom>
            <a:ln>
              <a:noFill/>
            </a:ln>
          </p:spPr>
        </p:pic>
        <p:pic>
          <p:nvPicPr>
            <p:cNvPr id="49" name="Picture 48">
              <a:extLst>
                <a:ext uri="{FF2B5EF4-FFF2-40B4-BE49-F238E27FC236}">
                  <a16:creationId xmlns:a16="http://schemas.microsoft.com/office/drawing/2014/main" xmlns="" id="{59A42018-6BFF-436B-95B1-2EEAC5DB7726}"/>
                </a:ext>
              </a:extLst>
            </p:cNvPr>
            <p:cNvPicPr>
              <a:picLocks noChangeAspect="1"/>
            </p:cNvPicPr>
            <p:nvPr/>
          </p:nvPicPr>
          <p:blipFill>
            <a:blip r:embed="rId11"/>
            <a:stretch>
              <a:fillRect/>
            </a:stretch>
          </p:blipFill>
          <p:spPr>
            <a:xfrm>
              <a:off x="8221612" y="5085413"/>
              <a:ext cx="318491" cy="318491"/>
            </a:xfrm>
            <a:prstGeom prst="rect">
              <a:avLst/>
            </a:prstGeom>
            <a:ln>
              <a:noFill/>
            </a:ln>
          </p:spPr>
        </p:pic>
        <p:pic>
          <p:nvPicPr>
            <p:cNvPr id="50" name="Picture 49">
              <a:extLst>
                <a:ext uri="{FF2B5EF4-FFF2-40B4-BE49-F238E27FC236}">
                  <a16:creationId xmlns:a16="http://schemas.microsoft.com/office/drawing/2014/main" xmlns="" id="{7CF4D60E-8047-4E73-A952-140BAA9C32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11930742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63" presetClass="path" presetSubtype="0" decel="100000" fill="hold" grpId="1" nodeType="withEffect">
                                  <p:stCondLst>
                                    <p:cond delay="0"/>
                                  </p:stCondLst>
                                  <p:childTnLst>
                                    <p:animMotion origin="layout" path="M 4.16667E-6 2.22222E-6 L -0.02579 2.22222E-6 " pathEditMode="relative" rAng="0" ptsTypes="AA">
                                      <p:cBhvr>
                                        <p:cTn id="9" dur="500" spd="-100000" fill="hold"/>
                                        <p:tgtEl>
                                          <p:spTgt spid="11"/>
                                        </p:tgtEl>
                                        <p:attrNameLst>
                                          <p:attrName>ppt_x</p:attrName>
                                          <p:attrName>ppt_y</p:attrName>
                                        </p:attrNameLst>
                                      </p:cBhvr>
                                      <p:rCtr x="-1289" y="0"/>
                                    </p:animMotion>
                                  </p:childTnLst>
                                </p:cTn>
                              </p:par>
                              <p:par>
                                <p:cTn id="10" presetID="10"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63" presetClass="path" presetSubtype="0" decel="100000" fill="hold" nodeType="withEffect">
                                  <p:stCondLst>
                                    <p:cond delay="0"/>
                                  </p:stCondLst>
                                  <p:childTnLst>
                                    <p:animMotion origin="layout" path="M 4.16667E-6 3.7037E-6 L -0.02579 3.7037E-6 " pathEditMode="relative" rAng="0" ptsTypes="AA">
                                      <p:cBhvr>
                                        <p:cTn id="14" dur="500" spd="-100000" fill="hold"/>
                                        <p:tgtEl>
                                          <p:spTgt spid="18"/>
                                        </p:tgtEl>
                                        <p:attrNameLst>
                                          <p:attrName>ppt_x</p:attrName>
                                          <p:attrName>ppt_y</p:attrName>
                                        </p:attrNameLst>
                                      </p:cBhvr>
                                      <p:rCtr x="-1289" y="0"/>
                                    </p:animMotion>
                                  </p:childTnLst>
                                </p:cTn>
                              </p:par>
                              <p:par>
                                <p:cTn id="15" presetID="10"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63" presetClass="path" presetSubtype="0" decel="100000" fill="hold" nodeType="withEffect">
                                  <p:stCondLst>
                                    <p:cond delay="0"/>
                                  </p:stCondLst>
                                  <p:childTnLst>
                                    <p:animMotion origin="layout" path="M -1.25E-6 -3.7037E-7 L -0.02578 -3.7037E-7 " pathEditMode="relative" rAng="0" ptsTypes="AA">
                                      <p:cBhvr>
                                        <p:cTn id="19" dur="500" spd="-100000" fill="hold"/>
                                        <p:tgtEl>
                                          <p:spTgt spid="40"/>
                                        </p:tgtEl>
                                        <p:attrNameLst>
                                          <p:attrName>ppt_x</p:attrName>
                                          <p:attrName>ppt_y</p:attrName>
                                        </p:attrNameLst>
                                      </p:cBhvr>
                                      <p:rCtr x="-1289" y="0"/>
                                    </p:animMotion>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63" presetClass="path" presetSubtype="0" decel="100000" fill="hold" nodeType="withEffect">
                                  <p:stCondLst>
                                    <p:cond delay="0"/>
                                  </p:stCondLst>
                                  <p:childTnLst>
                                    <p:animMotion origin="layout" path="M 1.875E-6 3.7037E-6 L -0.02578 3.7037E-6 " pathEditMode="relative" rAng="0" ptsTypes="AA">
                                      <p:cBhvr>
                                        <p:cTn id="24" dur="500" spd="-100000" fill="hold"/>
                                        <p:tgtEl>
                                          <p:spTgt spid="29"/>
                                        </p:tgtEl>
                                        <p:attrNameLst>
                                          <p:attrName>ppt_x</p:attrName>
                                          <p:attrName>ppt_y</p:attrName>
                                        </p:attrNameLst>
                                      </p:cBhvr>
                                      <p:rCtr x="-1289" y="0"/>
                                    </p:animMotion>
                                  </p:childTnLst>
                                </p:cTn>
                              </p:par>
                              <p:par>
                                <p:cTn id="25" presetID="10" presetClass="entr" presetSubtype="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63" presetClass="path" presetSubtype="0" decel="100000" fill="hold" grpId="1" nodeType="withEffect">
                                  <p:stCondLst>
                                    <p:cond delay="200"/>
                                  </p:stCondLst>
                                  <p:childTnLst>
                                    <p:animMotion origin="layout" path="M -3.95833E-6 -7.40741E-7 L -0.02578 -7.40741E-7 " pathEditMode="relative" rAng="0" ptsTypes="AA">
                                      <p:cBhvr>
                                        <p:cTn id="29" dur="500" spd="-100000" fill="hold"/>
                                        <p:tgtEl>
                                          <p:spTgt spid="9"/>
                                        </p:tgtEl>
                                        <p:attrNameLst>
                                          <p:attrName>ppt_x</p:attrName>
                                          <p:attrName>ppt_y</p:attrName>
                                        </p:attrNameLst>
                                      </p:cBhvr>
                                      <p:rCtr x="-1289" y="0"/>
                                    </p:animMotion>
                                  </p:childTnLst>
                                </p:cTn>
                              </p:par>
                              <p:par>
                                <p:cTn id="30" presetID="10" presetClass="entr" presetSubtype="0" fill="hold" nodeType="withEffect">
                                  <p:stCondLst>
                                    <p:cond delay="2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63" presetClass="path" presetSubtype="0" decel="100000" fill="hold" nodeType="withEffect">
                                  <p:stCondLst>
                                    <p:cond delay="200"/>
                                  </p:stCondLst>
                                  <p:childTnLst>
                                    <p:animMotion origin="layout" path="M 4.16667E-7 -4.81481E-6 L -0.02578 -4.81481E-6 " pathEditMode="relative" rAng="0" ptsTypes="AA">
                                      <p:cBhvr>
                                        <p:cTn id="34" dur="500" spd="-100000" fill="hold"/>
                                        <p:tgtEl>
                                          <p:spTgt spid="14"/>
                                        </p:tgtEl>
                                        <p:attrNameLst>
                                          <p:attrName>ppt_x</p:attrName>
                                          <p:attrName>ppt_y</p:attrName>
                                        </p:attrNameLst>
                                      </p:cBhvr>
                                      <p:rCtr x="-1289" y="0"/>
                                    </p:animMotion>
                                  </p:childTnLst>
                                </p:cTn>
                              </p:par>
                              <p:par>
                                <p:cTn id="35" presetID="10" presetClass="entr" presetSubtype="0" fill="hold" nodeType="withEffect">
                                  <p:stCondLst>
                                    <p:cond delay="3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63" presetClass="path" presetSubtype="0" decel="100000" fill="hold" nodeType="withEffect">
                                  <p:stCondLst>
                                    <p:cond delay="300"/>
                                  </p:stCondLst>
                                  <p:childTnLst>
                                    <p:animMotion origin="layout" path="M -4.79167E-6 1.85185E-6 L -0.02578 1.85185E-6 " pathEditMode="relative" rAng="0" ptsTypes="AA">
                                      <p:cBhvr>
                                        <p:cTn id="39" dur="500" spd="-100000" fill="hold"/>
                                        <p:tgtEl>
                                          <p:spTgt spid="15"/>
                                        </p:tgtEl>
                                        <p:attrNameLst>
                                          <p:attrName>ppt_x</p:attrName>
                                          <p:attrName>ppt_y</p:attrName>
                                        </p:attrNameLst>
                                      </p:cBhvr>
                                      <p:rCtr x="-1289" y="0"/>
                                    </p:animMotion>
                                  </p:childTnLst>
                                </p:cTn>
                              </p:par>
                              <p:par>
                                <p:cTn id="40" presetID="10" presetClass="entr" presetSubtype="0" fill="hold" grpId="0" nodeType="withEffect">
                                  <p:stCondLst>
                                    <p:cond delay="40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63" presetClass="path" presetSubtype="0" decel="100000" fill="hold" grpId="1" nodeType="withEffect">
                                  <p:stCondLst>
                                    <p:cond delay="400"/>
                                  </p:stCondLst>
                                  <p:childTnLst>
                                    <p:animMotion origin="layout" path="M 2.08333E-6 -2.59259E-6 L -0.02578 -2.59259E-6 " pathEditMode="relative" rAng="0" ptsTypes="AA">
                                      <p:cBhvr>
                                        <p:cTn id="44" dur="500" spd="-100000" fill="hold"/>
                                        <p:tgtEl>
                                          <p:spTgt spid="12"/>
                                        </p:tgtEl>
                                        <p:attrNameLst>
                                          <p:attrName>ppt_x</p:attrName>
                                          <p:attrName>ppt_y</p:attrName>
                                        </p:attrNameLst>
                                      </p:cBhvr>
                                      <p:rCtr x="-1289" y="0"/>
                                    </p:animMotion>
                                  </p:childTnLst>
                                </p:cTn>
                              </p:par>
                              <p:par>
                                <p:cTn id="45" presetID="10" presetClass="entr" presetSubtype="0" fill="hold" nodeType="withEffect">
                                  <p:stCondLst>
                                    <p:cond delay="4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63" presetClass="path" presetSubtype="0" decel="100000" fill="hold" nodeType="withEffect">
                                  <p:stCondLst>
                                    <p:cond delay="400"/>
                                  </p:stCondLst>
                                  <p:childTnLst>
                                    <p:animMotion origin="layout" path="M 2.08333E-6 -7.40741E-7 L -0.02578 -7.40741E-7 " pathEditMode="relative" rAng="0" ptsTypes="AA">
                                      <p:cBhvr>
                                        <p:cTn id="49" dur="500" spd="-100000" fill="hold"/>
                                        <p:tgtEl>
                                          <p:spTgt spid="24"/>
                                        </p:tgtEl>
                                        <p:attrNameLst>
                                          <p:attrName>ppt_x</p:attrName>
                                          <p:attrName>ppt_y</p:attrName>
                                        </p:attrNameLst>
                                      </p:cBhvr>
                                      <p:rCtr x="-1289" y="0"/>
                                    </p:animMotion>
                                  </p:childTnLst>
                                </p:cTn>
                              </p:par>
                              <p:par>
                                <p:cTn id="50" presetID="10" presetClass="entr" presetSubtype="0" fill="hold" nodeType="withEffect">
                                  <p:stCondLst>
                                    <p:cond delay="40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63" presetClass="path" presetSubtype="0" decel="100000" fill="hold" nodeType="withEffect">
                                  <p:stCondLst>
                                    <p:cond delay="400"/>
                                  </p:stCondLst>
                                  <p:childTnLst>
                                    <p:animMotion origin="layout" path="M -4.375E-6 3.7037E-6 L -0.02578 3.7037E-6 " pathEditMode="relative" rAng="0" ptsTypes="AA">
                                      <p:cBhvr>
                                        <p:cTn id="54" dur="500" spd="-100000" fill="hold"/>
                                        <p:tgtEl>
                                          <p:spTgt spid="46"/>
                                        </p:tgtEl>
                                        <p:attrNameLst>
                                          <p:attrName>ppt_x</p:attrName>
                                          <p:attrName>ppt_y</p:attrName>
                                        </p:attrNameLst>
                                      </p:cBhvr>
                                      <p:rCtr x="-1289" y="0"/>
                                    </p:animMotion>
                                  </p:childTnLst>
                                </p:cTn>
                              </p:par>
                              <p:par>
                                <p:cTn id="55" presetID="10" presetClass="entr" presetSubtype="0" fill="hold" nodeType="withEffect">
                                  <p:stCondLst>
                                    <p:cond delay="4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63" presetClass="path" presetSubtype="0" decel="100000" fill="hold" nodeType="withEffect">
                                  <p:stCondLst>
                                    <p:cond delay="400"/>
                                  </p:stCondLst>
                                  <p:childTnLst>
                                    <p:animMotion origin="layout" path="M -2.08333E-7 3.7037E-6 L -0.02578 3.7037E-6 " pathEditMode="relative" rAng="0" ptsTypes="AA">
                                      <p:cBhvr>
                                        <p:cTn id="59" dur="500" spd="-100000" fill="hold"/>
                                        <p:tgtEl>
                                          <p:spTgt spid="35"/>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p:bldP spid="11" grpId="1"/>
      <p:bldP spid="12" grpId="0"/>
      <p:bldP spid="12"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txBox="1">
            <a:spLocks/>
          </p:cNvSpPr>
          <p:nvPr/>
        </p:nvSpPr>
        <p:spPr>
          <a:xfrm>
            <a:off x="270070" y="973"/>
            <a:ext cx="3734571" cy="6856054"/>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NZ" sz="4704">
                <a:gradFill>
                  <a:gsLst>
                    <a:gs pos="2917">
                      <a:srgbClr val="FFFFFF"/>
                    </a:gs>
                    <a:gs pos="30000">
                      <a:srgbClr val="FFFFFF"/>
                    </a:gs>
                  </a:gsLst>
                  <a:lin ang="5400000" scaled="0"/>
                </a:gradFill>
              </a:rPr>
              <a:t>Event Grid delivers at massive scale</a:t>
            </a:r>
          </a:p>
        </p:txBody>
      </p:sp>
      <p:sp>
        <p:nvSpPr>
          <p:cNvPr id="7" name="Rectangle 6">
            <a:extLst>
              <a:ext uri="{FF2B5EF4-FFF2-40B4-BE49-F238E27FC236}">
                <a16:creationId xmlns:a16="http://schemas.microsoft.com/office/drawing/2014/main" xmlns="" id="{00B502EB-C60D-4CFB-943C-0A15E79D8139}"/>
              </a:ext>
            </a:extLst>
          </p:cNvPr>
          <p:cNvSpPr/>
          <p:nvPr/>
        </p:nvSpPr>
        <p:spPr bwMode="auto">
          <a:xfrm>
            <a:off x="4230763" y="4522771"/>
            <a:ext cx="215632" cy="17039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12">
            <a:extLst>
              <a:ext uri="{FF2B5EF4-FFF2-40B4-BE49-F238E27FC236}">
                <a16:creationId xmlns:a16="http://schemas.microsoft.com/office/drawing/2014/main" xmlns="" id="{733B7DE8-40E8-4733-887C-DCFAA02A5524}"/>
              </a:ext>
            </a:extLst>
          </p:cNvPr>
          <p:cNvSpPr txBox="1"/>
          <p:nvPr/>
        </p:nvSpPr>
        <p:spPr>
          <a:xfrm>
            <a:off x="9892048" y="4205341"/>
            <a:ext cx="2206418" cy="550527"/>
          </a:xfrm>
          <a:prstGeom prst="rect">
            <a:avLst/>
          </a:prstGeom>
          <a:noFill/>
        </p:spPr>
        <p:txBody>
          <a:bodyPr wrap="square" lIns="93233" tIns="149175" rIns="186468" bIns="149175"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1242954">
              <a:lnSpc>
                <a:spcPct val="90000"/>
              </a:lnSpc>
              <a:defRPr/>
            </a:pPr>
            <a:r>
              <a:rPr lang="en-US" sz="1800" kern="0" dirty="0">
                <a:gradFill>
                  <a:gsLst>
                    <a:gs pos="13483">
                      <a:srgbClr val="353535"/>
                    </a:gs>
                    <a:gs pos="62000">
                      <a:srgbClr val="353535"/>
                    </a:gs>
                  </a:gsLst>
                  <a:lin ang="5400000" scaled="0"/>
                </a:gradFill>
                <a:cs typeface="Segoe UI"/>
              </a:rPr>
              <a:t>High reliability</a:t>
            </a:r>
          </a:p>
        </p:txBody>
      </p:sp>
      <p:sp>
        <p:nvSpPr>
          <p:cNvPr id="23" name="TextBox 13">
            <a:extLst>
              <a:ext uri="{FF2B5EF4-FFF2-40B4-BE49-F238E27FC236}">
                <a16:creationId xmlns:a16="http://schemas.microsoft.com/office/drawing/2014/main" xmlns="" id="{5E556E2E-B997-4029-8DBE-859DC92E96BA}"/>
              </a:ext>
            </a:extLst>
          </p:cNvPr>
          <p:cNvSpPr txBox="1"/>
          <p:nvPr/>
        </p:nvSpPr>
        <p:spPr>
          <a:xfrm>
            <a:off x="4411968" y="4191216"/>
            <a:ext cx="2206418" cy="550527"/>
          </a:xfrm>
          <a:prstGeom prst="rect">
            <a:avLst/>
          </a:prstGeom>
          <a:noFill/>
        </p:spPr>
        <p:txBody>
          <a:bodyPr wrap="square" lIns="93233" tIns="149175" rIns="186468" bIns="149175"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1242954">
              <a:lnSpc>
                <a:spcPct val="90000"/>
              </a:lnSpc>
              <a:defRPr/>
            </a:pPr>
            <a:r>
              <a:rPr lang="en-US" sz="1800" kern="0" dirty="0">
                <a:gradFill>
                  <a:gsLst>
                    <a:gs pos="13483">
                      <a:srgbClr val="353535"/>
                    </a:gs>
                    <a:gs pos="62000">
                      <a:srgbClr val="353535"/>
                    </a:gs>
                  </a:gsLst>
                  <a:lin ang="5400000" scaled="0"/>
                </a:gradFill>
                <a:cs typeface="Segoe UI"/>
              </a:rPr>
              <a:t>Near real-time</a:t>
            </a:r>
          </a:p>
        </p:txBody>
      </p:sp>
      <p:sp>
        <p:nvSpPr>
          <p:cNvPr id="24" name="TextBox 14">
            <a:extLst>
              <a:ext uri="{FF2B5EF4-FFF2-40B4-BE49-F238E27FC236}">
                <a16:creationId xmlns:a16="http://schemas.microsoft.com/office/drawing/2014/main" xmlns="" id="{04F41BC9-CA99-4C62-9C23-D93CD2A44B71}"/>
              </a:ext>
            </a:extLst>
          </p:cNvPr>
          <p:cNvSpPr txBox="1"/>
          <p:nvPr/>
        </p:nvSpPr>
        <p:spPr>
          <a:xfrm>
            <a:off x="7117848" y="4205340"/>
            <a:ext cx="2206418" cy="550527"/>
          </a:xfrm>
          <a:prstGeom prst="rect">
            <a:avLst/>
          </a:prstGeom>
          <a:noFill/>
        </p:spPr>
        <p:txBody>
          <a:bodyPr wrap="square" lIns="93233" tIns="149175" rIns="186468" bIns="149175"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1242954">
              <a:lnSpc>
                <a:spcPct val="90000"/>
              </a:lnSpc>
              <a:defRPr/>
            </a:pPr>
            <a:r>
              <a:rPr lang="en-US" sz="1800" kern="0" dirty="0">
                <a:gradFill>
                  <a:gsLst>
                    <a:gs pos="13483">
                      <a:srgbClr val="353535"/>
                    </a:gs>
                    <a:gs pos="62000">
                      <a:srgbClr val="353535"/>
                    </a:gs>
                  </a:gsLst>
                  <a:lin ang="5400000" scaled="0"/>
                </a:gradFill>
                <a:cs typeface="Segoe UI"/>
              </a:rPr>
              <a:t>Massive scale-out</a:t>
            </a:r>
          </a:p>
        </p:txBody>
      </p:sp>
      <p:grpSp>
        <p:nvGrpSpPr>
          <p:cNvPr id="25" name="Group 24">
            <a:extLst>
              <a:ext uri="{FF2B5EF4-FFF2-40B4-BE49-F238E27FC236}">
                <a16:creationId xmlns:a16="http://schemas.microsoft.com/office/drawing/2014/main" xmlns="" id="{E56624A9-B124-4842-8BB8-797F73F7EBB0}"/>
              </a:ext>
            </a:extLst>
          </p:cNvPr>
          <p:cNvGrpSpPr/>
          <p:nvPr/>
        </p:nvGrpSpPr>
        <p:grpSpPr>
          <a:xfrm>
            <a:off x="4343649" y="2551734"/>
            <a:ext cx="2343056" cy="1457119"/>
            <a:chOff x="719746" y="2876961"/>
            <a:chExt cx="3069854" cy="1581641"/>
          </a:xfrm>
        </p:grpSpPr>
        <p:sp>
          <p:nvSpPr>
            <p:cNvPr id="26" name="Freeform 50">
              <a:extLst>
                <a:ext uri="{FF2B5EF4-FFF2-40B4-BE49-F238E27FC236}">
                  <a16:creationId xmlns:a16="http://schemas.microsoft.com/office/drawing/2014/main" xmlns="" id="{FD1E9629-BC6A-418B-B999-367F482343ED}"/>
                </a:ext>
              </a:extLst>
            </p:cNvPr>
            <p:cNvSpPr>
              <a:spLocks/>
            </p:cNvSpPr>
            <p:nvPr/>
          </p:nvSpPr>
          <p:spPr bwMode="auto">
            <a:xfrm>
              <a:off x="719746" y="2876961"/>
              <a:ext cx="3069854" cy="158164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1414" tIns="45706" rIns="91414" bIns="45706"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932384">
                <a:lnSpc>
                  <a:spcPct val="90000"/>
                </a:lnSpc>
                <a:defRPr/>
              </a:pPr>
              <a:endParaRPr lang="en-US" sz="1800" kern="0">
                <a:solidFill>
                  <a:srgbClr val="353535"/>
                </a:solidFill>
              </a:endParaRPr>
            </a:p>
          </p:txBody>
        </p:sp>
        <p:sp>
          <p:nvSpPr>
            <p:cNvPr id="27" name="TextBox 62">
              <a:extLst>
                <a:ext uri="{FF2B5EF4-FFF2-40B4-BE49-F238E27FC236}">
                  <a16:creationId xmlns:a16="http://schemas.microsoft.com/office/drawing/2014/main" xmlns="" id="{003F980E-E97C-497A-B80B-85C391CC5182}"/>
                </a:ext>
              </a:extLst>
            </p:cNvPr>
            <p:cNvSpPr txBox="1"/>
            <p:nvPr/>
          </p:nvSpPr>
          <p:spPr>
            <a:xfrm>
              <a:off x="1050062" y="3445454"/>
              <a:ext cx="2409224" cy="729531"/>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932227">
                <a:lnSpc>
                  <a:spcPct val="90000"/>
                </a:lnSpc>
                <a:spcAft>
                  <a:spcPts val="510"/>
                </a:spcAft>
                <a:buSzPct val="90000"/>
                <a:defRPr/>
              </a:pPr>
              <a:r>
                <a:rPr lang="en-US" sz="1400" dirty="0">
                  <a:gradFill>
                    <a:gsLst>
                      <a:gs pos="12360">
                        <a:srgbClr val="FFFFFF"/>
                      </a:gs>
                      <a:gs pos="51000">
                        <a:srgbClr val="FFFFFF"/>
                      </a:gs>
                    </a:gsLst>
                    <a:lin ang="5400000" scaled="0"/>
                  </a:gradFill>
                  <a:cs typeface="Segoe UI Semilight" panose="020B0402040204020203" pitchFamily="34" charset="0"/>
                </a:rPr>
                <a:t>Sub-second </a:t>
              </a:r>
              <a:br>
                <a:rPr lang="en-US" sz="1400" dirty="0">
                  <a:gradFill>
                    <a:gsLst>
                      <a:gs pos="12360">
                        <a:srgbClr val="FFFFFF"/>
                      </a:gs>
                      <a:gs pos="51000">
                        <a:srgbClr val="FFFFFF"/>
                      </a:gs>
                    </a:gsLst>
                    <a:lin ang="5400000" scaled="0"/>
                  </a:gradFill>
                  <a:cs typeface="Segoe UI Semilight" panose="020B0402040204020203" pitchFamily="34" charset="0"/>
                </a:rPr>
              </a:br>
              <a:r>
                <a:rPr lang="en-US" sz="1400" dirty="0">
                  <a:gradFill>
                    <a:gsLst>
                      <a:gs pos="12360">
                        <a:srgbClr val="FFFFFF"/>
                      </a:gs>
                      <a:gs pos="51000">
                        <a:srgbClr val="FFFFFF"/>
                      </a:gs>
                    </a:gsLst>
                    <a:lin ang="5400000" scaled="0"/>
                  </a:gradFill>
                  <a:cs typeface="Segoe UI Semilight" panose="020B0402040204020203" pitchFamily="34" charset="0"/>
                </a:rPr>
                <a:t>end-to-end latency in the </a:t>
              </a:r>
              <a:r>
                <a:rPr lang="en-US" sz="1400" b="1" dirty="0">
                  <a:gradFill>
                    <a:gsLst>
                      <a:gs pos="12360">
                        <a:srgbClr val="FFFFFF"/>
                      </a:gs>
                      <a:gs pos="51000">
                        <a:srgbClr val="FFFFFF"/>
                      </a:gs>
                    </a:gsLst>
                    <a:lin ang="5400000" scaled="0"/>
                  </a:gradFill>
                  <a:latin typeface="Segoe UI" panose="020B0502040204020203" pitchFamily="34" charset="0"/>
                  <a:cs typeface="Segoe UI" panose="020B0502040204020203" pitchFamily="34" charset="0"/>
                </a:rPr>
                <a:t>99</a:t>
              </a:r>
              <a:r>
                <a:rPr lang="en-US" sz="1400" b="1" baseline="30000" dirty="0">
                  <a:gradFill>
                    <a:gsLst>
                      <a:gs pos="12360">
                        <a:srgbClr val="FFFFFF"/>
                      </a:gs>
                      <a:gs pos="51000">
                        <a:srgbClr val="FFFFFF"/>
                      </a:gs>
                    </a:gsLst>
                    <a:lin ang="5400000" scaled="0"/>
                  </a:gradFill>
                  <a:latin typeface="Segoe UI" panose="020B0502040204020203" pitchFamily="34" charset="0"/>
                  <a:cs typeface="Segoe UI" panose="020B0502040204020203" pitchFamily="34" charset="0"/>
                </a:rPr>
                <a:t>th</a:t>
              </a:r>
              <a:r>
                <a:rPr lang="en-US" sz="1400" b="1" dirty="0">
                  <a:gradFill>
                    <a:gsLst>
                      <a:gs pos="12360">
                        <a:srgbClr val="FFFFFF"/>
                      </a:gs>
                      <a:gs pos="51000">
                        <a:srgbClr val="FFFFFF"/>
                      </a:gs>
                    </a:gsLst>
                    <a:lin ang="5400000" scaled="0"/>
                  </a:gradFill>
                  <a:latin typeface="Segoe UI" panose="020B0502040204020203" pitchFamily="34" charset="0"/>
                  <a:cs typeface="Segoe UI" panose="020B0502040204020203" pitchFamily="34" charset="0"/>
                </a:rPr>
                <a:t> percentile</a:t>
              </a:r>
            </a:p>
          </p:txBody>
        </p:sp>
      </p:grpSp>
      <p:grpSp>
        <p:nvGrpSpPr>
          <p:cNvPr id="28" name="Group 27">
            <a:extLst>
              <a:ext uri="{FF2B5EF4-FFF2-40B4-BE49-F238E27FC236}">
                <a16:creationId xmlns:a16="http://schemas.microsoft.com/office/drawing/2014/main" xmlns="" id="{74B23CA5-53F0-4E03-AC55-393EF859B09E}"/>
              </a:ext>
            </a:extLst>
          </p:cNvPr>
          <p:cNvGrpSpPr/>
          <p:nvPr/>
        </p:nvGrpSpPr>
        <p:grpSpPr>
          <a:xfrm>
            <a:off x="7049529" y="2486157"/>
            <a:ext cx="2343056" cy="1457120"/>
            <a:chOff x="4683310" y="2876961"/>
            <a:chExt cx="3069854" cy="1581643"/>
          </a:xfrm>
        </p:grpSpPr>
        <p:sp>
          <p:nvSpPr>
            <p:cNvPr id="29" name="Freeform 50">
              <a:extLst>
                <a:ext uri="{FF2B5EF4-FFF2-40B4-BE49-F238E27FC236}">
                  <a16:creationId xmlns:a16="http://schemas.microsoft.com/office/drawing/2014/main" xmlns="" id="{A05A9415-3E50-47A6-9EE0-28433A725825}"/>
                </a:ext>
              </a:extLst>
            </p:cNvPr>
            <p:cNvSpPr>
              <a:spLocks/>
            </p:cNvSpPr>
            <p:nvPr/>
          </p:nvSpPr>
          <p:spPr bwMode="auto">
            <a:xfrm>
              <a:off x="4683310" y="2876961"/>
              <a:ext cx="3069854" cy="158164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1414" tIns="45706" rIns="91414" bIns="45706"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932384">
                <a:lnSpc>
                  <a:spcPct val="90000"/>
                </a:lnSpc>
                <a:defRPr/>
              </a:pPr>
              <a:endParaRPr lang="en-US" sz="1800" kern="0">
                <a:solidFill>
                  <a:srgbClr val="353535"/>
                </a:solidFill>
              </a:endParaRPr>
            </a:p>
          </p:txBody>
        </p:sp>
        <p:sp>
          <p:nvSpPr>
            <p:cNvPr id="30" name="TextBox 20">
              <a:extLst>
                <a:ext uri="{FF2B5EF4-FFF2-40B4-BE49-F238E27FC236}">
                  <a16:creationId xmlns:a16="http://schemas.microsoft.com/office/drawing/2014/main" xmlns="" id="{C850AEF1-6AB7-4F75-93B3-D0CABD666F3A}"/>
                </a:ext>
              </a:extLst>
            </p:cNvPr>
            <p:cNvSpPr txBox="1"/>
            <p:nvPr/>
          </p:nvSpPr>
          <p:spPr>
            <a:xfrm>
              <a:off x="5013623" y="3577994"/>
              <a:ext cx="2409224" cy="521162"/>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932227">
                <a:lnSpc>
                  <a:spcPct val="90000"/>
                </a:lnSpc>
                <a:spcAft>
                  <a:spcPts val="510"/>
                </a:spcAft>
                <a:buSzPct val="90000"/>
                <a:defRPr/>
              </a:pPr>
              <a:r>
                <a:rPr lang="en-US" sz="1400" b="1" dirty="0">
                  <a:gradFill>
                    <a:gsLst>
                      <a:gs pos="12360">
                        <a:srgbClr val="FFFFFF"/>
                      </a:gs>
                      <a:gs pos="51000">
                        <a:srgbClr val="FFFFFF"/>
                      </a:gs>
                    </a:gsLst>
                    <a:lin ang="5400000" scaled="0"/>
                  </a:gradFill>
                  <a:latin typeface="Segoe UI" panose="020B0502040204020203" pitchFamily="34" charset="0"/>
                  <a:cs typeface="Segoe UI" panose="020B0502040204020203" pitchFamily="34" charset="0"/>
                </a:rPr>
                <a:t>10,000,000</a:t>
              </a:r>
              <a:r>
                <a:rPr lang="en-US" sz="1400" dirty="0">
                  <a:gradFill>
                    <a:gsLst>
                      <a:gs pos="12360">
                        <a:srgbClr val="FFFFFF"/>
                      </a:gs>
                      <a:gs pos="51000">
                        <a:srgbClr val="FFFFFF"/>
                      </a:gs>
                    </a:gsLst>
                    <a:lin ang="5400000" scaled="0"/>
                  </a:gradFill>
                  <a:cs typeface="Segoe UI Semilight" panose="020B0402040204020203" pitchFamily="34" charset="0"/>
                </a:rPr>
                <a:t> events </a:t>
              </a:r>
              <a:br>
                <a:rPr lang="en-US" sz="1400" dirty="0">
                  <a:gradFill>
                    <a:gsLst>
                      <a:gs pos="12360">
                        <a:srgbClr val="FFFFFF"/>
                      </a:gs>
                      <a:gs pos="51000">
                        <a:srgbClr val="FFFFFF"/>
                      </a:gs>
                    </a:gsLst>
                    <a:lin ang="5400000" scaled="0"/>
                  </a:gradFill>
                  <a:cs typeface="Segoe UI Semilight" panose="020B0402040204020203" pitchFamily="34" charset="0"/>
                </a:rPr>
              </a:br>
              <a:r>
                <a:rPr lang="en-US" sz="1400" dirty="0">
                  <a:gradFill>
                    <a:gsLst>
                      <a:gs pos="12360">
                        <a:srgbClr val="FFFFFF"/>
                      </a:gs>
                      <a:gs pos="51000">
                        <a:srgbClr val="FFFFFF"/>
                      </a:gs>
                    </a:gsLst>
                    <a:lin ang="5400000" scaled="0"/>
                  </a:gradFill>
                  <a:cs typeface="Segoe UI Semilight" panose="020B0402040204020203" pitchFamily="34" charset="0"/>
                </a:rPr>
                <a:t>per second per region</a:t>
              </a:r>
            </a:p>
          </p:txBody>
        </p:sp>
      </p:grpSp>
      <p:grpSp>
        <p:nvGrpSpPr>
          <p:cNvPr id="31" name="Group 30">
            <a:extLst>
              <a:ext uri="{FF2B5EF4-FFF2-40B4-BE49-F238E27FC236}">
                <a16:creationId xmlns:a16="http://schemas.microsoft.com/office/drawing/2014/main" xmlns="" id="{CE82F5BF-ABE6-458E-BD88-041D032CAE4A}"/>
              </a:ext>
            </a:extLst>
          </p:cNvPr>
          <p:cNvGrpSpPr/>
          <p:nvPr/>
        </p:nvGrpSpPr>
        <p:grpSpPr>
          <a:xfrm>
            <a:off x="9755410" y="2486157"/>
            <a:ext cx="2343056" cy="1457120"/>
            <a:chOff x="8646874" y="2876961"/>
            <a:chExt cx="3069854" cy="1581643"/>
          </a:xfrm>
        </p:grpSpPr>
        <p:sp>
          <p:nvSpPr>
            <p:cNvPr id="32" name="Freeform 50">
              <a:extLst>
                <a:ext uri="{FF2B5EF4-FFF2-40B4-BE49-F238E27FC236}">
                  <a16:creationId xmlns:a16="http://schemas.microsoft.com/office/drawing/2014/main" xmlns="" id="{591EAD41-87A5-4A9A-982A-50FB21DB6808}"/>
                </a:ext>
              </a:extLst>
            </p:cNvPr>
            <p:cNvSpPr>
              <a:spLocks/>
            </p:cNvSpPr>
            <p:nvPr/>
          </p:nvSpPr>
          <p:spPr bwMode="auto">
            <a:xfrm>
              <a:off x="8646874" y="2876961"/>
              <a:ext cx="3069854" cy="158164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1414" tIns="45706" rIns="91414" bIns="45706"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932384">
                <a:lnSpc>
                  <a:spcPct val="90000"/>
                </a:lnSpc>
                <a:defRPr/>
              </a:pPr>
              <a:endParaRPr lang="en-US" sz="1800" kern="0">
                <a:solidFill>
                  <a:srgbClr val="353535"/>
                </a:solidFill>
              </a:endParaRPr>
            </a:p>
          </p:txBody>
        </p:sp>
        <p:sp>
          <p:nvSpPr>
            <p:cNvPr id="33" name="TextBox 21">
              <a:extLst>
                <a:ext uri="{FF2B5EF4-FFF2-40B4-BE49-F238E27FC236}">
                  <a16:creationId xmlns:a16="http://schemas.microsoft.com/office/drawing/2014/main" xmlns="" id="{9DC0069B-8588-42FC-B9C9-958B058C75B4}"/>
                </a:ext>
              </a:extLst>
            </p:cNvPr>
            <p:cNvSpPr txBox="1"/>
            <p:nvPr/>
          </p:nvSpPr>
          <p:spPr>
            <a:xfrm>
              <a:off x="8899473" y="3473958"/>
              <a:ext cx="2564660" cy="731633"/>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932227">
                <a:lnSpc>
                  <a:spcPct val="90000"/>
                </a:lnSpc>
                <a:spcAft>
                  <a:spcPts val="510"/>
                </a:spcAft>
                <a:buSzPct val="90000"/>
                <a:defRPr/>
              </a:pPr>
              <a:r>
                <a:rPr lang="en-US" sz="1400" b="1" dirty="0">
                  <a:gradFill>
                    <a:gsLst>
                      <a:gs pos="12360">
                        <a:srgbClr val="FFFFFF"/>
                      </a:gs>
                      <a:gs pos="51000">
                        <a:srgbClr val="FFFFFF"/>
                      </a:gs>
                    </a:gsLst>
                    <a:lin ang="5400000" scaled="0"/>
                  </a:gradFill>
                  <a:latin typeface="Segoe UI" panose="020B0502040204020203" pitchFamily="34" charset="0"/>
                  <a:cs typeface="Segoe UI" panose="020B0502040204020203" pitchFamily="34" charset="0"/>
                </a:rPr>
                <a:t>24-hour</a:t>
              </a:r>
              <a:r>
                <a:rPr lang="en-US" sz="1400" dirty="0">
                  <a:gradFill>
                    <a:gsLst>
                      <a:gs pos="12360">
                        <a:srgbClr val="FFFFFF"/>
                      </a:gs>
                      <a:gs pos="51000">
                        <a:srgbClr val="FFFFFF"/>
                      </a:gs>
                    </a:gsLst>
                    <a:lin ang="5400000" scaled="0"/>
                  </a:gradFill>
                  <a:cs typeface="Segoe UI Semilight" panose="020B0402040204020203" pitchFamily="34" charset="0"/>
                </a:rPr>
                <a:t> retry with exponential back off for events not delivered</a:t>
              </a:r>
            </a:p>
          </p:txBody>
        </p:sp>
      </p:grpSp>
    </p:spTree>
    <p:extLst>
      <p:ext uri="{BB962C8B-B14F-4D97-AF65-F5344CB8AC3E}">
        <p14:creationId xmlns:p14="http://schemas.microsoft.com/office/powerpoint/2010/main" val="429940365"/>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txBox="1">
            <a:spLocks/>
          </p:cNvSpPr>
          <p:nvPr/>
        </p:nvSpPr>
        <p:spPr>
          <a:xfrm>
            <a:off x="270070" y="290403"/>
            <a:ext cx="373457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NZ" sz="4704">
                <a:gradFill>
                  <a:gsLst>
                    <a:gs pos="2917">
                      <a:srgbClr val="FFFFFF"/>
                    </a:gs>
                    <a:gs pos="30000">
                      <a:srgbClr val="FFFFFF"/>
                    </a:gs>
                  </a:gsLst>
                  <a:lin ang="5400000" scaled="0"/>
                </a:gradFill>
              </a:rPr>
              <a:t>Logic Apps</a:t>
            </a:r>
          </a:p>
        </p:txBody>
      </p:sp>
      <p:sp>
        <p:nvSpPr>
          <p:cNvPr id="8" name="Text Placeholder 2"/>
          <p:cNvSpPr txBox="1">
            <a:spLocks/>
          </p:cNvSpPr>
          <p:nvPr/>
        </p:nvSpPr>
        <p:spPr>
          <a:xfrm>
            <a:off x="262953" y="2358423"/>
            <a:ext cx="3614037" cy="4499091"/>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14192">
              <a:spcBef>
                <a:spcPts val="0"/>
              </a:spcBef>
              <a:spcAft>
                <a:spcPts val="1765"/>
              </a:spcAft>
              <a:buNone/>
              <a:defRPr/>
            </a:pPr>
            <a:r>
              <a:rPr sz="2157">
                <a:gradFill>
                  <a:gsLst>
                    <a:gs pos="2917">
                      <a:srgbClr val="FFFFFF"/>
                    </a:gs>
                    <a:gs pos="30000">
                      <a:srgbClr val="FFFFFF"/>
                    </a:gs>
                  </a:gsLst>
                  <a:lin ang="5400000" scaled="0"/>
                </a:gradFill>
              </a:rPr>
              <a:t>Visually design workflows in the cloud</a:t>
            </a:r>
          </a:p>
          <a:p>
            <a:pPr marL="0" lvl="1" indent="0" defTabSz="914192">
              <a:spcBef>
                <a:spcPts val="0"/>
              </a:spcBef>
              <a:spcAft>
                <a:spcPts val="1765"/>
              </a:spcAft>
              <a:buNone/>
              <a:defRPr/>
            </a:pPr>
            <a:r>
              <a:rPr sz="2157">
                <a:gradFill>
                  <a:gsLst>
                    <a:gs pos="2917">
                      <a:srgbClr val="FFFFFF"/>
                    </a:gs>
                    <a:gs pos="30000">
                      <a:srgbClr val="FFFFFF"/>
                    </a:gs>
                  </a:gsLst>
                  <a:lin ang="5400000" scaled="0"/>
                </a:gradFill>
              </a:rPr>
              <a:t>Express logic through powerful control flow</a:t>
            </a:r>
          </a:p>
          <a:p>
            <a:pPr marL="0" lvl="1" indent="0" defTabSz="914192">
              <a:spcBef>
                <a:spcPts val="0"/>
              </a:spcBef>
              <a:spcAft>
                <a:spcPts val="1765"/>
              </a:spcAft>
              <a:buNone/>
              <a:defRPr/>
            </a:pPr>
            <a:r>
              <a:rPr sz="2157">
                <a:gradFill>
                  <a:gsLst>
                    <a:gs pos="2917">
                      <a:srgbClr val="FFFFFF"/>
                    </a:gs>
                    <a:gs pos="30000">
                      <a:srgbClr val="FFFFFF"/>
                    </a:gs>
                  </a:gsLst>
                  <a:lin ang="5400000" scaled="0"/>
                </a:gradFill>
              </a:rPr>
              <a:t>Connect disparate functions and APIs</a:t>
            </a:r>
          </a:p>
          <a:p>
            <a:pPr marL="0" lvl="1" indent="0" defTabSz="914192">
              <a:spcBef>
                <a:spcPts val="0"/>
              </a:spcBef>
              <a:spcAft>
                <a:spcPts val="1765"/>
              </a:spcAft>
              <a:buNone/>
              <a:defRPr/>
            </a:pPr>
            <a:r>
              <a:rPr sz="2157">
                <a:gradFill>
                  <a:gsLst>
                    <a:gs pos="2917">
                      <a:srgbClr val="FFFFFF"/>
                    </a:gs>
                    <a:gs pos="30000">
                      <a:srgbClr val="FFFFFF"/>
                    </a:gs>
                  </a:gsLst>
                  <a:lin ang="5400000" scaled="0"/>
                </a:gradFill>
              </a:rPr>
              <a:t>Utilize declarative definition to work with CI/CD</a:t>
            </a:r>
          </a:p>
        </p:txBody>
      </p:sp>
      <p:sp>
        <p:nvSpPr>
          <p:cNvPr id="7" name="Rectangle 6">
            <a:extLst>
              <a:ext uri="{FF2B5EF4-FFF2-40B4-BE49-F238E27FC236}">
                <a16:creationId xmlns:a16="http://schemas.microsoft.com/office/drawing/2014/main" xmlns="" id="{00B502EB-C60D-4CFB-943C-0A15E79D8139}"/>
              </a:ext>
            </a:extLst>
          </p:cNvPr>
          <p:cNvSpPr/>
          <p:nvPr/>
        </p:nvSpPr>
        <p:spPr bwMode="auto">
          <a:xfrm>
            <a:off x="4230763" y="4522771"/>
            <a:ext cx="215632" cy="17039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xmlns="" id="{6F17BFEF-EB92-4B97-9B47-41CF60027DAA}"/>
              </a:ext>
            </a:extLst>
          </p:cNvPr>
          <p:cNvPicPr>
            <a:picLocks noChangeAspect="1"/>
          </p:cNvPicPr>
          <p:nvPr/>
        </p:nvPicPr>
        <p:blipFill>
          <a:blip r:embed="rId3"/>
          <a:stretch>
            <a:fillRect/>
          </a:stretch>
        </p:blipFill>
        <p:spPr>
          <a:xfrm>
            <a:off x="4305432" y="490175"/>
            <a:ext cx="8218004" cy="5877652"/>
          </a:xfrm>
          <a:prstGeom prst="rect">
            <a:avLst/>
          </a:prstGeom>
        </p:spPr>
      </p:pic>
    </p:spTree>
    <p:extLst>
      <p:ext uri="{BB962C8B-B14F-4D97-AF65-F5344CB8AC3E}">
        <p14:creationId xmlns:p14="http://schemas.microsoft.com/office/powerpoint/2010/main" val="138634149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Shape 125"/>
          <p:cNvSpPr/>
          <p:nvPr/>
        </p:nvSpPr>
        <p:spPr>
          <a:xfrm>
            <a:off x="5296242" y="2290342"/>
            <a:ext cx="1523352" cy="1523352"/>
          </a:xfrm>
          <a:prstGeom prst="ellipse">
            <a:avLst/>
          </a:prstGeom>
          <a:solidFill>
            <a:srgbClr val="FFFFFF"/>
          </a:solidFill>
          <a:ln w="12700" cap="flat">
            <a:noFill/>
            <a:miter lim="400000"/>
          </a:ln>
          <a:effectLst/>
        </p:spPr>
        <p:txBody>
          <a:bodyPr wrap="square" lIns="25391" tIns="25391" rIns="25391" bIns="25391" numCol="1" anchor="ctr">
            <a:noAutofit/>
          </a:bodyPr>
          <a:lstStyle/>
          <a:p>
            <a:pPr defTabSz="896042">
              <a:defRPr sz="3200">
                <a:solidFill>
                  <a:srgbClr val="FFFFFF"/>
                </a:solidFill>
              </a:defRPr>
            </a:pPr>
            <a:endParaRPr sz="1600" kern="0">
              <a:solidFill>
                <a:srgbClr val="FFFFFF"/>
              </a:solidFill>
              <a:latin typeface="Segoe UI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664" y="2580896"/>
            <a:ext cx="997486" cy="997486"/>
          </a:xfrm>
          <a:prstGeom prst="rect">
            <a:avLst/>
          </a:prstGeom>
        </p:spPr>
      </p:pic>
      <p:grpSp>
        <p:nvGrpSpPr>
          <p:cNvPr id="10" name="Group 124"/>
          <p:cNvGrpSpPr/>
          <p:nvPr/>
        </p:nvGrpSpPr>
        <p:grpSpPr>
          <a:xfrm>
            <a:off x="5296242" y="817088"/>
            <a:ext cx="1523352" cy="1523352"/>
            <a:chOff x="0" y="0"/>
            <a:chExt cx="3048000" cy="3048000"/>
          </a:xfrm>
        </p:grpSpPr>
        <p:sp>
          <p:nvSpPr>
            <p:cNvPr id="11" name="Shape 122"/>
            <p:cNvSpPr/>
            <p:nvPr/>
          </p:nvSpPr>
          <p:spPr>
            <a:xfrm>
              <a:off x="0" y="0"/>
              <a:ext cx="3048000" cy="3048000"/>
            </a:xfrm>
            <a:prstGeom prst="ellipse">
              <a:avLst/>
            </a:prstGeom>
            <a:solidFill>
              <a:srgbClr val="FFFFFF"/>
            </a:solidFill>
            <a:ln w="12700" cap="flat">
              <a:noFill/>
              <a:miter lim="400000"/>
            </a:ln>
            <a:effectLst/>
          </p:spPr>
          <p:txBody>
            <a:bodyPr wrap="square" lIns="25391" tIns="25391" rIns="25391" bIns="25391" numCol="1" anchor="ctr">
              <a:noAutofit/>
            </a:bodyPr>
            <a:lstStyle/>
            <a:p>
              <a:pPr defTabSz="896042">
                <a:defRPr sz="3200">
                  <a:solidFill>
                    <a:srgbClr val="FFFFFF"/>
                  </a:solidFill>
                </a:defRPr>
              </a:pPr>
              <a:endParaRPr sz="1600" kern="0">
                <a:solidFill>
                  <a:srgbClr val="FFFFFF"/>
                </a:solidFill>
                <a:latin typeface="Segoe UI Light"/>
              </a:endParaRPr>
            </a:p>
          </p:txBody>
        </p:sp>
        <p:pic>
          <p:nvPicPr>
            <p:cNvPr id="12" name="pasted-image.pdf"/>
            <p:cNvPicPr>
              <a:picLocks noChangeAspect="1"/>
            </p:cNvPicPr>
            <p:nvPr/>
          </p:nvPicPr>
          <p:blipFill>
            <a:blip r:embed="rId4">
              <a:extLst/>
            </a:blip>
            <a:stretch>
              <a:fillRect/>
            </a:stretch>
          </p:blipFill>
          <p:spPr>
            <a:xfrm>
              <a:off x="704850" y="772391"/>
              <a:ext cx="1638300" cy="1651000"/>
            </a:xfrm>
            <a:prstGeom prst="rect">
              <a:avLst/>
            </a:prstGeom>
            <a:ln w="12700" cap="flat">
              <a:noFill/>
              <a:miter lim="400000"/>
            </a:ln>
            <a:effectLst/>
          </p:spPr>
        </p:pic>
      </p:grpSp>
      <p:grpSp>
        <p:nvGrpSpPr>
          <p:cNvPr id="13" name="Group 127"/>
          <p:cNvGrpSpPr/>
          <p:nvPr/>
        </p:nvGrpSpPr>
        <p:grpSpPr>
          <a:xfrm>
            <a:off x="8328662" y="817088"/>
            <a:ext cx="1523352" cy="1523352"/>
            <a:chOff x="0" y="0"/>
            <a:chExt cx="3048000" cy="3048000"/>
          </a:xfrm>
        </p:grpSpPr>
        <p:sp>
          <p:nvSpPr>
            <p:cNvPr id="14" name="Shape 125"/>
            <p:cNvSpPr/>
            <p:nvPr/>
          </p:nvSpPr>
          <p:spPr>
            <a:xfrm>
              <a:off x="0" y="0"/>
              <a:ext cx="3048000" cy="3048000"/>
            </a:xfrm>
            <a:prstGeom prst="ellipse">
              <a:avLst/>
            </a:prstGeom>
            <a:solidFill>
              <a:srgbClr val="FFFFFF"/>
            </a:solidFill>
            <a:ln w="12700" cap="flat">
              <a:noFill/>
              <a:miter lim="400000"/>
            </a:ln>
            <a:effectLst/>
          </p:spPr>
          <p:txBody>
            <a:bodyPr wrap="square" lIns="25391" tIns="25391" rIns="25391" bIns="25391" numCol="1" anchor="ctr">
              <a:noAutofit/>
            </a:bodyPr>
            <a:lstStyle/>
            <a:p>
              <a:pPr defTabSz="896042">
                <a:defRPr sz="3200">
                  <a:solidFill>
                    <a:srgbClr val="FFFFFF"/>
                  </a:solidFill>
                </a:defRPr>
              </a:pPr>
              <a:endParaRPr sz="1600" kern="0">
                <a:solidFill>
                  <a:srgbClr val="FFFFFF"/>
                </a:solidFill>
                <a:latin typeface="Segoe UI Light"/>
              </a:endParaRPr>
            </a:p>
          </p:txBody>
        </p:sp>
        <p:pic>
          <p:nvPicPr>
            <p:cNvPr id="15" name="pasted-image.pdf"/>
            <p:cNvPicPr>
              <a:picLocks noChangeAspect="1"/>
            </p:cNvPicPr>
            <p:nvPr/>
          </p:nvPicPr>
          <p:blipFill>
            <a:blip r:embed="rId5">
              <a:extLst/>
            </a:blip>
            <a:stretch>
              <a:fillRect/>
            </a:stretch>
          </p:blipFill>
          <p:spPr>
            <a:xfrm>
              <a:off x="685800" y="685800"/>
              <a:ext cx="1676400" cy="1676400"/>
            </a:xfrm>
            <a:prstGeom prst="rect">
              <a:avLst/>
            </a:prstGeom>
            <a:ln w="12700" cap="flat">
              <a:noFill/>
              <a:miter lim="400000"/>
            </a:ln>
            <a:effectLst/>
          </p:spPr>
        </p:pic>
      </p:grpSp>
      <p:grpSp>
        <p:nvGrpSpPr>
          <p:cNvPr id="16" name="Group 130"/>
          <p:cNvGrpSpPr/>
          <p:nvPr/>
        </p:nvGrpSpPr>
        <p:grpSpPr>
          <a:xfrm>
            <a:off x="8328662" y="3743193"/>
            <a:ext cx="1523352" cy="1523352"/>
            <a:chOff x="0" y="0"/>
            <a:chExt cx="3048000" cy="3048000"/>
          </a:xfrm>
        </p:grpSpPr>
        <p:sp>
          <p:nvSpPr>
            <p:cNvPr id="18" name="Shape 128"/>
            <p:cNvSpPr/>
            <p:nvPr/>
          </p:nvSpPr>
          <p:spPr>
            <a:xfrm>
              <a:off x="0" y="0"/>
              <a:ext cx="3048000" cy="3048000"/>
            </a:xfrm>
            <a:prstGeom prst="ellipse">
              <a:avLst/>
            </a:prstGeom>
            <a:solidFill>
              <a:srgbClr val="FFFFFF"/>
            </a:solidFill>
            <a:ln w="12700" cap="flat">
              <a:noFill/>
              <a:miter lim="400000"/>
            </a:ln>
            <a:effectLst/>
          </p:spPr>
          <p:txBody>
            <a:bodyPr wrap="square" lIns="25391" tIns="25391" rIns="25391" bIns="25391" numCol="1" anchor="ctr">
              <a:noAutofit/>
            </a:bodyPr>
            <a:lstStyle/>
            <a:p>
              <a:pPr defTabSz="896042">
                <a:defRPr sz="3200">
                  <a:solidFill>
                    <a:srgbClr val="FFFFFF"/>
                  </a:solidFill>
                </a:defRPr>
              </a:pPr>
              <a:endParaRPr sz="1600" kern="0">
                <a:solidFill>
                  <a:srgbClr val="FFFFFF"/>
                </a:solidFill>
                <a:latin typeface="Segoe UI Light"/>
              </a:endParaRPr>
            </a:p>
          </p:txBody>
        </p:sp>
        <p:pic>
          <p:nvPicPr>
            <p:cNvPr id="19" name="pasted-image.pdf"/>
            <p:cNvPicPr>
              <a:picLocks noChangeAspect="1"/>
            </p:cNvPicPr>
            <p:nvPr/>
          </p:nvPicPr>
          <p:blipFill>
            <a:blip r:embed="rId6">
              <a:extLst/>
            </a:blip>
            <a:stretch>
              <a:fillRect/>
            </a:stretch>
          </p:blipFill>
          <p:spPr>
            <a:xfrm>
              <a:off x="628650" y="1119332"/>
              <a:ext cx="1917700" cy="901700"/>
            </a:xfrm>
            <a:prstGeom prst="rect">
              <a:avLst/>
            </a:prstGeom>
            <a:ln w="12700" cap="flat">
              <a:noFill/>
              <a:miter lim="400000"/>
            </a:ln>
            <a:effectLst/>
          </p:spPr>
        </p:pic>
      </p:grpSp>
      <p:grpSp>
        <p:nvGrpSpPr>
          <p:cNvPr id="20" name="Group 19"/>
          <p:cNvGrpSpPr/>
          <p:nvPr/>
        </p:nvGrpSpPr>
        <p:grpSpPr>
          <a:xfrm>
            <a:off x="5296242" y="3743193"/>
            <a:ext cx="1523352" cy="1523352"/>
            <a:chOff x="10591800" y="7486650"/>
            <a:chExt cx="3048000" cy="3048001"/>
          </a:xfrm>
        </p:grpSpPr>
        <p:sp>
          <p:nvSpPr>
            <p:cNvPr id="21" name="Shape 131"/>
            <p:cNvSpPr/>
            <p:nvPr/>
          </p:nvSpPr>
          <p:spPr>
            <a:xfrm>
              <a:off x="10591800" y="7486650"/>
              <a:ext cx="3048000" cy="3048001"/>
            </a:xfrm>
            <a:prstGeom prst="ellipse">
              <a:avLst/>
            </a:prstGeom>
            <a:solidFill>
              <a:srgbClr val="FFFFFF"/>
            </a:solidFill>
            <a:ln w="12700">
              <a:miter lim="400000"/>
            </a:ln>
          </p:spPr>
          <p:txBody>
            <a:bodyPr lIns="25391" tIns="25391" rIns="25391" bIns="25391" anchor="ctr"/>
            <a:lstStyle/>
            <a:p>
              <a:pPr defTabSz="896042">
                <a:defRPr sz="3200">
                  <a:solidFill>
                    <a:srgbClr val="FFFFFF"/>
                  </a:solidFill>
                </a:defRPr>
              </a:pPr>
              <a:endParaRPr sz="1600" kern="0">
                <a:solidFill>
                  <a:srgbClr val="FFFFFF"/>
                </a:solidFill>
                <a:latin typeface="Segoe UI Light"/>
              </a:endParaRPr>
            </a:p>
          </p:txBody>
        </p:sp>
        <p:pic>
          <p:nvPicPr>
            <p:cNvPr id="22" name="pasted-image.pdf"/>
            <p:cNvPicPr>
              <a:picLocks noChangeAspect="1"/>
            </p:cNvPicPr>
            <p:nvPr/>
          </p:nvPicPr>
          <p:blipFill>
            <a:blip r:embed="rId7">
              <a:extLst/>
            </a:blip>
            <a:stretch>
              <a:fillRect/>
            </a:stretch>
          </p:blipFill>
          <p:spPr>
            <a:xfrm>
              <a:off x="11531600" y="8159750"/>
              <a:ext cx="1168400" cy="1701801"/>
            </a:xfrm>
            <a:prstGeom prst="rect">
              <a:avLst/>
            </a:prstGeom>
            <a:ln w="12700">
              <a:miter lim="400000"/>
            </a:ln>
          </p:spPr>
        </p:pic>
      </p:grpSp>
      <p:grpSp>
        <p:nvGrpSpPr>
          <p:cNvPr id="23" name="Group 22"/>
          <p:cNvGrpSpPr/>
          <p:nvPr/>
        </p:nvGrpSpPr>
        <p:grpSpPr>
          <a:xfrm>
            <a:off x="1168210" y="2529055"/>
            <a:ext cx="8817859" cy="3591729"/>
            <a:chOff x="2332222" y="5057344"/>
            <a:chExt cx="17643217" cy="7186523"/>
          </a:xfrm>
        </p:grpSpPr>
        <p:sp>
          <p:nvSpPr>
            <p:cNvPr id="24" name="Shape 134"/>
            <p:cNvSpPr/>
            <p:nvPr/>
          </p:nvSpPr>
          <p:spPr>
            <a:xfrm>
              <a:off x="4774926" y="5057344"/>
              <a:ext cx="2469638" cy="718414"/>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42">
                <a:defRPr/>
              </a:pPr>
              <a:r>
                <a:rPr sz="2000" kern="0">
                  <a:latin typeface="Segoe UI Light"/>
                </a:rPr>
                <a:t>HockeyApp</a:t>
              </a:r>
            </a:p>
          </p:txBody>
        </p:sp>
        <p:sp>
          <p:nvSpPr>
            <p:cNvPr id="25" name="Shape 135"/>
            <p:cNvSpPr/>
            <p:nvPr/>
          </p:nvSpPr>
          <p:spPr>
            <a:xfrm>
              <a:off x="10065099" y="5057344"/>
              <a:ext cx="4153507" cy="718414"/>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42">
                <a:defRPr/>
              </a:pPr>
              <a:r>
                <a:rPr sz="2000" kern="0" dirty="0">
                  <a:latin typeface="Segoe UI Light"/>
                </a:rPr>
                <a:t>Xamarin Test Cloud</a:t>
              </a:r>
            </a:p>
          </p:txBody>
        </p:sp>
        <p:sp>
          <p:nvSpPr>
            <p:cNvPr id="26" name="Shape 136"/>
            <p:cNvSpPr/>
            <p:nvPr/>
          </p:nvSpPr>
          <p:spPr>
            <a:xfrm>
              <a:off x="16415296" y="5057344"/>
              <a:ext cx="3560143" cy="718414"/>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42">
                <a:defRPr/>
              </a:pPr>
              <a:r>
                <a:rPr sz="2000" kern="0">
                  <a:latin typeface="Segoe UI Light"/>
                </a:rPr>
                <a:t>Xamarin Insights</a:t>
              </a:r>
            </a:p>
          </p:txBody>
        </p:sp>
        <p:sp>
          <p:nvSpPr>
            <p:cNvPr id="27" name="Shape 137"/>
            <p:cNvSpPr/>
            <p:nvPr/>
          </p:nvSpPr>
          <p:spPr>
            <a:xfrm>
              <a:off x="2332222" y="5853676"/>
              <a:ext cx="7431653" cy="573559"/>
            </a:xfrm>
            <a:prstGeom prst="rect">
              <a:avLst/>
            </a:prstGeom>
            <a:ln w="12700">
              <a:miter lim="400000"/>
            </a:ln>
            <a:extLst>
              <a:ext uri="{C572A759-6A51-4108-AA02-DFA0A04FC94B}">
                <ma14:wrappingTextBoxFlag xmlns:ma14="http://schemas.microsoft.com/office/mac/drawingml/2011/main" val="1"/>
              </a:ext>
            </a:extLst>
          </p:spPr>
          <p:txBody>
            <a:bodyPr wrap="squar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algn="ctr" defTabSz="896042">
                <a:defRPr/>
              </a:pPr>
              <a:r>
                <a:rPr sz="1500" kern="0" dirty="0">
                  <a:latin typeface="Segoe UI Light"/>
                </a:rPr>
                <a:t>Distribut</a:t>
              </a:r>
              <a:r>
                <a:rPr lang="de-DE" sz="1500" kern="0" dirty="0" err="1">
                  <a:latin typeface="Segoe UI Light"/>
                </a:rPr>
                <a:t>ion</a:t>
              </a:r>
              <a:r>
                <a:rPr lang="en-US" sz="1500" kern="0" dirty="0">
                  <a:latin typeface="Segoe UI Light"/>
                </a:rPr>
                <a:t> • Crashes • Analytics</a:t>
              </a:r>
            </a:p>
          </p:txBody>
        </p:sp>
        <p:sp>
          <p:nvSpPr>
            <p:cNvPr id="28" name="Shape 138"/>
            <p:cNvSpPr/>
            <p:nvPr/>
          </p:nvSpPr>
          <p:spPr>
            <a:xfrm>
              <a:off x="11057022" y="5858224"/>
              <a:ext cx="2046266" cy="564461"/>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defTabSz="896042">
                <a:defRPr/>
              </a:pPr>
              <a:r>
                <a:rPr lang="de-DE" sz="1500" kern="0" dirty="0">
                  <a:latin typeface="Segoe UI Light"/>
                </a:rPr>
                <a:t>Device </a:t>
              </a:r>
              <a:r>
                <a:rPr sz="1500" kern="0" dirty="0">
                  <a:latin typeface="Segoe UI Light"/>
                </a:rPr>
                <a:t>Test</a:t>
              </a:r>
              <a:r>
                <a:rPr lang="de-DE" sz="1500" kern="0" dirty="0">
                  <a:latin typeface="Segoe UI Light"/>
                </a:rPr>
                <a:t>s</a:t>
              </a:r>
              <a:endParaRPr sz="1500" kern="0" dirty="0">
                <a:latin typeface="Segoe UI Light"/>
              </a:endParaRPr>
            </a:p>
          </p:txBody>
        </p:sp>
        <p:sp>
          <p:nvSpPr>
            <p:cNvPr id="29" name="Shape 139"/>
            <p:cNvSpPr/>
            <p:nvPr/>
          </p:nvSpPr>
          <p:spPr>
            <a:xfrm>
              <a:off x="16605052" y="5858224"/>
              <a:ext cx="3088661" cy="564461"/>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defTabSz="896042">
                <a:defRPr/>
              </a:pPr>
              <a:r>
                <a:rPr sz="1500" kern="0">
                  <a:latin typeface="Segoe UI Light"/>
                </a:rPr>
                <a:t>Crashes • Analytics</a:t>
              </a:r>
            </a:p>
          </p:txBody>
        </p:sp>
        <p:sp>
          <p:nvSpPr>
            <p:cNvPr id="30" name="Shape 140"/>
            <p:cNvSpPr/>
            <p:nvPr/>
          </p:nvSpPr>
          <p:spPr>
            <a:xfrm>
              <a:off x="3202106" y="10873943"/>
              <a:ext cx="5625689" cy="718414"/>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42">
                <a:defRPr/>
              </a:pPr>
              <a:r>
                <a:rPr sz="2000" kern="0">
                  <a:latin typeface="Segoe UI Light"/>
                </a:rPr>
                <a:t>Azure Mobile Engagement</a:t>
              </a:r>
            </a:p>
          </p:txBody>
        </p:sp>
        <p:sp>
          <p:nvSpPr>
            <p:cNvPr id="31" name="Shape 141"/>
            <p:cNvSpPr/>
            <p:nvPr/>
          </p:nvSpPr>
          <p:spPr>
            <a:xfrm>
              <a:off x="10134098" y="10873943"/>
              <a:ext cx="3874465" cy="718414"/>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42">
                <a:defRPr/>
              </a:pPr>
              <a:r>
                <a:rPr sz="2000" kern="0">
                  <a:latin typeface="Segoe UI Light"/>
                </a:rPr>
                <a:t>Azure App Service</a:t>
              </a:r>
            </a:p>
          </p:txBody>
        </p:sp>
        <p:sp>
          <p:nvSpPr>
            <p:cNvPr id="32" name="Shape 142"/>
            <p:cNvSpPr/>
            <p:nvPr/>
          </p:nvSpPr>
          <p:spPr>
            <a:xfrm>
              <a:off x="17056294" y="10873943"/>
              <a:ext cx="2177768" cy="718414"/>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42">
                <a:defRPr/>
              </a:pPr>
              <a:r>
                <a:rPr sz="2000" kern="0">
                  <a:latin typeface="Segoe UI Light"/>
                </a:rPr>
                <a:t>CodePush</a:t>
              </a:r>
            </a:p>
          </p:txBody>
        </p:sp>
        <p:sp>
          <p:nvSpPr>
            <p:cNvPr id="33" name="Shape 143"/>
            <p:cNvSpPr/>
            <p:nvPr/>
          </p:nvSpPr>
          <p:spPr>
            <a:xfrm>
              <a:off x="4705487" y="11674820"/>
              <a:ext cx="2623591" cy="564461"/>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defTabSz="896042">
                <a:defRPr/>
              </a:pPr>
              <a:r>
                <a:rPr sz="1500" kern="0">
                  <a:latin typeface="Segoe UI Light"/>
                </a:rPr>
                <a:t>Analytics • Push</a:t>
              </a:r>
            </a:p>
          </p:txBody>
        </p:sp>
        <p:sp>
          <p:nvSpPr>
            <p:cNvPr id="34" name="Shape 144"/>
            <p:cNvSpPr/>
            <p:nvPr/>
          </p:nvSpPr>
          <p:spPr>
            <a:xfrm>
              <a:off x="10439170" y="11674820"/>
              <a:ext cx="3345250" cy="564461"/>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defTabSz="896042">
                <a:defRPr/>
              </a:pPr>
              <a:r>
                <a:rPr sz="1500" kern="0">
                  <a:latin typeface="Segoe UI Light"/>
                </a:rPr>
                <a:t>Tables • Auth • Push</a:t>
              </a:r>
            </a:p>
          </p:txBody>
        </p:sp>
        <p:sp>
          <p:nvSpPr>
            <p:cNvPr id="35" name="Shape 145"/>
            <p:cNvSpPr/>
            <p:nvPr/>
          </p:nvSpPr>
          <p:spPr>
            <a:xfrm>
              <a:off x="17158182" y="11670238"/>
              <a:ext cx="1985057" cy="573629"/>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defTabSz="896042">
                <a:defRPr/>
              </a:pPr>
              <a:r>
                <a:rPr sz="1500" kern="0">
                  <a:latin typeface="Segoe UI Light"/>
                </a:rPr>
                <a:t>Distribution</a:t>
              </a:r>
            </a:p>
          </p:txBody>
        </p:sp>
      </p:grpSp>
      <p:grpSp>
        <p:nvGrpSpPr>
          <p:cNvPr id="36" name="Group 35"/>
          <p:cNvGrpSpPr/>
          <p:nvPr/>
        </p:nvGrpSpPr>
        <p:grpSpPr>
          <a:xfrm>
            <a:off x="2263820" y="3743193"/>
            <a:ext cx="1523352" cy="1523352"/>
            <a:chOff x="4524375" y="7502521"/>
            <a:chExt cx="3048000" cy="3048001"/>
          </a:xfrm>
        </p:grpSpPr>
        <p:sp>
          <p:nvSpPr>
            <p:cNvPr id="37" name="Shape 131"/>
            <p:cNvSpPr/>
            <p:nvPr/>
          </p:nvSpPr>
          <p:spPr>
            <a:xfrm>
              <a:off x="4524375" y="7502521"/>
              <a:ext cx="3048000" cy="3048001"/>
            </a:xfrm>
            <a:prstGeom prst="ellipse">
              <a:avLst/>
            </a:prstGeom>
            <a:solidFill>
              <a:srgbClr val="FFFFFF"/>
            </a:solidFill>
            <a:ln w="12700">
              <a:miter lim="400000"/>
            </a:ln>
          </p:spPr>
          <p:txBody>
            <a:bodyPr lIns="25391" tIns="25391" rIns="25391" bIns="25391" anchor="ctr"/>
            <a:lstStyle/>
            <a:p>
              <a:pPr defTabSz="896042">
                <a:defRPr sz="3200">
                  <a:solidFill>
                    <a:srgbClr val="FFFFFF"/>
                  </a:solidFill>
                </a:defRPr>
              </a:pPr>
              <a:endParaRPr sz="1600" kern="0">
                <a:solidFill>
                  <a:srgbClr val="FFFFFF"/>
                </a:solidFill>
                <a:latin typeface="Segoe UI Light"/>
              </a:endParaRPr>
            </a:p>
          </p:txBody>
        </p:sp>
        <p:pic>
          <p:nvPicPr>
            <p:cNvPr id="38" name="Picture 37"/>
            <p:cNvPicPr>
              <a:picLocks noChangeAspect="1"/>
            </p:cNvPicPr>
            <p:nvPr/>
          </p:nvPicPr>
          <p:blipFill>
            <a:blip r:embed="rId8"/>
            <a:stretch>
              <a:fillRect/>
            </a:stretch>
          </p:blipFill>
          <p:spPr>
            <a:xfrm>
              <a:off x="5463849" y="8177208"/>
              <a:ext cx="1168400" cy="1698627"/>
            </a:xfrm>
            <a:prstGeom prst="rect">
              <a:avLst/>
            </a:prstGeom>
          </p:spPr>
        </p:pic>
      </p:grpSp>
      <p:sp>
        <p:nvSpPr>
          <p:cNvPr id="39" name="Shape 164"/>
          <p:cNvSpPr/>
          <p:nvPr/>
        </p:nvSpPr>
        <p:spPr>
          <a:xfrm>
            <a:off x="3458480" y="4305378"/>
            <a:ext cx="5262641" cy="605276"/>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8000">
                <a:solidFill>
                  <a:srgbClr val="FFFFFF"/>
                </a:solidFill>
                <a:latin typeface="Segoe Pro Display Light"/>
                <a:ea typeface="Segoe Pro Display Light"/>
                <a:cs typeface="Segoe Pro Display Light"/>
                <a:sym typeface="Segoe Pro Display Light"/>
              </a:defRPr>
            </a:lvl1pPr>
          </a:lstStyle>
          <a:p>
            <a:pPr algn="ctr" defTabSz="896042">
              <a:defRPr/>
            </a:pPr>
            <a:r>
              <a:rPr sz="3600" kern="0" dirty="0">
                <a:latin typeface="Segoe UI Light"/>
              </a:rPr>
              <a:t>Visual Studio Mobile Center</a:t>
            </a:r>
            <a:endParaRPr lang="en-US" sz="3600" kern="0" dirty="0">
              <a:latin typeface="Segoe UI Light"/>
            </a:endParaRPr>
          </a:p>
        </p:txBody>
      </p:sp>
      <p:grpSp>
        <p:nvGrpSpPr>
          <p:cNvPr id="40" name="Group 121"/>
          <p:cNvGrpSpPr/>
          <p:nvPr/>
        </p:nvGrpSpPr>
        <p:grpSpPr>
          <a:xfrm>
            <a:off x="2263820" y="817088"/>
            <a:ext cx="1523352" cy="1523352"/>
            <a:chOff x="0" y="0"/>
            <a:chExt cx="3048000" cy="3048000"/>
          </a:xfrm>
        </p:grpSpPr>
        <p:sp>
          <p:nvSpPr>
            <p:cNvPr id="41" name="Shape 119"/>
            <p:cNvSpPr/>
            <p:nvPr/>
          </p:nvSpPr>
          <p:spPr>
            <a:xfrm>
              <a:off x="0" y="0"/>
              <a:ext cx="3048000" cy="3048000"/>
            </a:xfrm>
            <a:prstGeom prst="ellipse">
              <a:avLst/>
            </a:prstGeom>
            <a:solidFill>
              <a:srgbClr val="FFFFFF"/>
            </a:solidFill>
            <a:ln w="12700" cap="flat">
              <a:noFill/>
              <a:miter lim="400000"/>
            </a:ln>
            <a:effectLst/>
          </p:spPr>
          <p:txBody>
            <a:bodyPr wrap="square" lIns="25391" tIns="25391" rIns="25391" bIns="25391" numCol="1" anchor="ctr">
              <a:noAutofit/>
            </a:bodyPr>
            <a:lstStyle/>
            <a:p>
              <a:pPr defTabSz="896042">
                <a:defRPr sz="3200">
                  <a:solidFill>
                    <a:srgbClr val="FFFFFF"/>
                  </a:solidFill>
                </a:defRPr>
              </a:pPr>
              <a:endParaRPr sz="1600" kern="0">
                <a:solidFill>
                  <a:srgbClr val="FFFFFF"/>
                </a:solidFill>
                <a:latin typeface="Segoe UI Light"/>
              </a:endParaRPr>
            </a:p>
          </p:txBody>
        </p:sp>
        <p:pic>
          <p:nvPicPr>
            <p:cNvPr id="42" name="pasted-image.pdf"/>
            <p:cNvPicPr>
              <a:picLocks noChangeAspect="1"/>
            </p:cNvPicPr>
            <p:nvPr/>
          </p:nvPicPr>
          <p:blipFill>
            <a:blip r:embed="rId9">
              <a:extLst/>
            </a:blip>
            <a:stretch>
              <a:fillRect/>
            </a:stretch>
          </p:blipFill>
          <p:spPr>
            <a:xfrm>
              <a:off x="577850" y="1039668"/>
              <a:ext cx="1892300" cy="1079500"/>
            </a:xfrm>
            <a:prstGeom prst="rect">
              <a:avLst/>
            </a:prstGeom>
            <a:ln w="12700" cap="flat">
              <a:noFill/>
              <a:miter lim="400000"/>
            </a:ln>
            <a:effectLst/>
          </p:spPr>
        </p:pic>
      </p:grpSp>
    </p:spTree>
    <p:extLst>
      <p:ext uri="{BB962C8B-B14F-4D97-AF65-F5344CB8AC3E}">
        <p14:creationId xmlns:p14="http://schemas.microsoft.com/office/powerpoint/2010/main" val="1397191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3"/>
                                        </p:tgtEl>
                                      </p:cBhvr>
                                    </p:animEffect>
                                    <p:set>
                                      <p:cBhvr>
                                        <p:cTn id="7" dur="1" fill="hold">
                                          <p:stCondLst>
                                            <p:cond delay="999"/>
                                          </p:stCondLst>
                                        </p:cTn>
                                        <p:tgtEl>
                                          <p:spTgt spid="23"/>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1.35417E-6 -4.07407E-6 L 0.24856 0.21435 " pathEditMode="relative" rAng="0" ptsTypes="AA">
                                      <p:cBhvr>
                                        <p:cTn id="9" dur="1000" fill="hold"/>
                                        <p:tgtEl>
                                          <p:spTgt spid="40"/>
                                        </p:tgtEl>
                                        <p:attrNameLst>
                                          <p:attrName>ppt_x</p:attrName>
                                          <p:attrName>ppt_y</p:attrName>
                                        </p:attrNameLst>
                                      </p:cBhvr>
                                      <p:rCtr x="12441" y="10706"/>
                                    </p:animMotion>
                                  </p:childTnLst>
                                </p:cTn>
                              </p:par>
                              <p:par>
                                <p:cTn id="10" presetID="0" presetClass="path" presetSubtype="0" accel="50000" decel="50000" fill="hold" nodeType="withEffect">
                                  <p:stCondLst>
                                    <p:cond delay="0"/>
                                  </p:stCondLst>
                                  <p:childTnLst>
                                    <p:animMotion origin="layout" path="M -4.58333E-6 -7.40741E-7 L -0.00143 0.21632 " pathEditMode="relative" rAng="0" ptsTypes="AA">
                                      <p:cBhvr>
                                        <p:cTn id="11" dur="1000" fill="hold"/>
                                        <p:tgtEl>
                                          <p:spTgt spid="10"/>
                                        </p:tgtEl>
                                        <p:attrNameLst>
                                          <p:attrName>ppt_x</p:attrName>
                                          <p:attrName>ppt_y</p:attrName>
                                        </p:attrNameLst>
                                      </p:cBhvr>
                                      <p:rCtr x="-59" y="10903"/>
                                    </p:animMotion>
                                  </p:childTnLst>
                                </p:cTn>
                              </p:par>
                              <p:par>
                                <p:cTn id="12" presetID="0" presetClass="path" presetSubtype="0" accel="50000" decel="50000" fill="hold" nodeType="withEffect">
                                  <p:stCondLst>
                                    <p:cond delay="0"/>
                                  </p:stCondLst>
                                  <p:childTnLst>
                                    <p:animMotion origin="layout" path="M -4.58333E-6 -4.07407E-6 L -0.24909 0.21435 " pathEditMode="relative" rAng="0" ptsTypes="AA">
                                      <p:cBhvr>
                                        <p:cTn id="13" dur="1000" fill="hold"/>
                                        <p:tgtEl>
                                          <p:spTgt spid="13"/>
                                        </p:tgtEl>
                                        <p:attrNameLst>
                                          <p:attrName>ppt_x</p:attrName>
                                          <p:attrName>ppt_y</p:attrName>
                                        </p:attrNameLst>
                                      </p:cBhvr>
                                      <p:rCtr x="-12500" y="10706"/>
                                    </p:animMotion>
                                  </p:childTnLst>
                                </p:cTn>
                              </p:par>
                              <p:par>
                                <p:cTn id="14" presetID="0" presetClass="path" presetSubtype="0" accel="50000" decel="50000" fill="hold" nodeType="withEffect">
                                  <p:stCondLst>
                                    <p:cond delay="0"/>
                                  </p:stCondLst>
                                  <p:childTnLst>
                                    <p:animMotion origin="layout" path="M -2.70833E-6 2.77778E-6 L -0.25026 -0.2125 " pathEditMode="relative" rAng="0" ptsTypes="AA">
                                      <p:cBhvr>
                                        <p:cTn id="15" dur="1000" fill="hold"/>
                                        <p:tgtEl>
                                          <p:spTgt spid="16"/>
                                        </p:tgtEl>
                                        <p:attrNameLst>
                                          <p:attrName>ppt_x</p:attrName>
                                          <p:attrName>ppt_y</p:attrName>
                                        </p:attrNameLst>
                                      </p:cBhvr>
                                      <p:rCtr x="-12500" y="-10613"/>
                                    </p:animMotion>
                                  </p:childTnLst>
                                </p:cTn>
                              </p:par>
                              <p:par>
                                <p:cTn id="16" presetID="0" presetClass="path" presetSubtype="0" accel="50000" decel="50000" fill="hold" nodeType="withEffect">
                                  <p:stCondLst>
                                    <p:cond delay="0"/>
                                  </p:stCondLst>
                                  <p:childTnLst>
                                    <p:animMotion origin="layout" path="M -4.58333E-6 -4.81481E-6 L -0.00026 -0.20844 " pathEditMode="relative" rAng="0" ptsTypes="AA">
                                      <p:cBhvr>
                                        <p:cTn id="17" dur="1000" fill="hold"/>
                                        <p:tgtEl>
                                          <p:spTgt spid="20"/>
                                        </p:tgtEl>
                                        <p:attrNameLst>
                                          <p:attrName>ppt_x</p:attrName>
                                          <p:attrName>ppt_y</p:attrName>
                                        </p:attrNameLst>
                                      </p:cBhvr>
                                      <p:rCtr x="0" y="-10509"/>
                                    </p:animMotion>
                                  </p:childTnLst>
                                </p:cTn>
                              </p:par>
                              <p:par>
                                <p:cTn id="18" presetID="0" presetClass="path" presetSubtype="0" accel="50000" decel="50000" fill="hold" nodeType="withEffect">
                                  <p:stCondLst>
                                    <p:cond delay="0"/>
                                  </p:stCondLst>
                                  <p:childTnLst>
                                    <p:animMotion origin="layout" path="M -0.00033 -0.00034 L 0.24856 -0.21053 " pathEditMode="relative" ptsTypes="AA">
                                      <p:cBhvr>
                                        <p:cTn id="19" dur="1000" fill="hold"/>
                                        <p:tgtEl>
                                          <p:spTgt spid="36"/>
                                        </p:tgtEl>
                                        <p:attrNameLst>
                                          <p:attrName>ppt_x</p:attrName>
                                          <p:attrName>ppt_y</p:attrName>
                                        </p:attrNameLst>
                                      </p:cBhvr>
                                    </p:animMotion>
                                  </p:childTnLst>
                                </p:cTn>
                              </p:par>
                            </p:childTnLst>
                          </p:cTn>
                        </p:par>
                        <p:par>
                          <p:cTn id="20" fill="hold">
                            <p:stCondLst>
                              <p:cond delay="1000"/>
                            </p:stCondLst>
                            <p:childTnLst>
                              <p:par>
                                <p:cTn id="21" presetID="1" presetClass="exit" presetSubtype="0" fill="hold" nodeType="afterEffect">
                                  <p:stCondLst>
                                    <p:cond delay="0"/>
                                  </p:stCondLst>
                                  <p:childTnLst>
                                    <p:set>
                                      <p:cBhvr>
                                        <p:cTn id="22" dur="1" fill="hold">
                                          <p:stCondLst>
                                            <p:cond delay="0"/>
                                          </p:stCondLst>
                                        </p:cTn>
                                        <p:tgtEl>
                                          <p:spTgt spid="40"/>
                                        </p:tgtEl>
                                        <p:attrNameLst>
                                          <p:attrName>style.visibility</p:attrName>
                                        </p:attrNameLst>
                                      </p:cBhvr>
                                      <p:to>
                                        <p:strVal val="hidden"/>
                                      </p:to>
                                    </p:set>
                                  </p:childTnLst>
                                </p:cTn>
                              </p:par>
                            </p:childTnLst>
                          </p:cTn>
                        </p:par>
                        <p:par>
                          <p:cTn id="23" fill="hold">
                            <p:stCondLst>
                              <p:cond delay="1000"/>
                            </p:stCondLst>
                            <p:childTnLst>
                              <p:par>
                                <p:cTn id="24" presetID="1" presetClass="exit" presetSubtype="0" fill="hold" nodeType="afterEffect">
                                  <p:stCondLst>
                                    <p:cond delay="0"/>
                                  </p:stCondLst>
                                  <p:childTnLst>
                                    <p:set>
                                      <p:cBhvr>
                                        <p:cTn id="25" dur="1" fill="hold">
                                          <p:stCondLst>
                                            <p:cond delay="0"/>
                                          </p:stCondLst>
                                        </p:cTn>
                                        <p:tgtEl>
                                          <p:spTgt spid="10"/>
                                        </p:tgtEl>
                                        <p:attrNameLst>
                                          <p:attrName>style.visibility</p:attrName>
                                        </p:attrNameLst>
                                      </p:cBhvr>
                                      <p:to>
                                        <p:strVal val="hidden"/>
                                      </p:to>
                                    </p:set>
                                  </p:childTnLst>
                                </p:cTn>
                              </p:par>
                            </p:childTnLst>
                          </p:cTn>
                        </p:par>
                        <p:par>
                          <p:cTn id="26" fill="hold">
                            <p:stCondLst>
                              <p:cond delay="1000"/>
                            </p:stCondLst>
                            <p:childTnLst>
                              <p:par>
                                <p:cTn id="27" presetID="1" presetClass="exit" presetSubtype="0" fill="hold" nodeType="after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par>
                          <p:cTn id="29" fill="hold">
                            <p:stCondLst>
                              <p:cond delay="1000"/>
                            </p:stCondLst>
                            <p:childTnLst>
                              <p:par>
                                <p:cTn id="30" presetID="1" presetClass="exit" presetSubtype="0" fill="hold" nodeType="afterEffect">
                                  <p:stCondLst>
                                    <p:cond delay="0"/>
                                  </p:stCondLst>
                                  <p:childTnLst>
                                    <p:set>
                                      <p:cBhvr>
                                        <p:cTn id="31" dur="1" fill="hold">
                                          <p:stCondLst>
                                            <p:cond delay="0"/>
                                          </p:stCondLst>
                                        </p:cTn>
                                        <p:tgtEl>
                                          <p:spTgt spid="16"/>
                                        </p:tgtEl>
                                        <p:attrNameLst>
                                          <p:attrName>style.visibility</p:attrName>
                                        </p:attrNameLst>
                                      </p:cBhvr>
                                      <p:to>
                                        <p:strVal val="hidden"/>
                                      </p:to>
                                    </p:set>
                                  </p:childTnLst>
                                </p:cTn>
                              </p:par>
                            </p:childTnLst>
                          </p:cTn>
                        </p:par>
                        <p:par>
                          <p:cTn id="32" fill="hold">
                            <p:stCondLst>
                              <p:cond delay="1000"/>
                            </p:stCondLst>
                            <p:childTnLst>
                              <p:par>
                                <p:cTn id="33" presetID="1" presetClass="exit" presetSubtype="0" fill="hold" nodeType="afterEffect">
                                  <p:stCondLst>
                                    <p:cond delay="0"/>
                                  </p:stCondLst>
                                  <p:childTnLst>
                                    <p:set>
                                      <p:cBhvr>
                                        <p:cTn id="34" dur="1" fill="hold">
                                          <p:stCondLst>
                                            <p:cond delay="0"/>
                                          </p:stCondLst>
                                        </p:cTn>
                                        <p:tgtEl>
                                          <p:spTgt spid="20"/>
                                        </p:tgtEl>
                                        <p:attrNameLst>
                                          <p:attrName>style.visibility</p:attrName>
                                        </p:attrNameLst>
                                      </p:cBhvr>
                                      <p:to>
                                        <p:strVal val="hidden"/>
                                      </p:to>
                                    </p:set>
                                  </p:childTnLst>
                                </p:cTn>
                              </p:par>
                            </p:childTnLst>
                          </p:cTn>
                        </p:par>
                        <p:par>
                          <p:cTn id="35" fill="hold">
                            <p:stCondLst>
                              <p:cond delay="1000"/>
                            </p:stCondLst>
                            <p:childTnLst>
                              <p:par>
                                <p:cTn id="36" presetID="1" presetClass="exit" presetSubtype="0" fill="hold" nodeType="afterEffect">
                                  <p:stCondLst>
                                    <p:cond delay="0"/>
                                  </p:stCondLst>
                                  <p:childTnLst>
                                    <p:set>
                                      <p:cBhvr>
                                        <p:cTn id="37" dur="1" fill="hold">
                                          <p:stCondLst>
                                            <p:cond delay="0"/>
                                          </p:stCondLst>
                                        </p:cTn>
                                        <p:tgtEl>
                                          <p:spTgt spid="36"/>
                                        </p:tgtEl>
                                        <p:attrNameLst>
                                          <p:attrName>style.visibility</p:attrName>
                                        </p:attrNameLst>
                                      </p:cBhvr>
                                      <p:to>
                                        <p:strVal val="hidden"/>
                                      </p:to>
                                    </p:set>
                                  </p:childTnLst>
                                </p:cTn>
                              </p:par>
                              <p:par>
                                <p:cTn id="38" presetID="45"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ppt_w</p:attrName>
                                        </p:attrNameLst>
                                      </p:cBhvr>
                                      <p:tavLst>
                                        <p:tav tm="0" fmla="#ppt_w*sin(2.5*pi*$)">
                                          <p:val>
                                            <p:fltVal val="0"/>
                                          </p:val>
                                        </p:tav>
                                        <p:tav tm="100000">
                                          <p:val>
                                            <p:fltVal val="1"/>
                                          </p:val>
                                        </p:tav>
                                      </p:tavLst>
                                    </p:anim>
                                    <p:anim calcmode="lin" valueType="num">
                                      <p:cBhvr>
                                        <p:cTn id="42" dur="1000" fill="hold"/>
                                        <p:tgtEl>
                                          <p:spTgt spid="8"/>
                                        </p:tgtEl>
                                        <p:attrNameLst>
                                          <p:attrName>ppt_h</p:attrName>
                                        </p:attrNameLst>
                                      </p:cBhvr>
                                      <p:tavLst>
                                        <p:tav tm="0">
                                          <p:val>
                                            <p:strVal val="#ppt_h"/>
                                          </p:val>
                                        </p:tav>
                                        <p:tav tm="100000">
                                          <p:val>
                                            <p:strVal val="#ppt_h"/>
                                          </p:val>
                                        </p:tav>
                                      </p:tavLst>
                                    </p:anim>
                                  </p:childTnLst>
                                </p:cTn>
                              </p:par>
                              <p:par>
                                <p:cTn id="43" presetID="45"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1000"/>
                                        <p:tgtEl>
                                          <p:spTgt spid="2"/>
                                        </p:tgtEl>
                                      </p:cBhvr>
                                    </p:animEffect>
                                    <p:anim calcmode="lin" valueType="num">
                                      <p:cBhvr>
                                        <p:cTn id="46" dur="1000" fill="hold"/>
                                        <p:tgtEl>
                                          <p:spTgt spid="2"/>
                                        </p:tgtEl>
                                        <p:attrNameLst>
                                          <p:attrName>ppt_w</p:attrName>
                                        </p:attrNameLst>
                                      </p:cBhvr>
                                      <p:tavLst>
                                        <p:tav tm="0" fmla="#ppt_w*sin(2.5*pi*$)">
                                          <p:val>
                                            <p:fltVal val="0"/>
                                          </p:val>
                                        </p:tav>
                                        <p:tav tm="100000">
                                          <p:val>
                                            <p:fltVal val="1"/>
                                          </p:val>
                                        </p:tav>
                                      </p:tavLst>
                                    </p:anim>
                                    <p:anim calcmode="lin" valueType="num">
                                      <p:cBhvr>
                                        <p:cTn id="47" dur="1000" fill="hold"/>
                                        <p:tgtEl>
                                          <p:spTgt spid="2"/>
                                        </p:tgtEl>
                                        <p:attrNameLst>
                                          <p:attrName>ppt_h</p:attrName>
                                        </p:attrNameLst>
                                      </p:cBhvr>
                                      <p:tavLst>
                                        <p:tav tm="0">
                                          <p:val>
                                            <p:strVal val="#ppt_h"/>
                                          </p:val>
                                        </p:tav>
                                        <p:tav tm="100000">
                                          <p:val>
                                            <p:strVal val="#ppt_h"/>
                                          </p:val>
                                        </p:tav>
                                      </p:tavLst>
                                    </p:anim>
                                  </p:childTnLst>
                                </p:cTn>
                              </p:par>
                              <p:par>
                                <p:cTn id="48" presetID="9" presetClass="entr" fill="hold" grpId="0" nodeType="withEffect">
                                  <p:stCondLst>
                                    <p:cond delay="0"/>
                                  </p:stCondLst>
                                  <p:iterate>
                                    <p:tmAbs val="0"/>
                                  </p:iterate>
                                  <p:childTnLst>
                                    <p:set>
                                      <p:cBhvr>
                                        <p:cTn id="49" fill="hold"/>
                                        <p:tgtEl>
                                          <p:spTgt spid="39"/>
                                        </p:tgtEl>
                                        <p:attrNameLst>
                                          <p:attrName>style.visibility</p:attrName>
                                        </p:attrNameLst>
                                      </p:cBhvr>
                                      <p:to>
                                        <p:strVal val="visible"/>
                                      </p:to>
                                    </p:set>
                                    <p:animEffect transition="in" filter="dissolve">
                                      <p:cBhvr>
                                        <p:cTn id="50" dur="1000"/>
                                        <p:tgtEl>
                                          <p:spTgt spid="39"/>
                                        </p:tgtEl>
                                      </p:cBhvr>
                                    </p:animEffect>
                                  </p:childTnLst>
                                </p:cTn>
                              </p:par>
                            </p:childTnLst>
                          </p:cTn>
                        </p:par>
                        <p:par>
                          <p:cTn id="51" fill="hold">
                            <p:stCondLst>
                              <p:cond delay="2000"/>
                            </p:stCondLst>
                            <p:childTnLst>
                              <p:par>
                                <p:cTn id="52" presetID="32" presetClass="emph" presetSubtype="0" fill="hold" nodeType="afterEffect">
                                  <p:stCondLst>
                                    <p:cond delay="0"/>
                                  </p:stCondLst>
                                  <p:childTnLst>
                                    <p:animRot by="120000">
                                      <p:cBhvr>
                                        <p:cTn id="53" dur="100" fill="hold">
                                          <p:stCondLst>
                                            <p:cond delay="0"/>
                                          </p:stCondLst>
                                        </p:cTn>
                                        <p:tgtEl>
                                          <p:spTgt spid="2"/>
                                        </p:tgtEl>
                                        <p:attrNameLst>
                                          <p:attrName>r</p:attrName>
                                        </p:attrNameLst>
                                      </p:cBhvr>
                                    </p:animRot>
                                    <p:animRot by="-240000">
                                      <p:cBhvr>
                                        <p:cTn id="54" dur="200" fill="hold">
                                          <p:stCondLst>
                                            <p:cond delay="200"/>
                                          </p:stCondLst>
                                        </p:cTn>
                                        <p:tgtEl>
                                          <p:spTgt spid="2"/>
                                        </p:tgtEl>
                                        <p:attrNameLst>
                                          <p:attrName>r</p:attrName>
                                        </p:attrNameLst>
                                      </p:cBhvr>
                                    </p:animRot>
                                    <p:animRot by="240000">
                                      <p:cBhvr>
                                        <p:cTn id="55" dur="200" fill="hold">
                                          <p:stCondLst>
                                            <p:cond delay="400"/>
                                          </p:stCondLst>
                                        </p:cTn>
                                        <p:tgtEl>
                                          <p:spTgt spid="2"/>
                                        </p:tgtEl>
                                        <p:attrNameLst>
                                          <p:attrName>r</p:attrName>
                                        </p:attrNameLst>
                                      </p:cBhvr>
                                    </p:animRot>
                                    <p:animRot by="-240000">
                                      <p:cBhvr>
                                        <p:cTn id="56" dur="200" fill="hold">
                                          <p:stCondLst>
                                            <p:cond delay="600"/>
                                          </p:stCondLst>
                                        </p:cTn>
                                        <p:tgtEl>
                                          <p:spTgt spid="2"/>
                                        </p:tgtEl>
                                        <p:attrNameLst>
                                          <p:attrName>r</p:attrName>
                                        </p:attrNameLst>
                                      </p:cBhvr>
                                    </p:animRot>
                                    <p:animRot by="120000">
                                      <p:cBhvr>
                                        <p:cTn id="57" dur="200" fill="hold">
                                          <p:stCondLst>
                                            <p:cond delay="800"/>
                                          </p:stCondLst>
                                        </p:cTn>
                                        <p:tgtEl>
                                          <p:spTgt spid="2"/>
                                        </p:tgtEl>
                                        <p:attrNameLst>
                                          <p:attrName>r</p:attrName>
                                        </p:attrNameLst>
                                      </p:cBhvr>
                                    </p:animRot>
                                  </p:childTnLst>
                                </p:cTn>
                              </p:par>
                            </p:childTnLst>
                          </p:cTn>
                        </p:par>
                        <p:par>
                          <p:cTn id="58" fill="hold">
                            <p:stCondLst>
                              <p:cond delay="3000"/>
                            </p:stCondLst>
                            <p:childTnLst>
                              <p:par>
                                <p:cTn id="59" presetID="32" presetClass="emph" presetSubtype="0" fill="hold" grpId="1" nodeType="afterEffect">
                                  <p:stCondLst>
                                    <p:cond delay="0"/>
                                  </p:stCondLst>
                                  <p:childTnLst>
                                    <p:animRot by="120000">
                                      <p:cBhvr>
                                        <p:cTn id="60" dur="100" fill="hold">
                                          <p:stCondLst>
                                            <p:cond delay="0"/>
                                          </p:stCondLst>
                                        </p:cTn>
                                        <p:tgtEl>
                                          <p:spTgt spid="8"/>
                                        </p:tgtEl>
                                        <p:attrNameLst>
                                          <p:attrName>r</p:attrName>
                                        </p:attrNameLst>
                                      </p:cBhvr>
                                    </p:animRot>
                                    <p:animRot by="-240000">
                                      <p:cBhvr>
                                        <p:cTn id="61" dur="200" fill="hold">
                                          <p:stCondLst>
                                            <p:cond delay="200"/>
                                          </p:stCondLst>
                                        </p:cTn>
                                        <p:tgtEl>
                                          <p:spTgt spid="8"/>
                                        </p:tgtEl>
                                        <p:attrNameLst>
                                          <p:attrName>r</p:attrName>
                                        </p:attrNameLst>
                                      </p:cBhvr>
                                    </p:animRot>
                                    <p:animRot by="240000">
                                      <p:cBhvr>
                                        <p:cTn id="62" dur="200" fill="hold">
                                          <p:stCondLst>
                                            <p:cond delay="400"/>
                                          </p:stCondLst>
                                        </p:cTn>
                                        <p:tgtEl>
                                          <p:spTgt spid="8"/>
                                        </p:tgtEl>
                                        <p:attrNameLst>
                                          <p:attrName>r</p:attrName>
                                        </p:attrNameLst>
                                      </p:cBhvr>
                                    </p:animRot>
                                    <p:animRot by="-240000">
                                      <p:cBhvr>
                                        <p:cTn id="63" dur="200" fill="hold">
                                          <p:stCondLst>
                                            <p:cond delay="600"/>
                                          </p:stCondLst>
                                        </p:cTn>
                                        <p:tgtEl>
                                          <p:spTgt spid="8"/>
                                        </p:tgtEl>
                                        <p:attrNameLst>
                                          <p:attrName>r</p:attrName>
                                        </p:attrNameLst>
                                      </p:cBhvr>
                                    </p:animRot>
                                    <p:animRot by="120000">
                                      <p:cBhvr>
                                        <p:cTn id="64"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39"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867" y="974"/>
            <a:ext cx="4227848"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0067" y="974"/>
            <a:ext cx="3585189" cy="6856055"/>
          </a:xfrm>
        </p:spPr>
        <p:txBody>
          <a:bodyPr anchor="ctr" anchorCtr="0"/>
          <a:lstStyle/>
          <a:p>
            <a:r>
              <a:rPr lang="en-NZ">
                <a:gradFill>
                  <a:gsLst>
                    <a:gs pos="1250">
                      <a:schemeClr val="bg1"/>
                    </a:gs>
                    <a:gs pos="100000">
                      <a:schemeClr val="bg1"/>
                    </a:gs>
                  </a:gsLst>
                  <a:lin ang="5400000" scaled="0"/>
                </a:gradFill>
              </a:rPr>
              <a:t>Logic Apps connects everything</a:t>
            </a:r>
          </a:p>
        </p:txBody>
      </p:sp>
      <p:grpSp>
        <p:nvGrpSpPr>
          <p:cNvPr id="11" name="Group 10"/>
          <p:cNvGrpSpPr/>
          <p:nvPr/>
        </p:nvGrpSpPr>
        <p:grpSpPr>
          <a:xfrm>
            <a:off x="5429928" y="2722948"/>
            <a:ext cx="5959191" cy="3616503"/>
            <a:chOff x="5361534" y="2697337"/>
            <a:chExt cx="6267340" cy="3719324"/>
          </a:xfrm>
        </p:grpSpPr>
        <p:cxnSp>
          <p:nvCxnSpPr>
            <p:cNvPr id="76" name="Straight Connector 75"/>
            <p:cNvCxnSpPr/>
            <p:nvPr/>
          </p:nvCxnSpPr>
          <p:spPr>
            <a:xfrm flipV="1">
              <a:off x="8466561" y="2697337"/>
              <a:ext cx="0" cy="78250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7698276" y="3664844"/>
              <a:ext cx="1659168" cy="884980"/>
              <a:chOff x="7649759" y="3473718"/>
              <a:chExt cx="1692678" cy="902856"/>
            </a:xfrm>
          </p:grpSpPr>
          <p:sp>
            <p:nvSpPr>
              <p:cNvPr id="124" name="TextBox 123"/>
              <p:cNvSpPr txBox="1"/>
              <p:nvPr/>
            </p:nvSpPr>
            <p:spPr>
              <a:xfrm>
                <a:off x="7649759" y="3978710"/>
                <a:ext cx="1692678" cy="397864"/>
              </a:xfrm>
              <a:prstGeom prst="rect">
                <a:avLst/>
              </a:prstGeom>
              <a:noFill/>
            </p:spPr>
            <p:txBody>
              <a:bodyPr wrap="square" lIns="0" tIns="0" rIns="0" bIns="0" rtlCol="0">
                <a:spAutoFit/>
              </a:bodyPr>
              <a:lstStyle/>
              <a:p>
                <a:pPr algn="ctr" defTabSz="895984">
                  <a:lnSpc>
                    <a:spcPct val="90000"/>
                  </a:lnSpc>
                  <a:spcAft>
                    <a:spcPts val="588"/>
                  </a:spcAft>
                  <a:defRPr/>
                </a:pPr>
                <a:r>
                  <a:rPr lang="en-US" sz="1369" kern="0">
                    <a:gradFill>
                      <a:gsLst>
                        <a:gs pos="2917">
                          <a:srgbClr val="D2D2D2">
                            <a:lumMod val="50000"/>
                          </a:srgbClr>
                        </a:gs>
                        <a:gs pos="30000">
                          <a:srgbClr val="D2D2D2">
                            <a:lumMod val="50000"/>
                          </a:srgbClr>
                        </a:gs>
                      </a:gsLst>
                      <a:lin ang="5400000" scaled="0"/>
                    </a:gradFill>
                    <a:latin typeface="Segoe UI"/>
                  </a:rPr>
                  <a:t>On-premises data gateway</a:t>
                </a:r>
              </a:p>
            </p:txBody>
          </p:sp>
          <p:grpSp>
            <p:nvGrpSpPr>
              <p:cNvPr id="126" name="Group 125"/>
              <p:cNvGrpSpPr/>
              <p:nvPr/>
            </p:nvGrpSpPr>
            <p:grpSpPr>
              <a:xfrm>
                <a:off x="8179408" y="3473718"/>
                <a:ext cx="556534" cy="447498"/>
                <a:chOff x="8100034" y="3465305"/>
                <a:chExt cx="556534" cy="447498"/>
              </a:xfrm>
            </p:grpSpPr>
            <p:sp>
              <p:nvSpPr>
                <p:cNvPr id="127" name="Freeform 128"/>
                <p:cNvSpPr>
                  <a:spLocks noChangeAspect="1"/>
                </p:cNvSpPr>
                <p:nvPr/>
              </p:nvSpPr>
              <p:spPr bwMode="white">
                <a:xfrm>
                  <a:off x="8100034"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chemeClr val="accent1"/>
                  </a:solidFill>
                </a:ln>
                <a:extLst/>
              </p:spPr>
              <p:txBody>
                <a:bodyPr vert="horz" wrap="square" lIns="89604" tIns="44802" rIns="89604" bIns="44802" numCol="1" anchor="t" anchorCtr="0" compatLnSpc="1">
                  <a:prstTxWarp prst="textNoShape">
                    <a:avLst/>
                  </a:prstTxWarp>
                </a:bodyPr>
                <a:lstStyle/>
                <a:p>
                  <a:pPr defTabSz="895947">
                    <a:defRPr/>
                  </a:pPr>
                  <a:endParaRPr lang="en-US" sz="1766" kern="0">
                    <a:solidFill>
                      <a:srgbClr val="FFFFFF"/>
                    </a:solidFill>
                    <a:latin typeface="Segoe UI"/>
                  </a:endParaRPr>
                </a:p>
              </p:txBody>
            </p:sp>
            <p:sp>
              <p:nvSpPr>
                <p:cNvPr id="128" name="Rectangle 127"/>
                <p:cNvSpPr/>
                <p:nvPr/>
              </p:nvSpPr>
              <p:spPr bwMode="auto">
                <a:xfrm>
                  <a:off x="8371887" y="3733781"/>
                  <a:ext cx="83932" cy="76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69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9" name="Straight Arrow Connector 128"/>
                <p:cNvCxnSpPr/>
                <p:nvPr/>
              </p:nvCxnSpPr>
              <p:spPr>
                <a:xfrm>
                  <a:off x="8378495" y="3632682"/>
                  <a:ext cx="0" cy="280121"/>
                </a:xfrm>
                <a:prstGeom prst="straightConnector1">
                  <a:avLst/>
                </a:prstGeom>
                <a:ln w="41275">
                  <a:solidFill>
                    <a:schemeClr val="accent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grpSp>
          <p:nvGrpSpPr>
            <p:cNvPr id="25" name="Group 24"/>
            <p:cNvGrpSpPr/>
            <p:nvPr/>
          </p:nvGrpSpPr>
          <p:grpSpPr>
            <a:xfrm>
              <a:off x="5361534" y="4629353"/>
              <a:ext cx="6267340" cy="1787308"/>
              <a:chOff x="5608637" y="4721857"/>
              <a:chExt cx="6393920" cy="1823405"/>
            </a:xfrm>
          </p:grpSpPr>
          <p:sp>
            <p:nvSpPr>
              <p:cNvPr id="22" name="TextBox 21"/>
              <p:cNvSpPr txBox="1"/>
              <p:nvPr/>
            </p:nvSpPr>
            <p:spPr>
              <a:xfrm>
                <a:off x="10693371" y="6175408"/>
                <a:ext cx="461714" cy="284842"/>
              </a:xfrm>
              <a:prstGeom prst="rect">
                <a:avLst/>
              </a:prstGeom>
              <a:noFill/>
            </p:spPr>
            <p:txBody>
              <a:bodyPr wrap="square" lIns="0" tIns="0" rIns="0" bIns="0" rtlCol="0">
                <a:spAutoFit/>
              </a:bodyPr>
              <a:lstStyle/>
              <a:p>
                <a:pPr defTabSz="895984">
                  <a:lnSpc>
                    <a:spcPct val="90000"/>
                  </a:lnSpc>
                  <a:spcAft>
                    <a:spcPts val="588"/>
                  </a:spcAft>
                  <a:defRPr/>
                </a:pPr>
                <a:r>
                  <a:rPr lang="en-US" sz="980" kern="0">
                    <a:gradFill>
                      <a:gsLst>
                        <a:gs pos="2917">
                          <a:srgbClr val="D2D2D2">
                            <a:lumMod val="50000"/>
                          </a:srgbClr>
                        </a:gs>
                        <a:gs pos="30000">
                          <a:srgbClr val="D2D2D2">
                            <a:lumMod val="50000"/>
                          </a:srgbClr>
                        </a:gs>
                      </a:gsLst>
                      <a:lin ang="5400000" scaled="0"/>
                    </a:gradFill>
                    <a:latin typeface="Segoe UI"/>
                  </a:rPr>
                  <a:t>BizTalk</a:t>
                </a:r>
                <a:br>
                  <a:rPr lang="en-US" sz="980" kern="0">
                    <a:gradFill>
                      <a:gsLst>
                        <a:gs pos="2917">
                          <a:srgbClr val="D2D2D2">
                            <a:lumMod val="50000"/>
                          </a:srgbClr>
                        </a:gs>
                        <a:gs pos="30000">
                          <a:srgbClr val="D2D2D2">
                            <a:lumMod val="50000"/>
                          </a:srgbClr>
                        </a:gs>
                      </a:gsLst>
                      <a:lin ang="5400000" scaled="0"/>
                    </a:gradFill>
                    <a:latin typeface="Segoe UI"/>
                  </a:rPr>
                </a:br>
                <a:r>
                  <a:rPr lang="en-US" sz="980" kern="0">
                    <a:gradFill>
                      <a:gsLst>
                        <a:gs pos="2917">
                          <a:srgbClr val="D2D2D2">
                            <a:lumMod val="50000"/>
                          </a:srgbClr>
                        </a:gs>
                        <a:gs pos="30000">
                          <a:srgbClr val="D2D2D2">
                            <a:lumMod val="50000"/>
                          </a:srgbClr>
                        </a:gs>
                      </a:gsLst>
                      <a:lin ang="5400000" scaled="0"/>
                    </a:gradFill>
                    <a:latin typeface="Segoe UI"/>
                  </a:rPr>
                  <a:t>server</a:t>
                </a:r>
              </a:p>
            </p:txBody>
          </p:sp>
          <p:grpSp>
            <p:nvGrpSpPr>
              <p:cNvPr id="23" name="Group 22"/>
              <p:cNvGrpSpPr/>
              <p:nvPr/>
            </p:nvGrpSpPr>
            <p:grpSpPr>
              <a:xfrm>
                <a:off x="5608637" y="4721857"/>
                <a:ext cx="6393920" cy="1823405"/>
                <a:chOff x="5608637" y="4721857"/>
                <a:chExt cx="6393920" cy="1823405"/>
              </a:xfrm>
            </p:grpSpPr>
            <p:grpSp>
              <p:nvGrpSpPr>
                <p:cNvPr id="162" name="Group 161"/>
                <p:cNvGrpSpPr/>
                <p:nvPr/>
              </p:nvGrpSpPr>
              <p:grpSpPr>
                <a:xfrm>
                  <a:off x="6388013" y="4721857"/>
                  <a:ext cx="4529138" cy="857826"/>
                  <a:chOff x="6184899" y="4457700"/>
                  <a:chExt cx="4529138" cy="857826"/>
                </a:xfrm>
              </p:grpSpPr>
              <p:cxnSp>
                <p:nvCxnSpPr>
                  <p:cNvPr id="14" name="Straight Connector 13"/>
                  <p:cNvCxnSpPr/>
                  <p:nvPr/>
                </p:nvCxnSpPr>
                <p:spPr>
                  <a:xfrm flipV="1">
                    <a:off x="8605923" y="4457700"/>
                    <a:ext cx="0" cy="857826"/>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184899" y="4678362"/>
                    <a:ext cx="2329949"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197599"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386723"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0705875"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440231" y="4678362"/>
                    <a:ext cx="2273806"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608637" y="5585457"/>
                  <a:ext cx="6393920" cy="959805"/>
                  <a:chOff x="5608637" y="5585457"/>
                  <a:chExt cx="6393920" cy="959805"/>
                </a:xfrm>
              </p:grpSpPr>
              <p:grpSp>
                <p:nvGrpSpPr>
                  <p:cNvPr id="163" name="Group 162"/>
                  <p:cNvGrpSpPr/>
                  <p:nvPr/>
                </p:nvGrpSpPr>
                <p:grpSpPr>
                  <a:xfrm>
                    <a:off x="5608637" y="5585457"/>
                    <a:ext cx="6393920" cy="959805"/>
                    <a:chOff x="5405523" y="5321300"/>
                    <a:chExt cx="6393920" cy="959805"/>
                  </a:xfrm>
                </p:grpSpPr>
                <p:sp>
                  <p:nvSpPr>
                    <p:cNvPr id="18" name="Freeform 5"/>
                    <p:cNvSpPr>
                      <a:spLocks noChangeAspect="1" noEditPoints="1"/>
                    </p:cNvSpPr>
                    <p:nvPr/>
                  </p:nvSpPr>
                  <p:spPr bwMode="black">
                    <a:xfrm>
                      <a:off x="5405523" y="5495294"/>
                      <a:ext cx="1259212" cy="25241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accent1"/>
                    </a:solidFill>
                    <a:ln>
                      <a:noFill/>
                    </a:ln>
                    <a:extLst/>
                  </p:spPr>
                  <p:txBody>
                    <a:bodyPr vert="horz" wrap="square" lIns="87842" tIns="43921" rIns="87842" bIns="439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5951">
                        <a:defRPr/>
                      </a:pPr>
                      <a:endParaRPr lang="en-US" sz="1728" kern="0">
                        <a:solidFill>
                          <a:srgbClr val="505050"/>
                        </a:solidFill>
                        <a:latin typeface="Segoe UI"/>
                      </a:endParaRPr>
                    </a:p>
                  </p:txBody>
                </p:sp>
                <p:pic>
                  <p:nvPicPr>
                    <p:cNvPr id="20" name="Picture 19"/>
                    <p:cNvPicPr>
                      <a:picLocks noChangeAspect="1"/>
                    </p:cNvPicPr>
                    <p:nvPr/>
                  </p:nvPicPr>
                  <p:blipFill>
                    <a:blip r:embed="rId3">
                      <a:duotone>
                        <a:schemeClr val="accent1">
                          <a:shade val="45000"/>
                          <a:satMod val="135000"/>
                        </a:schemeClr>
                        <a:prstClr val="white"/>
                      </a:duotone>
                    </a:blip>
                    <a:stretch>
                      <a:fillRect/>
                    </a:stretch>
                  </p:blipFill>
                  <p:spPr>
                    <a:xfrm>
                      <a:off x="8441012" y="5413979"/>
                      <a:ext cx="393511" cy="393511"/>
                    </a:xfrm>
                    <a:prstGeom prst="rect">
                      <a:avLst/>
                    </a:prstGeom>
                  </p:spPr>
                </p:pic>
                <p:grpSp>
                  <p:nvGrpSpPr>
                    <p:cNvPr id="24" name="Group 23"/>
                    <p:cNvGrpSpPr/>
                    <p:nvPr/>
                  </p:nvGrpSpPr>
                  <p:grpSpPr>
                    <a:xfrm>
                      <a:off x="9478961" y="5321300"/>
                      <a:ext cx="2320482" cy="959805"/>
                      <a:chOff x="9418637" y="4908550"/>
                      <a:chExt cx="2320482" cy="959805"/>
                    </a:xfrm>
                  </p:grpSpPr>
                  <p:pic>
                    <p:nvPicPr>
                      <p:cNvPr id="28" name="Picture 27"/>
                      <p:cNvPicPr>
                        <a:picLocks noChangeAspect="1"/>
                      </p:cNvPicPr>
                      <p:nvPr/>
                    </p:nvPicPr>
                    <p:blipFill>
                      <a:blip r:embed="rId4"/>
                      <a:stretch>
                        <a:fillRect/>
                      </a:stretch>
                    </p:blipFill>
                    <p:spPr>
                      <a:xfrm>
                        <a:off x="9535057" y="4999293"/>
                        <a:ext cx="437706" cy="223128"/>
                      </a:xfrm>
                      <a:prstGeom prst="rect">
                        <a:avLst/>
                      </a:prstGeom>
                    </p:spPr>
                  </p:pic>
                  <p:pic>
                    <p:nvPicPr>
                      <p:cNvPr id="29" name="Picture 28"/>
                      <p:cNvPicPr>
                        <a:picLocks noChangeAspect="1"/>
                      </p:cNvPicPr>
                      <p:nvPr/>
                    </p:nvPicPr>
                    <p:blipFill>
                      <a:blip r:embed="rId5">
                        <a:duotone>
                          <a:schemeClr val="accent1">
                            <a:shade val="45000"/>
                            <a:satMod val="135000"/>
                          </a:schemeClr>
                          <a:prstClr val="white"/>
                        </a:duotone>
                      </a:blip>
                      <a:stretch>
                        <a:fillRect/>
                      </a:stretch>
                    </p:blipFill>
                    <p:spPr>
                      <a:xfrm>
                        <a:off x="11109423" y="5659020"/>
                        <a:ext cx="583656" cy="82751"/>
                      </a:xfrm>
                      <a:prstGeom prst="rect">
                        <a:avLst/>
                      </a:prstGeom>
                    </p:spPr>
                  </p:pic>
                  <p:pic>
                    <p:nvPicPr>
                      <p:cNvPr id="30" name="Picture 29"/>
                      <p:cNvPicPr>
                        <a:picLocks noChangeAspect="1"/>
                      </p:cNvPicPr>
                      <p:nvPr/>
                    </p:nvPicPr>
                    <p:blipFill>
                      <a:blip r:embed="rId6"/>
                      <a:stretch>
                        <a:fillRect/>
                      </a:stretch>
                    </p:blipFill>
                    <p:spPr>
                      <a:xfrm>
                        <a:off x="9536698" y="5636481"/>
                        <a:ext cx="597320" cy="150544"/>
                      </a:xfrm>
                      <a:prstGeom prst="rect">
                        <a:avLst/>
                      </a:prstGeom>
                    </p:spPr>
                  </p:pic>
                  <p:pic>
                    <p:nvPicPr>
                      <p:cNvPr id="31" name="Picture 30"/>
                      <p:cNvPicPr>
                        <a:picLocks noChangeAspect="1"/>
                      </p:cNvPicPr>
                      <p:nvPr/>
                    </p:nvPicPr>
                    <p:blipFill>
                      <a:blip r:embed="rId7"/>
                      <a:stretch>
                        <a:fillRect/>
                      </a:stretch>
                    </p:blipFill>
                    <p:spPr>
                      <a:xfrm>
                        <a:off x="11096024" y="5079455"/>
                        <a:ext cx="603851" cy="93762"/>
                      </a:xfrm>
                      <a:prstGeom prst="rect">
                        <a:avLst/>
                      </a:prstGeom>
                    </p:spPr>
                  </p:pic>
                  <p:grpSp>
                    <p:nvGrpSpPr>
                      <p:cNvPr id="32" name="Group 31"/>
                      <p:cNvGrpSpPr/>
                      <p:nvPr/>
                    </p:nvGrpSpPr>
                    <p:grpSpPr>
                      <a:xfrm>
                        <a:off x="10176085" y="5139169"/>
                        <a:ext cx="200019" cy="539806"/>
                        <a:chOff x="7258847" y="5219926"/>
                        <a:chExt cx="665292" cy="979277"/>
                      </a:xfrm>
                    </p:grpSpPr>
                    <p:cxnSp>
                      <p:nvCxnSpPr>
                        <p:cNvPr id="38" name="Straight Connector 37"/>
                        <p:cNvCxnSpPr/>
                        <p:nvPr/>
                      </p:nvCxnSpPr>
                      <p:spPr>
                        <a:xfrm>
                          <a:off x="7258847"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305696"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bwMode="auto">
                      <a:xfrm>
                        <a:off x="9418637" y="4908550"/>
                        <a:ext cx="2320482" cy="959805"/>
                      </a:xfrm>
                      <a:prstGeom prst="rect">
                        <a:avLst/>
                      </a:prstGeom>
                      <a:noFill/>
                      <a:ln w="22225">
                        <a:solidFill>
                          <a:schemeClr val="tx1">
                            <a:lumMod val="40000"/>
                            <a:lumOff val="6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69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Freeform 5"/>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accent1"/>
                      </a:solidFill>
                      <a:ln w="2540">
                        <a:noFill/>
                      </a:ln>
                    </p:spPr>
                    <p:txBody>
                      <a:bodyPr vert="horz" wrap="square" lIns="89604" tIns="44802" rIns="89604" bIns="44802" numCol="1" anchor="t" anchorCtr="0" compatLnSpc="1">
                        <a:prstTxWarp prst="textNoShape">
                          <a:avLst/>
                        </a:prstTxWarp>
                      </a:bodyPr>
                      <a:lstStyle/>
                      <a:p>
                        <a:pPr defTabSz="913956">
                          <a:defRPr/>
                        </a:pPr>
                        <a:endParaRPr lang="en-US" sz="1766" kern="0">
                          <a:solidFill>
                            <a:srgbClr val="505050"/>
                          </a:solidFill>
                          <a:latin typeface="Segoe UI"/>
                        </a:endParaRPr>
                      </a:p>
                    </p:txBody>
                  </p:sp>
                  <p:grpSp>
                    <p:nvGrpSpPr>
                      <p:cNvPr id="35" name="Group 34"/>
                      <p:cNvGrpSpPr/>
                      <p:nvPr/>
                    </p:nvGrpSpPr>
                    <p:grpSpPr>
                      <a:xfrm flipH="1">
                        <a:off x="10835114" y="5139169"/>
                        <a:ext cx="200019" cy="539806"/>
                        <a:chOff x="7367040" y="5219926"/>
                        <a:chExt cx="665292" cy="979277"/>
                      </a:xfrm>
                    </p:grpSpPr>
                    <p:cxnSp>
                      <p:nvCxnSpPr>
                        <p:cNvPr id="36" name="Straight Connector 35"/>
                        <p:cNvCxnSpPr/>
                        <p:nvPr/>
                      </p:nvCxnSpPr>
                      <p:spPr>
                        <a:xfrm>
                          <a:off x="7367040"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7413885"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166" name="Picture 165"/>
                  <p:cNvPicPr>
                    <a:picLocks noChangeAspect="1"/>
                  </p:cNvPicPr>
                  <p:nvPr/>
                </p:nvPicPr>
                <p:blipFill>
                  <a:blip r:embed="rId8"/>
                  <a:stretch>
                    <a:fillRect/>
                  </a:stretch>
                </p:blipFill>
                <p:spPr>
                  <a:xfrm>
                    <a:off x="7361237" y="5707062"/>
                    <a:ext cx="484512" cy="484512"/>
                  </a:xfrm>
                  <a:prstGeom prst="rect">
                    <a:avLst/>
                  </a:prstGeom>
                </p:spPr>
              </p:pic>
            </p:grpSp>
          </p:grpSp>
        </p:grpSp>
      </p:grpSp>
      <p:grpSp>
        <p:nvGrpSpPr>
          <p:cNvPr id="157" name="Group 156"/>
          <p:cNvGrpSpPr/>
          <p:nvPr/>
        </p:nvGrpSpPr>
        <p:grpSpPr>
          <a:xfrm>
            <a:off x="6532918" y="956853"/>
            <a:ext cx="1447308" cy="2341620"/>
            <a:chOff x="6482027" y="881592"/>
            <a:chExt cx="1528456" cy="2684511"/>
          </a:xfrm>
        </p:grpSpPr>
        <p:cxnSp>
          <p:nvCxnSpPr>
            <p:cNvPr id="138" name="Straight Connector 137"/>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5039394" y="2273490"/>
            <a:ext cx="1633098" cy="479136"/>
          </a:xfrm>
          <a:prstGeom prst="rect">
            <a:avLst/>
          </a:prstGeom>
          <a:noFill/>
        </p:spPr>
        <p:txBody>
          <a:bodyPr wrap="none" lIns="179208" tIns="143366" rIns="179208" bIns="143366" rtlCol="0">
            <a:spAutoFit/>
          </a:bodyPr>
          <a:lstStyle/>
          <a:p>
            <a:pPr algn="r" defTabSz="895984">
              <a:lnSpc>
                <a:spcPct val="90000"/>
              </a:lnSpc>
              <a:spcAft>
                <a:spcPts val="588"/>
              </a:spcAft>
              <a:defRPr/>
            </a:pPr>
            <a:r>
              <a:rPr lang="en-US" sz="1369" kern="0">
                <a:gradFill>
                  <a:gsLst>
                    <a:gs pos="2917">
                      <a:srgbClr val="D2D2D2">
                        <a:lumMod val="50000"/>
                      </a:srgbClr>
                    </a:gs>
                    <a:gs pos="30000">
                      <a:srgbClr val="D2D2D2">
                        <a:lumMod val="50000"/>
                      </a:srgbClr>
                    </a:gs>
                  </a:gsLst>
                  <a:lin ang="5400000" scaled="0"/>
                </a:gradFill>
                <a:latin typeface="Segoe UI"/>
              </a:rPr>
              <a:t>Cognitive services</a:t>
            </a:r>
          </a:p>
        </p:txBody>
      </p:sp>
      <p:pic>
        <p:nvPicPr>
          <p:cNvPr id="58" name="Picture 57"/>
          <p:cNvPicPr>
            <a:picLocks noChangeAspect="1"/>
          </p:cNvPicPr>
          <p:nvPr/>
        </p:nvPicPr>
        <p:blipFill>
          <a:blip r:embed="rId9"/>
          <a:stretch>
            <a:fillRect/>
          </a:stretch>
        </p:blipFill>
        <p:spPr>
          <a:xfrm>
            <a:off x="4549493" y="2272289"/>
            <a:ext cx="505935" cy="485591"/>
          </a:xfrm>
          <a:prstGeom prst="rect">
            <a:avLst/>
          </a:prstGeom>
        </p:spPr>
      </p:pic>
      <p:sp>
        <p:nvSpPr>
          <p:cNvPr id="60" name="TextBox 59"/>
          <p:cNvSpPr txBox="1"/>
          <p:nvPr/>
        </p:nvSpPr>
        <p:spPr>
          <a:xfrm>
            <a:off x="5273274" y="1650410"/>
            <a:ext cx="1208853" cy="189604"/>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algn="r" defTabSz="1218528">
              <a:spcAft>
                <a:spcPts val="800"/>
              </a:spcAft>
              <a:defRPr/>
            </a:pPr>
            <a:r>
              <a:rPr lang="en-US" sz="1369">
                <a:gradFill>
                  <a:gsLst>
                    <a:gs pos="2917">
                      <a:srgbClr val="D2D2D2">
                        <a:lumMod val="50000"/>
                      </a:srgbClr>
                    </a:gs>
                    <a:gs pos="30000">
                      <a:srgbClr val="D2D2D2">
                        <a:lumMod val="50000"/>
                      </a:srgbClr>
                    </a:gs>
                  </a:gsLst>
                  <a:lin ang="5400000" scaled="0"/>
                </a:gradFill>
                <a:latin typeface="Segoe UI"/>
              </a:rPr>
              <a:t>Service bus</a:t>
            </a:r>
          </a:p>
        </p:txBody>
      </p:sp>
      <p:sp>
        <p:nvSpPr>
          <p:cNvPr id="61" name="TextBox 60"/>
          <p:cNvSpPr txBox="1"/>
          <p:nvPr/>
        </p:nvSpPr>
        <p:spPr>
          <a:xfrm>
            <a:off x="5102186" y="3171057"/>
            <a:ext cx="1379939" cy="189604"/>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algn="r" defTabSz="1218528">
              <a:spcAft>
                <a:spcPts val="800"/>
              </a:spcAft>
              <a:defRPr/>
            </a:pPr>
            <a:r>
              <a:rPr lang="en-US" sz="1369">
                <a:gradFill>
                  <a:gsLst>
                    <a:gs pos="2917">
                      <a:srgbClr val="D2D2D2">
                        <a:lumMod val="50000"/>
                      </a:srgbClr>
                    </a:gs>
                    <a:gs pos="30000">
                      <a:srgbClr val="D2D2D2">
                        <a:lumMod val="50000"/>
                      </a:srgbClr>
                    </a:gs>
                  </a:gsLst>
                  <a:lin ang="5400000" scaled="0"/>
                </a:gradFill>
                <a:latin typeface="Segoe UI"/>
              </a:rPr>
              <a:t>Machine learning </a:t>
            </a:r>
          </a:p>
        </p:txBody>
      </p:sp>
      <p:pic>
        <p:nvPicPr>
          <p:cNvPr id="63" name="Picture 62"/>
          <p:cNvPicPr>
            <a:picLocks noChangeAspect="1"/>
          </p:cNvPicPr>
          <p:nvPr/>
        </p:nvPicPr>
        <p:blipFill>
          <a:blip r:embed="rId10"/>
          <a:stretch>
            <a:fillRect/>
          </a:stretch>
        </p:blipFill>
        <p:spPr>
          <a:xfrm>
            <a:off x="4748204" y="3086756"/>
            <a:ext cx="362655" cy="334068"/>
          </a:xfrm>
          <a:prstGeom prst="rect">
            <a:avLst/>
          </a:prstGeom>
        </p:spPr>
      </p:pic>
      <p:sp>
        <p:nvSpPr>
          <p:cNvPr id="142" name="Rectangle 141"/>
          <p:cNvSpPr/>
          <p:nvPr/>
        </p:nvSpPr>
        <p:spPr bwMode="auto">
          <a:xfrm>
            <a:off x="4899163" y="884998"/>
            <a:ext cx="1582963" cy="189604"/>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913516" fontAlgn="base">
              <a:lnSpc>
                <a:spcPct val="90000"/>
              </a:lnSpc>
              <a:spcBef>
                <a:spcPct val="0"/>
              </a:spcBef>
              <a:spcAft>
                <a:spcPct val="0"/>
              </a:spcAft>
              <a:defRPr/>
            </a:pPr>
            <a:r>
              <a:rPr lang="en-US" sz="1369" kern="0">
                <a:gradFill>
                  <a:gsLst>
                    <a:gs pos="2917">
                      <a:srgbClr val="D2D2D2">
                        <a:lumMod val="50000"/>
                      </a:srgbClr>
                    </a:gs>
                    <a:gs pos="30000">
                      <a:srgbClr val="D2D2D2">
                        <a:lumMod val="50000"/>
                      </a:srgbClr>
                    </a:gs>
                  </a:gsLst>
                  <a:lin ang="5400000" scaled="0"/>
                </a:gradFill>
                <a:latin typeface="Segoe UI"/>
              </a:rPr>
              <a:t>Azure Functions</a:t>
            </a:r>
          </a:p>
        </p:txBody>
      </p:sp>
      <p:pic>
        <p:nvPicPr>
          <p:cNvPr id="75" name="Picture 74"/>
          <p:cNvPicPr>
            <a:picLocks noChangeAspect="1"/>
          </p:cNvPicPr>
          <p:nvPr/>
        </p:nvPicPr>
        <p:blipFill>
          <a:blip r:embed="rId11"/>
          <a:stretch>
            <a:fillRect/>
          </a:stretch>
        </p:blipFill>
        <p:spPr>
          <a:xfrm>
            <a:off x="5252694" y="1593422"/>
            <a:ext cx="306427" cy="282274"/>
          </a:xfrm>
          <a:prstGeom prst="rect">
            <a:avLst/>
          </a:prstGeom>
        </p:spPr>
      </p:pic>
      <p:grpSp>
        <p:nvGrpSpPr>
          <p:cNvPr id="169" name="Group 168"/>
          <p:cNvGrpSpPr/>
          <p:nvPr/>
        </p:nvGrpSpPr>
        <p:grpSpPr>
          <a:xfrm>
            <a:off x="10342020" y="707317"/>
            <a:ext cx="1371123" cy="1223904"/>
            <a:chOff x="10693372" y="1242777"/>
            <a:chExt cx="1448001" cy="1403125"/>
          </a:xfrm>
        </p:grpSpPr>
        <p:pic>
          <p:nvPicPr>
            <p:cNvPr id="64" name="Picture 63"/>
            <p:cNvPicPr>
              <a:picLocks noChangeAspect="1"/>
            </p:cNvPicPr>
            <p:nvPr/>
          </p:nvPicPr>
          <p:blipFill rotWithShape="1">
            <a:blip r:embed="rId12">
              <a:duotone>
                <a:schemeClr val="accent1">
                  <a:shade val="45000"/>
                  <a:satMod val="135000"/>
                </a:schemeClr>
                <a:prstClr val="white"/>
              </a:duotone>
              <a:extLst>
                <a:ext uri="{BEBA8EAE-BF5A-486C-A8C5-ECC9F3942E4B}">
                  <a14:imgProps xmlns:a14="http://schemas.microsoft.com/office/drawing/2010/main">
                    <a14:imgLayer r:embed="rId13">
                      <a14:imgEffect>
                        <a14:colorTemperature colorTemp="7200"/>
                      </a14:imgEffect>
                      <a14:imgEffect>
                        <a14:saturation sat="234000"/>
                      </a14:imgEffect>
                    </a14:imgLayer>
                  </a14:imgProps>
                </a:ext>
              </a:extLst>
            </a:blip>
            <a:srcRect t="24251" b="26614"/>
            <a:stretch/>
          </p:blipFill>
          <p:spPr>
            <a:xfrm>
              <a:off x="10693372" y="2182142"/>
              <a:ext cx="1448001" cy="463760"/>
            </a:xfrm>
            <a:prstGeom prst="rect">
              <a:avLst/>
            </a:prstGeom>
            <a:noFill/>
          </p:spPr>
        </p:pic>
        <p:pic>
          <p:nvPicPr>
            <p:cNvPr id="168" name="Picture 16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808416" y="1242777"/>
              <a:ext cx="673820" cy="673820"/>
            </a:xfrm>
            <a:prstGeom prst="rect">
              <a:avLst/>
            </a:prstGeom>
          </p:spPr>
        </p:pic>
      </p:grpSp>
      <p:grpSp>
        <p:nvGrpSpPr>
          <p:cNvPr id="6" name="Group 5"/>
          <p:cNvGrpSpPr/>
          <p:nvPr/>
        </p:nvGrpSpPr>
        <p:grpSpPr>
          <a:xfrm>
            <a:off x="7818271" y="1824010"/>
            <a:ext cx="1121740" cy="960801"/>
            <a:chOff x="7884215" y="1622064"/>
            <a:chExt cx="1161183" cy="1079688"/>
          </a:xfrm>
        </p:grpSpPr>
        <p:sp>
          <p:nvSpPr>
            <p:cNvPr id="41" name="TextBox 40"/>
            <p:cNvSpPr txBox="1"/>
            <p:nvPr/>
          </p:nvSpPr>
          <p:spPr>
            <a:xfrm>
              <a:off x="7884215" y="2163329"/>
              <a:ext cx="1161183" cy="538423"/>
            </a:xfrm>
            <a:prstGeom prst="rect">
              <a:avLst/>
            </a:prstGeom>
            <a:noFill/>
          </p:spPr>
          <p:txBody>
            <a:bodyPr wrap="none" lIns="179208" tIns="143366" rIns="179208" bIns="143366" rtlCol="0">
              <a:spAutoFit/>
            </a:bodyPr>
            <a:lstStyle/>
            <a:p>
              <a:pPr defTabSz="895984">
                <a:lnSpc>
                  <a:spcPct val="90000"/>
                </a:lnSpc>
                <a:spcAft>
                  <a:spcPts val="588"/>
                </a:spcAft>
                <a:defRPr/>
              </a:pPr>
              <a:r>
                <a:rPr lang="en-US" sz="1369" kern="0">
                  <a:gradFill>
                    <a:gsLst>
                      <a:gs pos="2917">
                        <a:srgbClr val="D2D2D2">
                          <a:lumMod val="50000"/>
                        </a:srgbClr>
                      </a:gs>
                      <a:gs pos="30000">
                        <a:srgbClr val="D2D2D2">
                          <a:lumMod val="50000"/>
                        </a:srgbClr>
                      </a:gs>
                    </a:gsLst>
                    <a:lin ang="5400000" scaled="0"/>
                  </a:gradFill>
                  <a:latin typeface="Segoe UI"/>
                </a:rPr>
                <a:t>Logic Apps</a:t>
              </a:r>
            </a:p>
          </p:txBody>
        </p:sp>
        <p:pic>
          <p:nvPicPr>
            <p:cNvPr id="8" name="Picture 7"/>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8189160" y="1622064"/>
              <a:ext cx="618831" cy="618831"/>
            </a:xfrm>
            <a:prstGeom prst="rect">
              <a:avLst/>
            </a:prstGeom>
          </p:spPr>
        </p:pic>
      </p:grpSp>
      <p:pic>
        <p:nvPicPr>
          <p:cNvPr id="1028" name="Picture 4" descr="Image result for docusign logo"/>
          <p:cNvPicPr>
            <a:picLocks noChangeAspect="1" noChangeArrowheads="1"/>
          </p:cNvPicPr>
          <p:nvPr/>
        </p:nvPicPr>
        <p:blipFill rotWithShape="1">
          <a:blip r:embed="rId16">
            <a:extLst>
              <a:ext uri="{28A0092B-C50C-407E-A947-70E740481C1C}">
                <a14:useLocalDpi xmlns:a14="http://schemas.microsoft.com/office/drawing/2010/main" val="0"/>
              </a:ext>
            </a:extLst>
          </a:blip>
          <a:srcRect b="22366"/>
          <a:stretch/>
        </p:blipFill>
        <p:spPr bwMode="auto">
          <a:xfrm>
            <a:off x="10359929" y="3090705"/>
            <a:ext cx="1452359" cy="396629"/>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flipH="1">
            <a:off x="8818887" y="956853"/>
            <a:ext cx="1447308" cy="2341620"/>
            <a:chOff x="6482027" y="881592"/>
            <a:chExt cx="1528456" cy="2684511"/>
          </a:xfrm>
        </p:grpSpPr>
        <p:cxnSp>
          <p:nvCxnSpPr>
            <p:cNvPr id="81" name="Straight Connector 80"/>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xmlns="" id="{DD6D2618-3F98-4E7F-8D38-B2D63C32E723}"/>
              </a:ext>
            </a:extLst>
          </p:cNvPr>
          <p:cNvPicPr>
            <a:picLocks noChangeAspect="1"/>
          </p:cNvPicPr>
          <p:nvPr/>
        </p:nvPicPr>
        <p:blipFill>
          <a:blip r:embed="rId17"/>
          <a:stretch>
            <a:fillRect/>
          </a:stretch>
        </p:blipFill>
        <p:spPr>
          <a:xfrm>
            <a:off x="10344851" y="2210252"/>
            <a:ext cx="1128935" cy="644421"/>
          </a:xfrm>
          <a:prstGeom prst="rect">
            <a:avLst/>
          </a:prstGeom>
        </p:spPr>
      </p:pic>
      <p:pic>
        <p:nvPicPr>
          <p:cNvPr id="5" name="Picture 4">
            <a:extLst>
              <a:ext uri="{FF2B5EF4-FFF2-40B4-BE49-F238E27FC236}">
                <a16:creationId xmlns:a16="http://schemas.microsoft.com/office/drawing/2014/main" xmlns="" id="{D1900456-8116-48F1-80C6-F76E3DE48CEF}"/>
              </a:ext>
            </a:extLst>
          </p:cNvPr>
          <p:cNvPicPr>
            <a:picLocks noChangeAspect="1"/>
          </p:cNvPicPr>
          <p:nvPr/>
        </p:nvPicPr>
        <p:blipFill rotWithShape="1">
          <a:blip r:embed="rId18" cstate="hqprint">
            <a:extLst>
              <a:ext uri="{28A0092B-C50C-407E-A947-70E740481C1C}">
                <a14:useLocalDpi xmlns:a14="http://schemas.microsoft.com/office/drawing/2010/main" val="0"/>
              </a:ext>
            </a:extLst>
          </a:blip>
          <a:srcRect l="53306" t="14008" b="11601"/>
          <a:stretch/>
        </p:blipFill>
        <p:spPr>
          <a:xfrm>
            <a:off x="4673608" y="719943"/>
            <a:ext cx="529198" cy="473820"/>
          </a:xfrm>
          <a:prstGeom prst="rect">
            <a:avLst/>
          </a:prstGeom>
        </p:spPr>
      </p:pic>
    </p:spTree>
    <p:extLst>
      <p:ext uri="{BB962C8B-B14F-4D97-AF65-F5344CB8AC3E}">
        <p14:creationId xmlns:p14="http://schemas.microsoft.com/office/powerpoint/2010/main" val="271583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68" y="977"/>
            <a:ext cx="4227848"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p:cNvSpPr txBox="1">
            <a:spLocks/>
          </p:cNvSpPr>
          <p:nvPr/>
        </p:nvSpPr>
        <p:spPr>
          <a:xfrm>
            <a:off x="270067" y="977"/>
            <a:ext cx="3585189" cy="6856055"/>
          </a:xfrm>
          <a:prstGeom prst="rect">
            <a:avLst/>
          </a:prstGeom>
        </p:spPr>
        <p:txBody>
          <a:bodyPr vert="horz" wrap="square" lIns="146284" tIns="91427" rIns="146284" bIns="91427"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sz="4704">
                <a:gradFill>
                  <a:gsLst>
                    <a:gs pos="1250">
                      <a:srgbClr val="FFFFFF"/>
                    </a:gs>
                    <a:gs pos="100000">
                      <a:srgbClr val="FFFFFF"/>
                    </a:gs>
                  </a:gsLst>
                  <a:lin ang="5400000" scaled="0"/>
                </a:gradFill>
              </a:rPr>
              <a:t>Logic Apps connectors—Over 170 and growing</a:t>
            </a:r>
            <a:endParaRPr lang="en-NZ" sz="4704">
              <a:gradFill>
                <a:gsLst>
                  <a:gs pos="1250">
                    <a:srgbClr val="FFFFFF"/>
                  </a:gs>
                  <a:gs pos="100000">
                    <a:srgbClr val="FFFFFF"/>
                  </a:gs>
                </a:gsLst>
                <a:lin ang="5400000" scaled="0"/>
              </a:gradFill>
            </a:endParaRPr>
          </a:p>
        </p:txBody>
      </p:sp>
      <p:grpSp>
        <p:nvGrpSpPr>
          <p:cNvPr id="11" name="Group 10"/>
          <p:cNvGrpSpPr/>
          <p:nvPr/>
        </p:nvGrpSpPr>
        <p:grpSpPr>
          <a:xfrm>
            <a:off x="4473178" y="431912"/>
            <a:ext cx="6989099" cy="1240569"/>
            <a:chOff x="4472948" y="431483"/>
            <a:chExt cx="6990090" cy="1240745"/>
          </a:xfrm>
        </p:grpSpPr>
        <p:pic>
          <p:nvPicPr>
            <p:cNvPr id="1028" name="Picture 4" descr="Image result for github logo 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203037" y="758818"/>
              <a:ext cx="2260001" cy="75156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thumb/4/47/Dropbox_logo_%28September_2013%29.svg/2000px-Dropbox_logo_%28September_2013%29.svg.png"/>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472948" y="431483"/>
              <a:ext cx="3252192" cy="12407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interest logo pn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799805" y="562137"/>
              <a:ext cx="979436" cy="979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4807950" y="3822699"/>
            <a:ext cx="6858479" cy="1297372"/>
            <a:chOff x="4950923" y="3490665"/>
            <a:chExt cx="6859452" cy="1297556"/>
          </a:xfrm>
        </p:grpSpPr>
        <p:pic>
          <p:nvPicPr>
            <p:cNvPr id="1032" name="Picture 8" descr="Image result for slack logo pn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7493705" y="4001011"/>
              <a:ext cx="1910071" cy="5469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wordpress logo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0923" y="3490665"/>
              <a:ext cx="1964984" cy="122073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salesforce logo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1575" y="3507423"/>
              <a:ext cx="1828800" cy="12807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4613803" y="2121585"/>
            <a:ext cx="7350817" cy="1225573"/>
            <a:chOff x="4711625" y="1818974"/>
            <a:chExt cx="7351860" cy="1225747"/>
          </a:xfrm>
        </p:grpSpPr>
        <p:pic>
          <p:nvPicPr>
            <p:cNvPr id="1026" name="Picture 2" descr="Image result for facebook logo png"/>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4711625" y="2159592"/>
              <a:ext cx="2590991" cy="5445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twitter logo png"/>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9203037" y="1818974"/>
              <a:ext cx="2860448" cy="122574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box logo  png"/>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7785792" y="2015229"/>
              <a:ext cx="1378492" cy="760594"/>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p:cNvSpPr txBox="1"/>
          <p:nvPr/>
        </p:nvSpPr>
        <p:spPr>
          <a:xfrm>
            <a:off x="6084031" y="5699844"/>
            <a:ext cx="4625484" cy="803952"/>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3600">
                <a:solidFill>
                  <a:srgbClr val="0078D7"/>
                </a:solidFill>
              </a:rPr>
              <a:t>….and more!</a:t>
            </a:r>
          </a:p>
        </p:txBody>
      </p:sp>
    </p:spTree>
    <p:extLst>
      <p:ext uri="{BB962C8B-B14F-4D97-AF65-F5344CB8AC3E}">
        <p14:creationId xmlns:p14="http://schemas.microsoft.com/office/powerpoint/2010/main" val="1052271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1000" fill="hold"/>
                                        <p:tgtEl>
                                          <p:spTgt spid="11"/>
                                        </p:tgtEl>
                                        <p:attrNameLst>
                                          <p:attrName>ppt_x</p:attrName>
                                          <p:attrName>ppt_y</p:attrName>
                                        </p:attrNameLst>
                                      </p:cBhvr>
                                      <p:rCtr x="0" y="-2315"/>
                                    </p:animMotion>
                                  </p:childTnLst>
                                </p:cTn>
                              </p:par>
                              <p:par>
                                <p:cTn id="10" presetID="10" presetClass="entr" presetSubtype="0" fill="hold" nodeType="withEffect">
                                  <p:stCondLst>
                                    <p:cond delay="6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100"/>
                                  </p:stCondLst>
                                  <p:childTnLst>
                                    <p:animMotion origin="layout" path="M 2.25428E-6 0.04607 L 2.25428E-6 2.41943E-6 " pathEditMode="relative" rAng="0" ptsTypes="AA">
                                      <p:cBhvr>
                                        <p:cTn id="14" dur="1000" fill="hold"/>
                                        <p:tgtEl>
                                          <p:spTgt spid="12"/>
                                        </p:tgtEl>
                                        <p:attrNameLst>
                                          <p:attrName>ppt_x</p:attrName>
                                          <p:attrName>ppt_y</p:attrName>
                                        </p:attrNameLst>
                                      </p:cBhvr>
                                      <p:rCtr x="0" y="-2315"/>
                                    </p:animMotion>
                                  </p:childTnLst>
                                </p:cTn>
                              </p:par>
                              <p:par>
                                <p:cTn id="15" presetID="10" presetClass="entr" presetSubtype="0" fill="hold" nodeType="withEffect">
                                  <p:stCondLst>
                                    <p:cond delay="7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nodeType="withEffect">
                                  <p:stCondLst>
                                    <p:cond delay="200"/>
                                  </p:stCondLst>
                                  <p:childTnLst>
                                    <p:animMotion origin="layout" path="M 2.25428E-6 0.04607 L 2.25428E-6 2.41943E-6 " pathEditMode="relative" rAng="0" ptsTypes="AA">
                                      <p:cBhvr>
                                        <p:cTn id="19" dur="1000" fill="hold"/>
                                        <p:tgtEl>
                                          <p:spTgt spid="10"/>
                                        </p:tgtEl>
                                        <p:attrNameLst>
                                          <p:attrName>ppt_x</p:attrName>
                                          <p:attrName>ppt_y</p:attrName>
                                        </p:attrNameLst>
                                      </p:cBhvr>
                                      <p:rCtr x="0" y="-2315"/>
                                    </p:animMotion>
                                  </p:childTnLst>
                                </p:cTn>
                              </p:par>
                              <p:par>
                                <p:cTn id="20" presetID="10" presetClass="entr" presetSubtype="0" fill="hold" grpId="0" nodeType="withEffect">
                                  <p:stCondLst>
                                    <p:cond delay="8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300"/>
                                  </p:stCondLst>
                                  <p:childTnLst>
                                    <p:animMotion origin="layout" path="M -1.875E-6 -0.04491 L -1.875E-6 -3.7037E-7 " pathEditMode="relative" rAng="0" ptsTypes="AA">
                                      <p:cBhvr>
                                        <p:cTn id="24" dur="1000" fill="hold"/>
                                        <p:tgtEl>
                                          <p:spTgt spid="13"/>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txBox="1">
            <a:spLocks/>
          </p:cNvSpPr>
          <p:nvPr/>
        </p:nvSpPr>
        <p:spPr>
          <a:xfrm>
            <a:off x="270070" y="290403"/>
            <a:ext cx="373457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NZ" sz="4704">
                <a:gradFill>
                  <a:gsLst>
                    <a:gs pos="2917">
                      <a:srgbClr val="FFFFFF"/>
                    </a:gs>
                    <a:gs pos="30000">
                      <a:srgbClr val="FFFFFF"/>
                    </a:gs>
                  </a:gsLst>
                  <a:lin ang="5400000" scaled="0"/>
                </a:gradFill>
              </a:rPr>
              <a:t>Functions</a:t>
            </a:r>
          </a:p>
        </p:txBody>
      </p:sp>
      <p:sp>
        <p:nvSpPr>
          <p:cNvPr id="8" name="Text Placeholder 2"/>
          <p:cNvSpPr txBox="1">
            <a:spLocks/>
          </p:cNvSpPr>
          <p:nvPr/>
        </p:nvSpPr>
        <p:spPr>
          <a:xfrm>
            <a:off x="262953" y="2358423"/>
            <a:ext cx="3614037" cy="4499091"/>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14192">
              <a:spcBef>
                <a:spcPts val="0"/>
              </a:spcBef>
              <a:spcAft>
                <a:spcPts val="1765"/>
              </a:spcAft>
              <a:buNone/>
              <a:defRPr/>
            </a:pPr>
            <a:r>
              <a:rPr sz="2157">
                <a:gradFill>
                  <a:gsLst>
                    <a:gs pos="2917">
                      <a:srgbClr val="FFFFFF"/>
                    </a:gs>
                    <a:gs pos="30000">
                      <a:srgbClr val="FFFFFF"/>
                    </a:gs>
                  </a:gsLst>
                  <a:lin ang="5400000" scaled="0"/>
                </a:gradFill>
              </a:rPr>
              <a:t>Develop locally using best of class developer tools</a:t>
            </a:r>
          </a:p>
          <a:p>
            <a:pPr marL="0" lvl="1" indent="0" defTabSz="914192">
              <a:spcBef>
                <a:spcPts val="0"/>
              </a:spcBef>
              <a:spcAft>
                <a:spcPts val="1765"/>
              </a:spcAft>
              <a:buNone/>
              <a:defRPr/>
            </a:pPr>
            <a:r>
              <a:rPr sz="2157">
                <a:gradFill>
                  <a:gsLst>
                    <a:gs pos="2917">
                      <a:srgbClr val="FFFFFF"/>
                    </a:gs>
                    <a:gs pos="30000">
                      <a:srgbClr val="FFFFFF"/>
                    </a:gs>
                  </a:gsLst>
                  <a:lin ang="5400000" scaled="0"/>
                </a:gradFill>
              </a:rPr>
              <a:t>Boost productivity through triggers and bindings</a:t>
            </a:r>
          </a:p>
          <a:p>
            <a:pPr marL="0" lvl="1" indent="0" defTabSz="914192">
              <a:spcBef>
                <a:spcPts val="0"/>
              </a:spcBef>
              <a:spcAft>
                <a:spcPts val="1765"/>
              </a:spcAft>
              <a:buNone/>
              <a:defRPr/>
            </a:pPr>
            <a:r>
              <a:rPr sz="2157">
                <a:gradFill>
                  <a:gsLst>
                    <a:gs pos="2917">
                      <a:srgbClr val="FFFFFF"/>
                    </a:gs>
                    <a:gs pos="30000">
                      <a:srgbClr val="FFFFFF"/>
                    </a:gs>
                  </a:gsLst>
                  <a:lin ang="5400000" scaled="0"/>
                </a:gradFill>
              </a:rPr>
              <a:t>Choose from a variety of programming languages</a:t>
            </a:r>
          </a:p>
          <a:p>
            <a:pPr marL="0" lvl="1" indent="0" defTabSz="914192">
              <a:spcBef>
                <a:spcPts val="0"/>
              </a:spcBef>
              <a:spcAft>
                <a:spcPts val="1765"/>
              </a:spcAft>
              <a:buNone/>
              <a:defRPr/>
            </a:pPr>
            <a:r>
              <a:rPr sz="2157">
                <a:gradFill>
                  <a:gsLst>
                    <a:gs pos="2917">
                      <a:srgbClr val="FFFFFF"/>
                    </a:gs>
                    <a:gs pos="30000">
                      <a:srgbClr val="FFFFFF"/>
                    </a:gs>
                  </a:gsLst>
                  <a:lin ang="5400000" scaled="0"/>
                </a:gradFill>
              </a:rPr>
              <a:t>Integrate with existing DevOps processes</a:t>
            </a:r>
          </a:p>
        </p:txBody>
      </p:sp>
      <p:sp>
        <p:nvSpPr>
          <p:cNvPr id="7" name="Rectangle 6">
            <a:extLst>
              <a:ext uri="{FF2B5EF4-FFF2-40B4-BE49-F238E27FC236}">
                <a16:creationId xmlns:a16="http://schemas.microsoft.com/office/drawing/2014/main" xmlns="" id="{00B502EB-C60D-4CFB-943C-0A15E79D8139}"/>
              </a:ext>
            </a:extLst>
          </p:cNvPr>
          <p:cNvSpPr/>
          <p:nvPr/>
        </p:nvSpPr>
        <p:spPr bwMode="auto">
          <a:xfrm>
            <a:off x="4687898" y="4522771"/>
            <a:ext cx="215632" cy="17039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Plus 17">
            <a:extLst>
              <a:ext uri="{FF2B5EF4-FFF2-40B4-BE49-F238E27FC236}">
                <a16:creationId xmlns:a16="http://schemas.microsoft.com/office/drawing/2014/main" xmlns="" id="{F7900C71-79EE-4E7E-BB7D-B084EF1082BF}"/>
              </a:ext>
            </a:extLst>
          </p:cNvPr>
          <p:cNvSpPr/>
          <p:nvPr/>
        </p:nvSpPr>
        <p:spPr bwMode="auto">
          <a:xfrm>
            <a:off x="8159212" y="3399130"/>
            <a:ext cx="803095" cy="697802"/>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fontAlgn="base">
              <a:lnSpc>
                <a:spcPct val="90000"/>
              </a:lnSpc>
              <a:spcBef>
                <a:spcPct val="0"/>
              </a:spcBef>
              <a:spcAft>
                <a:spcPct val="0"/>
              </a:spcAft>
              <a:defRPr/>
            </a:pPr>
            <a:endParaRPr lang="en-US" sz="1836"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xmlns="" id="{AC3E88B7-86A7-4EDF-BEB4-088D86677001}"/>
              </a:ext>
            </a:extLst>
          </p:cNvPr>
          <p:cNvSpPr txBox="1"/>
          <p:nvPr/>
        </p:nvSpPr>
        <p:spPr>
          <a:xfrm>
            <a:off x="4689208" y="2050507"/>
            <a:ext cx="1903849" cy="578141"/>
          </a:xfrm>
          <a:prstGeom prst="rect">
            <a:avLst/>
          </a:prstGeom>
          <a:noFill/>
        </p:spPr>
        <p:txBody>
          <a:bodyPr wrap="square" lIns="186441" tIns="149154" rIns="186441" bIns="149154" rtlCol="0">
            <a:spAutoFit/>
          </a:bodyPr>
          <a:lstStyle/>
          <a:p>
            <a:pPr algn="ctr" defTabSz="932205">
              <a:lnSpc>
                <a:spcPct val="90000"/>
              </a:lnSpc>
              <a:spcAft>
                <a:spcPts val="612"/>
              </a:spcAft>
              <a:defRPr/>
            </a:pPr>
            <a:r>
              <a:rPr lang="en-US" sz="2000" kern="0" dirty="0">
                <a:gradFill>
                  <a:gsLst>
                    <a:gs pos="2917">
                      <a:srgbClr val="353535"/>
                    </a:gs>
                    <a:gs pos="30000">
                      <a:srgbClr val="353535"/>
                    </a:gs>
                  </a:gsLst>
                  <a:lin ang="5400000" scaled="0"/>
                </a:gradFill>
                <a:latin typeface="Segoe UI"/>
              </a:rPr>
              <a:t>Code</a:t>
            </a:r>
          </a:p>
        </p:txBody>
      </p:sp>
      <p:sp>
        <p:nvSpPr>
          <p:cNvPr id="13" name="TextBox 12">
            <a:extLst>
              <a:ext uri="{FF2B5EF4-FFF2-40B4-BE49-F238E27FC236}">
                <a16:creationId xmlns:a16="http://schemas.microsoft.com/office/drawing/2014/main" xmlns="" id="{C78B42CC-EE9C-477D-944B-715002736FB5}"/>
              </a:ext>
            </a:extLst>
          </p:cNvPr>
          <p:cNvSpPr txBox="1"/>
          <p:nvPr/>
        </p:nvSpPr>
        <p:spPr>
          <a:xfrm>
            <a:off x="10040022" y="2050507"/>
            <a:ext cx="1959620" cy="578181"/>
          </a:xfrm>
          <a:prstGeom prst="rect">
            <a:avLst/>
          </a:prstGeom>
          <a:noFill/>
        </p:spPr>
        <p:txBody>
          <a:bodyPr wrap="square" lIns="186441" tIns="149154" rIns="186441" bIns="149154" rtlCol="0">
            <a:spAutoFit/>
          </a:bodyPr>
          <a:lstStyle/>
          <a:p>
            <a:pPr algn="ctr" defTabSz="932205">
              <a:lnSpc>
                <a:spcPct val="90000"/>
              </a:lnSpc>
              <a:spcAft>
                <a:spcPts val="612"/>
              </a:spcAft>
              <a:defRPr/>
            </a:pPr>
            <a:r>
              <a:rPr lang="en-US" sz="2000" kern="0" dirty="0">
                <a:gradFill>
                  <a:gsLst>
                    <a:gs pos="2917">
                      <a:srgbClr val="353535"/>
                    </a:gs>
                    <a:gs pos="30000">
                      <a:srgbClr val="353535"/>
                    </a:gs>
                  </a:gsLst>
                  <a:lin ang="5400000" scaled="0"/>
                </a:gradFill>
                <a:latin typeface="Segoe UI"/>
              </a:rPr>
              <a:t>Events &amp; Data</a:t>
            </a:r>
          </a:p>
        </p:txBody>
      </p:sp>
      <p:sp>
        <p:nvSpPr>
          <p:cNvPr id="14" name="TextBox 13">
            <a:extLst>
              <a:ext uri="{FF2B5EF4-FFF2-40B4-BE49-F238E27FC236}">
                <a16:creationId xmlns:a16="http://schemas.microsoft.com/office/drawing/2014/main" xmlns="" id="{3B68E272-E13B-415C-B943-DA61490C0734}"/>
              </a:ext>
            </a:extLst>
          </p:cNvPr>
          <p:cNvSpPr txBox="1"/>
          <p:nvPr/>
        </p:nvSpPr>
        <p:spPr>
          <a:xfrm>
            <a:off x="7355980" y="2050507"/>
            <a:ext cx="2240506" cy="578141"/>
          </a:xfrm>
          <a:prstGeom prst="rect">
            <a:avLst/>
          </a:prstGeom>
          <a:noFill/>
        </p:spPr>
        <p:txBody>
          <a:bodyPr wrap="square" lIns="186441" tIns="149154" rIns="186441" bIns="149154" rtlCol="0">
            <a:spAutoFit/>
          </a:bodyPr>
          <a:lstStyle/>
          <a:p>
            <a:pPr algn="ctr" defTabSz="932205">
              <a:lnSpc>
                <a:spcPct val="90000"/>
              </a:lnSpc>
              <a:spcAft>
                <a:spcPts val="612"/>
              </a:spcAft>
              <a:defRPr/>
            </a:pPr>
            <a:r>
              <a:rPr lang="en-US" sz="2000" kern="0" dirty="0">
                <a:gradFill>
                  <a:gsLst>
                    <a:gs pos="2917">
                      <a:srgbClr val="353535"/>
                    </a:gs>
                    <a:gs pos="30000">
                      <a:srgbClr val="353535"/>
                    </a:gs>
                  </a:gsLst>
                  <a:lin ang="5400000" scaled="0"/>
                </a:gradFill>
                <a:latin typeface="Segoe UI"/>
              </a:rPr>
              <a:t>Azure Functions</a:t>
            </a:r>
          </a:p>
        </p:txBody>
      </p:sp>
      <p:pic>
        <p:nvPicPr>
          <p:cNvPr id="15" name="Picture 14">
            <a:extLst>
              <a:ext uri="{FF2B5EF4-FFF2-40B4-BE49-F238E27FC236}">
                <a16:creationId xmlns:a16="http://schemas.microsoft.com/office/drawing/2014/main" xmlns="" id="{695C3787-335E-491D-AF31-F724819729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4237161" y="2396762"/>
            <a:ext cx="1036816" cy="2849048"/>
          </a:xfrm>
          <a:prstGeom prst="rect">
            <a:avLst/>
          </a:prstGeom>
        </p:spPr>
      </p:pic>
      <p:pic>
        <p:nvPicPr>
          <p:cNvPr id="16" name="Picture 15">
            <a:extLst>
              <a:ext uri="{FF2B5EF4-FFF2-40B4-BE49-F238E27FC236}">
                <a16:creationId xmlns:a16="http://schemas.microsoft.com/office/drawing/2014/main" xmlns="" id="{91F56DBA-2069-4669-AF1A-8CD1B52DC2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6212197" y="2384322"/>
            <a:ext cx="1001384" cy="2849048"/>
          </a:xfrm>
          <a:prstGeom prst="rect">
            <a:avLst/>
          </a:prstGeom>
        </p:spPr>
      </p:pic>
      <p:pic>
        <p:nvPicPr>
          <p:cNvPr id="17" name="slash">
            <a:extLst>
              <a:ext uri="{FF2B5EF4-FFF2-40B4-BE49-F238E27FC236}">
                <a16:creationId xmlns:a16="http://schemas.microsoft.com/office/drawing/2014/main" xmlns="" id="{009733A8-9D12-47E7-86C5-DDB130AB0E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5211659" y="2400134"/>
            <a:ext cx="957671" cy="2849048"/>
          </a:xfrm>
          <a:prstGeom prst="rect">
            <a:avLst/>
          </a:prstGeom>
        </p:spPr>
      </p:pic>
      <p:pic>
        <p:nvPicPr>
          <p:cNvPr id="18" name="Picture 17">
            <a:extLst>
              <a:ext uri="{FF2B5EF4-FFF2-40B4-BE49-F238E27FC236}">
                <a16:creationId xmlns:a16="http://schemas.microsoft.com/office/drawing/2014/main" xmlns="" id="{DC70797F-47B5-4602-A6E8-3F13C27BAA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5841" y="2435116"/>
            <a:ext cx="3079223" cy="2717319"/>
          </a:xfrm>
          <a:prstGeom prst="rect">
            <a:avLst/>
          </a:prstGeom>
        </p:spPr>
      </p:pic>
    </p:spTree>
    <p:extLst>
      <p:ext uri="{BB962C8B-B14F-4D97-AF65-F5344CB8AC3E}">
        <p14:creationId xmlns:p14="http://schemas.microsoft.com/office/powerpoint/2010/main" val="3349789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3.54167E-6 -7.40741E-7 L -0.1944 -0.00555 " pathEditMode="relative" rAng="0" ptsTypes="AA">
                                      <p:cBhvr>
                                        <p:cTn id="15" dur="750" fill="hold"/>
                                        <p:tgtEl>
                                          <p:spTgt spid="18"/>
                                        </p:tgtEl>
                                        <p:attrNameLst>
                                          <p:attrName>ppt_x</p:attrName>
                                          <p:attrName>ppt_y</p:attrName>
                                        </p:attrNameLst>
                                      </p:cBhvr>
                                      <p:rCtr x="-9727" y="-278"/>
                                    </p:animMotion>
                                  </p:childTnLst>
                                </p:cTn>
                              </p:par>
                              <p:par>
                                <p:cTn id="16" presetID="42" presetClass="path" presetSubtype="0" decel="100000" fill="hold" nodeType="withEffect">
                                  <p:stCondLst>
                                    <p:cond delay="0"/>
                                  </p:stCondLst>
                                  <p:childTnLst>
                                    <p:animMotion origin="layout" path="M -3.95833E-6 4.07407E-6 L 0.23295 -0.00649 " pathEditMode="relative" rAng="0" ptsTypes="AA">
                                      <p:cBhvr>
                                        <p:cTn id="17" dur="750" fill="hold"/>
                                        <p:tgtEl>
                                          <p:spTgt spid="15"/>
                                        </p:tgtEl>
                                        <p:attrNameLst>
                                          <p:attrName>ppt_x</p:attrName>
                                          <p:attrName>ppt_y</p:attrName>
                                        </p:attrNameLst>
                                      </p:cBhvr>
                                      <p:rCtr x="11641" y="-324"/>
                                    </p:animMotion>
                                  </p:childTnLst>
                                </p:cTn>
                              </p:par>
                              <p:par>
                                <p:cTn id="18" presetID="42" presetClass="path" presetSubtype="0" decel="100000" fill="hold" nodeType="withEffect">
                                  <p:stCondLst>
                                    <p:cond delay="0"/>
                                  </p:stCondLst>
                                  <p:childTnLst>
                                    <p:animMotion origin="layout" path="M -8.33333E-7 -4.07407E-6 L 0.23516 -0.00648 " pathEditMode="relative" rAng="0" ptsTypes="AA">
                                      <p:cBhvr>
                                        <p:cTn id="19" dur="750" fill="hold"/>
                                        <p:tgtEl>
                                          <p:spTgt spid="16"/>
                                        </p:tgtEl>
                                        <p:attrNameLst>
                                          <p:attrName>ppt_x</p:attrName>
                                          <p:attrName>ppt_y</p:attrName>
                                        </p:attrNameLst>
                                      </p:cBhvr>
                                      <p:rCtr x="11758" y="-324"/>
                                    </p:animMotion>
                                  </p:childTnLst>
                                </p:cTn>
                              </p:par>
                              <p:par>
                                <p:cTn id="20" presetID="42" presetClass="path" presetSubtype="0" decel="100000" fill="hold" nodeType="withEffect">
                                  <p:stCondLst>
                                    <p:cond delay="0"/>
                                  </p:stCondLst>
                                  <p:childTnLst>
                                    <p:animMotion origin="layout" path="M 3.33333E-6 1.11111E-6 L 0.23216 -0.00648 " pathEditMode="relative" rAng="0" ptsTypes="AA">
                                      <p:cBhvr>
                                        <p:cTn id="21" dur="750" fill="hold"/>
                                        <p:tgtEl>
                                          <p:spTgt spid="17"/>
                                        </p:tgtEl>
                                        <p:attrNameLst>
                                          <p:attrName>ppt_x</p:attrName>
                                          <p:attrName>ppt_y</p:attrName>
                                        </p:attrNameLst>
                                      </p:cBhvr>
                                      <p:rCtr x="11602" y="-324"/>
                                    </p:animMotion>
                                  </p:childTnLst>
                                </p:cTn>
                              </p:par>
                              <p:par>
                                <p:cTn id="22" presetID="6" presetClass="emph" presetSubtype="0" decel="100000" fill="hold" nodeType="withEffect">
                                  <p:stCondLst>
                                    <p:cond delay="300"/>
                                  </p:stCondLst>
                                  <p:childTnLst>
                                    <p:animScale>
                                      <p:cBhvr>
                                        <p:cTn id="23" dur="450" fill="hold"/>
                                        <p:tgtEl>
                                          <p:spTgt spid="17"/>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42" presetClass="path" presetSubtype="0" decel="100000" fill="hold" grpId="1" nodeType="withEffect">
                                  <p:stCondLst>
                                    <p:cond delay="750"/>
                                  </p:stCondLst>
                                  <p:childTnLst>
                                    <p:animMotion origin="layout" path="M -2.29167E-6 -3.7037E-6 L -2.29167E-6 -0.05439 " pathEditMode="relative" rAng="0" ptsTypes="AA">
                                      <p:cBhvr>
                                        <p:cTn id="28" dur="500" spd="-100000" fill="hold"/>
                                        <p:tgtEl>
                                          <p:spTgt spid="14"/>
                                        </p:tgtEl>
                                        <p:attrNameLst>
                                          <p:attrName>ppt_x</p:attrName>
                                          <p:attrName>ppt_y</p:attrName>
                                        </p:attrNameLst>
                                      </p:cBhvr>
                                      <p:rCtr x="0" y="-2731"/>
                                    </p:animMotion>
                                  </p:childTnLst>
                                </p:cTn>
                              </p:par>
                              <p:par>
                                <p:cTn id="29" presetID="10" presetClass="entr" presetSubtype="0" fill="hold" nodeType="with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xEl>
                                              <p:pRg st="1" end="1"/>
                                            </p:txEl>
                                          </p:spTgt>
                                        </p:tgtEl>
                                        <p:attrNameLst>
                                          <p:attrName>style.visibility</p:attrName>
                                        </p:attrNameLst>
                                      </p:cBhvr>
                                      <p:to>
                                        <p:strVal val="visible"/>
                                      </p:to>
                                    </p:set>
                                    <p:animEffect transition="in" filter="fade">
                                      <p:cBhvr>
                                        <p:cTn id="34" dur="500"/>
                                        <p:tgtEl>
                                          <p:spTgt spid="8">
                                            <p:txEl>
                                              <p:pRg st="1" end="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fade">
                                      <p:cBhvr>
                                        <p:cTn id="37" dur="500"/>
                                        <p:tgtEl>
                                          <p:spTgt spid="8">
                                            <p:txEl>
                                              <p:pRg st="2" end="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fade">
                                      <p:cBhvr>
                                        <p:cTn id="40"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p:bldP spid="14"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txBox="1">
            <a:spLocks/>
          </p:cNvSpPr>
          <p:nvPr/>
        </p:nvSpPr>
        <p:spPr>
          <a:xfrm>
            <a:off x="247505" y="973"/>
            <a:ext cx="3734571" cy="6856054"/>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NZ" sz="4704">
                <a:gradFill>
                  <a:gsLst>
                    <a:gs pos="2917">
                      <a:srgbClr val="FFFFFF"/>
                    </a:gs>
                    <a:gs pos="30000">
                      <a:srgbClr val="FFFFFF"/>
                    </a:gs>
                  </a:gsLst>
                  <a:lin ang="5400000" scaled="0"/>
                </a:gradFill>
              </a:rPr>
              <a:t>Functions triggers and bindings</a:t>
            </a:r>
          </a:p>
        </p:txBody>
      </p:sp>
      <p:sp>
        <p:nvSpPr>
          <p:cNvPr id="7" name="Rectangle 6">
            <a:extLst>
              <a:ext uri="{FF2B5EF4-FFF2-40B4-BE49-F238E27FC236}">
                <a16:creationId xmlns:a16="http://schemas.microsoft.com/office/drawing/2014/main" xmlns="" id="{00B502EB-C60D-4CFB-943C-0A15E79D8139}"/>
              </a:ext>
            </a:extLst>
          </p:cNvPr>
          <p:cNvSpPr/>
          <p:nvPr/>
        </p:nvSpPr>
        <p:spPr bwMode="auto">
          <a:xfrm>
            <a:off x="4230763" y="4522771"/>
            <a:ext cx="215632" cy="17039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xmlns="" id="{7580DD7B-FC00-49A0-B59D-472A48BDC3BB}"/>
              </a:ext>
            </a:extLst>
          </p:cNvPr>
          <p:cNvPicPr>
            <a:picLocks noChangeAspect="1"/>
          </p:cNvPicPr>
          <p:nvPr/>
        </p:nvPicPr>
        <p:blipFill>
          <a:blip r:embed="rId3"/>
          <a:stretch>
            <a:fillRect/>
          </a:stretch>
        </p:blipFill>
        <p:spPr>
          <a:xfrm>
            <a:off x="4365255" y="515619"/>
            <a:ext cx="7459091" cy="5752059"/>
          </a:xfrm>
          <a:prstGeom prst="rect">
            <a:avLst/>
          </a:prstGeom>
        </p:spPr>
      </p:pic>
    </p:spTree>
    <p:extLst>
      <p:ext uri="{BB962C8B-B14F-4D97-AF65-F5344CB8AC3E}">
        <p14:creationId xmlns:p14="http://schemas.microsoft.com/office/powerpoint/2010/main" val="1811845797"/>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70067" y="290406"/>
            <a:ext cx="11654187" cy="899409"/>
          </a:xfrm>
        </p:spPr>
        <p:txBody>
          <a:bodyPr/>
          <a:lstStyle/>
          <a:p>
            <a:r>
              <a:rPr lang="en-US"/>
              <a:t>     Azure Functions platform features</a:t>
            </a:r>
          </a:p>
        </p:txBody>
      </p:sp>
      <p:pic>
        <p:nvPicPr>
          <p:cNvPr id="8" name="Graphic 7">
            <a:extLst>
              <a:ext uri="{FF2B5EF4-FFF2-40B4-BE49-F238E27FC236}">
                <a16:creationId xmlns:a16="http://schemas.microsoft.com/office/drawing/2014/main" xmlns="" id="{932A2832-ADA7-4327-87C4-887F4D6A17C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12063" y="435353"/>
            <a:ext cx="609514" cy="609514"/>
          </a:xfrm>
          <a:prstGeom prst="rect">
            <a:avLst/>
          </a:prstGeom>
        </p:spPr>
      </p:pic>
      <p:grpSp>
        <p:nvGrpSpPr>
          <p:cNvPr id="25" name="Group 24"/>
          <p:cNvGrpSpPr/>
          <p:nvPr/>
        </p:nvGrpSpPr>
        <p:grpSpPr>
          <a:xfrm>
            <a:off x="1765019" y="1551710"/>
            <a:ext cx="2587538" cy="4694892"/>
            <a:chOff x="455802" y="1551444"/>
            <a:chExt cx="2587906" cy="4695558"/>
          </a:xfrm>
        </p:grpSpPr>
        <p:sp>
          <p:nvSpPr>
            <p:cNvPr id="123" name="Rectangle 122"/>
            <p:cNvSpPr/>
            <p:nvPr/>
          </p:nvSpPr>
          <p:spPr bwMode="auto">
            <a:xfrm>
              <a:off x="455802" y="1551444"/>
              <a:ext cx="2587906" cy="4695558"/>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268889"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grpSp>
          <p:nvGrpSpPr>
            <p:cNvPr id="14" name="Group 13"/>
            <p:cNvGrpSpPr/>
            <p:nvPr/>
          </p:nvGrpSpPr>
          <p:grpSpPr>
            <a:xfrm>
              <a:off x="587547" y="4314459"/>
              <a:ext cx="2321740" cy="815747"/>
              <a:chOff x="599328" y="4242936"/>
              <a:chExt cx="2368296" cy="832104"/>
            </a:xfrm>
          </p:grpSpPr>
          <p:sp>
            <p:nvSpPr>
              <p:cNvPr id="106" name="Rectangle 105"/>
              <p:cNvSpPr/>
              <p:nvPr/>
            </p:nvSpPr>
            <p:spPr bwMode="auto">
              <a:xfrm>
                <a:off x="599328" y="4242936"/>
                <a:ext cx="2368296" cy="832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Local development</a:t>
                </a:r>
              </a:p>
            </p:txBody>
          </p:sp>
          <p:sp>
            <p:nvSpPr>
              <p:cNvPr id="67" name="Freeform 33"/>
              <p:cNvSpPr>
                <a:spLocks noEditPoints="1"/>
              </p:cNvSpPr>
              <p:nvPr/>
            </p:nvSpPr>
            <p:spPr bwMode="auto">
              <a:xfrm>
                <a:off x="788810" y="4471484"/>
                <a:ext cx="455272" cy="410558"/>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913975">
                  <a:defRPr/>
                </a:pPr>
                <a:endParaRPr lang="en-US" sz="1765">
                  <a:solidFill>
                    <a:srgbClr val="505050"/>
                  </a:solidFill>
                  <a:latin typeface="Segoe UI"/>
                </a:endParaRPr>
              </a:p>
            </p:txBody>
          </p:sp>
        </p:grpSp>
        <p:grpSp>
          <p:nvGrpSpPr>
            <p:cNvPr id="18" name="Group 17"/>
            <p:cNvGrpSpPr/>
            <p:nvPr/>
          </p:nvGrpSpPr>
          <p:grpSpPr>
            <a:xfrm>
              <a:off x="587547" y="3326391"/>
              <a:ext cx="2321740" cy="815747"/>
              <a:chOff x="599328" y="3045311"/>
              <a:chExt cx="2368296" cy="832104"/>
            </a:xfrm>
          </p:grpSpPr>
          <p:sp>
            <p:nvSpPr>
              <p:cNvPr id="107" name="Rectangle 106"/>
              <p:cNvSpPr/>
              <p:nvPr/>
            </p:nvSpPr>
            <p:spPr bwMode="auto">
              <a:xfrm>
                <a:off x="599328" y="3045311"/>
                <a:ext cx="2368296" cy="832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Visual </a:t>
                </a:r>
                <a:br>
                  <a:rPr lang="en-US" sz="1567" kern="0">
                    <a:gradFill>
                      <a:gsLst>
                        <a:gs pos="0">
                          <a:srgbClr val="FFFFFF"/>
                        </a:gs>
                        <a:gs pos="100000">
                          <a:srgbClr val="FFFFFF"/>
                        </a:gs>
                      </a:gsLst>
                      <a:lin ang="5400000" scaled="0"/>
                    </a:gradFill>
                    <a:latin typeface="Segoe UI"/>
                    <a:cs typeface="Segoe UI" pitchFamily="34" charset="0"/>
                  </a:rPr>
                </a:br>
                <a:r>
                  <a:rPr lang="en-US" sz="1567" kern="0">
                    <a:gradFill>
                      <a:gsLst>
                        <a:gs pos="0">
                          <a:srgbClr val="FFFFFF"/>
                        </a:gs>
                        <a:gs pos="100000">
                          <a:srgbClr val="FFFFFF"/>
                        </a:gs>
                      </a:gsLst>
                      <a:lin ang="5400000" scaled="0"/>
                    </a:gradFill>
                    <a:latin typeface="Segoe UI"/>
                    <a:cs typeface="Segoe UI" pitchFamily="34" charset="0"/>
                  </a:rPr>
                  <a:t>debug history</a:t>
                </a:r>
              </a:p>
            </p:txBody>
          </p:sp>
          <p:sp>
            <p:nvSpPr>
              <p:cNvPr id="114" name="Freeform 37"/>
              <p:cNvSpPr>
                <a:spLocks noEditPoints="1"/>
              </p:cNvSpPr>
              <p:nvPr/>
            </p:nvSpPr>
            <p:spPr bwMode="auto">
              <a:xfrm>
                <a:off x="801250" y="3224210"/>
                <a:ext cx="480154" cy="426290"/>
              </a:xfrm>
              <a:custGeom>
                <a:avLst/>
                <a:gdLst>
                  <a:gd name="T0" fmla="*/ 310 w 310"/>
                  <a:gd name="T1" fmla="*/ 260 h 260"/>
                  <a:gd name="T2" fmla="*/ 0 w 310"/>
                  <a:gd name="T3" fmla="*/ 260 h 260"/>
                  <a:gd name="T4" fmla="*/ 155 w 310"/>
                  <a:gd name="T5" fmla="*/ 0 h 260"/>
                  <a:gd name="T6" fmla="*/ 310 w 310"/>
                  <a:gd name="T7" fmla="*/ 260 h 260"/>
                  <a:gd name="T8" fmla="*/ 29 w 310"/>
                  <a:gd name="T9" fmla="*/ 243 h 260"/>
                  <a:gd name="T10" fmla="*/ 281 w 310"/>
                  <a:gd name="T11" fmla="*/ 243 h 260"/>
                  <a:gd name="T12" fmla="*/ 155 w 310"/>
                  <a:gd name="T13" fmla="*/ 34 h 260"/>
                  <a:gd name="T14" fmla="*/ 29 w 310"/>
                  <a:gd name="T15" fmla="*/ 243 h 260"/>
                  <a:gd name="T16" fmla="*/ 163 w 310"/>
                  <a:gd name="T17" fmla="*/ 84 h 260"/>
                  <a:gd name="T18" fmla="*/ 147 w 310"/>
                  <a:gd name="T19" fmla="*/ 84 h 260"/>
                  <a:gd name="T20" fmla="*/ 147 w 310"/>
                  <a:gd name="T21" fmla="*/ 187 h 260"/>
                  <a:gd name="T22" fmla="*/ 163 w 310"/>
                  <a:gd name="T23" fmla="*/ 187 h 260"/>
                  <a:gd name="T24" fmla="*/ 163 w 310"/>
                  <a:gd name="T25" fmla="*/ 84 h 260"/>
                  <a:gd name="T26" fmla="*/ 163 w 310"/>
                  <a:gd name="T27" fmla="*/ 208 h 260"/>
                  <a:gd name="T28" fmla="*/ 147 w 310"/>
                  <a:gd name="T29" fmla="*/ 208 h 260"/>
                  <a:gd name="T30" fmla="*/ 147 w 310"/>
                  <a:gd name="T31" fmla="*/ 224 h 260"/>
                  <a:gd name="T32" fmla="*/ 163 w 310"/>
                  <a:gd name="T33" fmla="*/ 224 h 260"/>
                  <a:gd name="T34" fmla="*/ 163 w 310"/>
                  <a:gd name="T35" fmla="*/ 20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0" h="260">
                    <a:moveTo>
                      <a:pt x="310" y="260"/>
                    </a:moveTo>
                    <a:lnTo>
                      <a:pt x="0" y="260"/>
                    </a:lnTo>
                    <a:lnTo>
                      <a:pt x="155" y="0"/>
                    </a:lnTo>
                    <a:lnTo>
                      <a:pt x="310" y="260"/>
                    </a:lnTo>
                    <a:close/>
                    <a:moveTo>
                      <a:pt x="29" y="243"/>
                    </a:moveTo>
                    <a:lnTo>
                      <a:pt x="281" y="243"/>
                    </a:lnTo>
                    <a:lnTo>
                      <a:pt x="155" y="34"/>
                    </a:lnTo>
                    <a:lnTo>
                      <a:pt x="29" y="243"/>
                    </a:lnTo>
                    <a:close/>
                    <a:moveTo>
                      <a:pt x="163" y="84"/>
                    </a:moveTo>
                    <a:lnTo>
                      <a:pt x="147" y="84"/>
                    </a:lnTo>
                    <a:lnTo>
                      <a:pt x="147" y="187"/>
                    </a:lnTo>
                    <a:lnTo>
                      <a:pt x="163" y="187"/>
                    </a:lnTo>
                    <a:lnTo>
                      <a:pt x="163" y="84"/>
                    </a:lnTo>
                    <a:close/>
                    <a:moveTo>
                      <a:pt x="163" y="208"/>
                    </a:moveTo>
                    <a:lnTo>
                      <a:pt x="147" y="208"/>
                    </a:lnTo>
                    <a:lnTo>
                      <a:pt x="147" y="224"/>
                    </a:lnTo>
                    <a:lnTo>
                      <a:pt x="163" y="224"/>
                    </a:lnTo>
                    <a:lnTo>
                      <a:pt x="163" y="208"/>
                    </a:ln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913975">
                  <a:defRPr/>
                </a:pPr>
                <a:endParaRPr lang="en-US" sz="1765">
                  <a:solidFill>
                    <a:srgbClr val="505050"/>
                  </a:solidFill>
                  <a:latin typeface="Segoe UI"/>
                </a:endParaRPr>
              </a:p>
            </p:txBody>
          </p:sp>
        </p:grpSp>
        <p:grpSp>
          <p:nvGrpSpPr>
            <p:cNvPr id="12" name="Group 11"/>
            <p:cNvGrpSpPr/>
            <p:nvPr/>
          </p:nvGrpSpPr>
          <p:grpSpPr>
            <a:xfrm>
              <a:off x="587547" y="5302528"/>
              <a:ext cx="2321740" cy="815747"/>
              <a:chOff x="599328" y="5440561"/>
              <a:chExt cx="2368296" cy="832104"/>
            </a:xfrm>
          </p:grpSpPr>
          <p:sp>
            <p:nvSpPr>
              <p:cNvPr id="104" name="Rectangle 103"/>
              <p:cNvSpPr/>
              <p:nvPr/>
            </p:nvSpPr>
            <p:spPr bwMode="auto">
              <a:xfrm>
                <a:off x="599328" y="5440561"/>
                <a:ext cx="2368296" cy="832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Verbose debugging</a:t>
                </a:r>
              </a:p>
            </p:txBody>
          </p:sp>
          <p:sp>
            <p:nvSpPr>
              <p:cNvPr id="117" name="Freeform 41"/>
              <p:cNvSpPr>
                <a:spLocks noEditPoints="1"/>
              </p:cNvSpPr>
              <p:nvPr/>
            </p:nvSpPr>
            <p:spPr bwMode="auto">
              <a:xfrm>
                <a:off x="855944" y="5657299"/>
                <a:ext cx="413020" cy="441496"/>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913975">
                  <a:defRPr/>
                </a:pPr>
                <a:endParaRPr lang="en-US" sz="1765">
                  <a:solidFill>
                    <a:srgbClr val="505050"/>
                  </a:solidFill>
                  <a:latin typeface="Segoe UI"/>
                </a:endParaRPr>
              </a:p>
            </p:txBody>
          </p:sp>
        </p:grpSp>
        <p:grpSp>
          <p:nvGrpSpPr>
            <p:cNvPr id="19" name="Group 18"/>
            <p:cNvGrpSpPr/>
            <p:nvPr/>
          </p:nvGrpSpPr>
          <p:grpSpPr>
            <a:xfrm>
              <a:off x="546275" y="2342402"/>
              <a:ext cx="2365688" cy="811668"/>
              <a:chOff x="557228" y="1851846"/>
              <a:chExt cx="2413125" cy="827944"/>
            </a:xfrm>
          </p:grpSpPr>
          <p:sp>
            <p:nvSpPr>
              <p:cNvPr id="105" name="Rectangle 104"/>
              <p:cNvSpPr/>
              <p:nvPr/>
            </p:nvSpPr>
            <p:spPr bwMode="auto">
              <a:xfrm>
                <a:off x="599328" y="1851846"/>
                <a:ext cx="2371025" cy="827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IDE support</a:t>
                </a:r>
              </a:p>
            </p:txBody>
          </p:sp>
          <p:pic>
            <p:nvPicPr>
              <p:cNvPr id="119" name="Picture 118"/>
              <p:cNvPicPr>
                <a:picLocks noChangeAspect="1"/>
              </p:cNvPicPr>
              <p:nvPr/>
            </p:nvPicPr>
            <p:blipFill rotWithShape="1">
              <a:blip r:embed="rId5"/>
              <a:srcRect t="24612" b="31602"/>
              <a:stretch/>
            </p:blipFill>
            <p:spPr>
              <a:xfrm>
                <a:off x="557228" y="2060883"/>
                <a:ext cx="925975" cy="373937"/>
              </a:xfrm>
              <a:prstGeom prst="rect">
                <a:avLst/>
              </a:prstGeom>
            </p:spPr>
          </p:pic>
        </p:grpSp>
      </p:grpSp>
      <p:sp>
        <p:nvSpPr>
          <p:cNvPr id="16" name="Rectangle 15"/>
          <p:cNvSpPr/>
          <p:nvPr/>
        </p:nvSpPr>
        <p:spPr bwMode="auto">
          <a:xfrm>
            <a:off x="4794442" y="1551710"/>
            <a:ext cx="2590929" cy="4694892"/>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268889"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cs typeface="Segoe UI" pitchFamily="34" charset="0"/>
              </a:rPr>
              <a:t>Languages</a:t>
            </a:r>
          </a:p>
        </p:txBody>
      </p:sp>
      <p:grpSp>
        <p:nvGrpSpPr>
          <p:cNvPr id="21" name="Group 20"/>
          <p:cNvGrpSpPr/>
          <p:nvPr/>
        </p:nvGrpSpPr>
        <p:grpSpPr>
          <a:xfrm>
            <a:off x="9081281" y="2476028"/>
            <a:ext cx="609536" cy="333791"/>
            <a:chOff x="7712710" y="2866532"/>
            <a:chExt cx="900970" cy="493385"/>
          </a:xfrm>
        </p:grpSpPr>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75">
                <a:defRPr/>
              </a:pPr>
              <a:endParaRPr lang="en-US" sz="1765">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75">
                <a:defRPr/>
              </a:pPr>
              <a:endParaRPr lang="en-US" sz="1765">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75">
                <a:defRPr/>
              </a:pPr>
              <a:endParaRPr lang="en-US" sz="1765">
                <a:solidFill>
                  <a:srgbClr val="505050"/>
                </a:solidFill>
                <a:latin typeface="Segoe UI"/>
              </a:endParaRPr>
            </a:p>
          </p:txBody>
        </p:sp>
      </p:grpSp>
      <p:sp>
        <p:nvSpPr>
          <p:cNvPr id="57" name="Rectangle 56">
            <a:extLst>
              <a:ext uri="{FF2B5EF4-FFF2-40B4-BE49-F238E27FC236}">
                <a16:creationId xmlns:a16="http://schemas.microsoft.com/office/drawing/2014/main" xmlns="" id="{5AA139ED-4E4E-49FD-B197-2656C069BF40}"/>
              </a:ext>
            </a:extLst>
          </p:cNvPr>
          <p:cNvSpPr/>
          <p:nvPr/>
        </p:nvSpPr>
        <p:spPr bwMode="auto">
          <a:xfrm>
            <a:off x="7836052" y="1551710"/>
            <a:ext cx="2590929" cy="4694892"/>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268889"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cs typeface="Segoe UI" pitchFamily="34" charset="0"/>
              </a:rPr>
              <a:t>Platform</a:t>
            </a:r>
          </a:p>
        </p:txBody>
      </p:sp>
      <p:sp>
        <p:nvSpPr>
          <p:cNvPr id="68" name="Rectangle 67">
            <a:extLst>
              <a:ext uri="{FF2B5EF4-FFF2-40B4-BE49-F238E27FC236}">
                <a16:creationId xmlns:a16="http://schemas.microsoft.com/office/drawing/2014/main" xmlns="" id="{C63DE98F-61A9-4EC8-BE2B-D5D47B7B8814}"/>
              </a:ext>
            </a:extLst>
          </p:cNvPr>
          <p:cNvSpPr/>
          <p:nvPr/>
        </p:nvSpPr>
        <p:spPr bwMode="auto">
          <a:xfrm>
            <a:off x="4947614" y="2339820"/>
            <a:ext cx="2324086" cy="8115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.NET</a:t>
            </a:r>
          </a:p>
        </p:txBody>
      </p:sp>
      <p:pic>
        <p:nvPicPr>
          <p:cNvPr id="1032" name="Picture 8" descr="Image result for .net foundation">
            <a:extLst>
              <a:ext uri="{FF2B5EF4-FFF2-40B4-BE49-F238E27FC236}">
                <a16:creationId xmlns:a16="http://schemas.microsoft.com/office/drawing/2014/main" xmlns="" id="{602C03A2-5E6E-4BD4-9E4A-D6B4600E06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28247" y="2520812"/>
            <a:ext cx="469542" cy="469542"/>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xmlns="" id="{6CBF48B1-DB41-4EC8-B8BE-885E522BCDF0}"/>
              </a:ext>
            </a:extLst>
          </p:cNvPr>
          <p:cNvSpPr/>
          <p:nvPr/>
        </p:nvSpPr>
        <p:spPr bwMode="auto">
          <a:xfrm>
            <a:off x="4947614" y="3330484"/>
            <a:ext cx="2324086" cy="8115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Node.js</a:t>
            </a:r>
          </a:p>
        </p:txBody>
      </p:sp>
      <p:pic>
        <p:nvPicPr>
          <p:cNvPr id="29" name="Graphic 28">
            <a:extLst>
              <a:ext uri="{FF2B5EF4-FFF2-40B4-BE49-F238E27FC236}">
                <a16:creationId xmlns:a16="http://schemas.microsoft.com/office/drawing/2014/main" xmlns="" id="{9550269B-3D8B-46EE-A5BB-D3048C335D7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5163593" y="3496589"/>
            <a:ext cx="398849" cy="439262"/>
          </a:xfrm>
          <a:prstGeom prst="rect">
            <a:avLst/>
          </a:prstGeom>
        </p:spPr>
      </p:pic>
      <p:sp>
        <p:nvSpPr>
          <p:cNvPr id="70" name="Rectangle 69">
            <a:extLst>
              <a:ext uri="{FF2B5EF4-FFF2-40B4-BE49-F238E27FC236}">
                <a16:creationId xmlns:a16="http://schemas.microsoft.com/office/drawing/2014/main" xmlns="" id="{9369F94C-7ED6-4787-BC9C-323505097EE6}"/>
              </a:ext>
            </a:extLst>
          </p:cNvPr>
          <p:cNvSpPr/>
          <p:nvPr/>
        </p:nvSpPr>
        <p:spPr bwMode="auto">
          <a:xfrm>
            <a:off x="4947614" y="4308141"/>
            <a:ext cx="2324086" cy="8115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Scripting </a:t>
            </a:r>
            <a:br>
              <a:rPr lang="en-US" sz="1567" kern="0">
                <a:gradFill>
                  <a:gsLst>
                    <a:gs pos="0">
                      <a:srgbClr val="FFFFFF"/>
                    </a:gs>
                    <a:gs pos="100000">
                      <a:srgbClr val="FFFFFF"/>
                    </a:gs>
                  </a:gsLst>
                  <a:lin ang="5400000" scaled="0"/>
                </a:gradFill>
                <a:latin typeface="Segoe UI"/>
                <a:cs typeface="Segoe UI" pitchFamily="34" charset="0"/>
              </a:rPr>
            </a:br>
            <a:r>
              <a:rPr lang="en-US" sz="1567" kern="0">
                <a:gradFill>
                  <a:gsLst>
                    <a:gs pos="0">
                      <a:srgbClr val="FFFFFF"/>
                    </a:gs>
                    <a:gs pos="100000">
                      <a:srgbClr val="FFFFFF"/>
                    </a:gs>
                  </a:gsLst>
                  <a:lin ang="5400000" scaled="0"/>
                </a:gradFill>
                <a:latin typeface="Segoe UI"/>
                <a:cs typeface="Segoe UI" pitchFamily="34" charset="0"/>
              </a:rPr>
              <a:t>(PowerShell, Bash, Batch, Python, PHP)</a:t>
            </a:r>
          </a:p>
        </p:txBody>
      </p:sp>
      <p:grpSp>
        <p:nvGrpSpPr>
          <p:cNvPr id="32" name="Group 31">
            <a:extLst>
              <a:ext uri="{FF2B5EF4-FFF2-40B4-BE49-F238E27FC236}">
                <a16:creationId xmlns:a16="http://schemas.microsoft.com/office/drawing/2014/main" xmlns="" id="{8263DF98-9D8E-4B4B-AEF6-6502D30F9C04}"/>
              </a:ext>
            </a:extLst>
          </p:cNvPr>
          <p:cNvGrpSpPr/>
          <p:nvPr/>
        </p:nvGrpSpPr>
        <p:grpSpPr>
          <a:xfrm>
            <a:off x="4947614" y="5285798"/>
            <a:ext cx="2324086" cy="811553"/>
            <a:chOff x="4947451" y="5286062"/>
            <a:chExt cx="2324416" cy="811668"/>
          </a:xfrm>
        </p:grpSpPr>
        <p:sp>
          <p:nvSpPr>
            <p:cNvPr id="71" name="Rectangle 70">
              <a:extLst>
                <a:ext uri="{FF2B5EF4-FFF2-40B4-BE49-F238E27FC236}">
                  <a16:creationId xmlns:a16="http://schemas.microsoft.com/office/drawing/2014/main" xmlns="" id="{5F776079-26A3-4161-8278-84EE95D85A57}"/>
                </a:ext>
              </a:extLst>
            </p:cNvPr>
            <p:cNvSpPr/>
            <p:nvPr/>
          </p:nvSpPr>
          <p:spPr bwMode="auto">
            <a:xfrm>
              <a:off x="4947451" y="5286062"/>
              <a:ext cx="2324416" cy="81166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Java </a:t>
              </a:r>
            </a:p>
          </p:txBody>
        </p:sp>
        <p:sp>
          <p:nvSpPr>
            <p:cNvPr id="30" name="Oval 29">
              <a:extLst>
                <a:ext uri="{FF2B5EF4-FFF2-40B4-BE49-F238E27FC236}">
                  <a16:creationId xmlns:a16="http://schemas.microsoft.com/office/drawing/2014/main" xmlns="" id="{A2C6BFC1-7795-421F-B52A-2480CE96AAC3}"/>
                </a:ext>
              </a:extLst>
            </p:cNvPr>
            <p:cNvSpPr/>
            <p:nvPr/>
          </p:nvSpPr>
          <p:spPr bwMode="auto">
            <a:xfrm>
              <a:off x="5112732" y="5477581"/>
              <a:ext cx="484985" cy="4631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36" name="Picture 12" descr="http://logos-download.com/wp-content/uploads/2016/10/Java_logo_icon.png">
              <a:extLst>
                <a:ext uri="{FF2B5EF4-FFF2-40B4-BE49-F238E27FC236}">
                  <a16:creationId xmlns:a16="http://schemas.microsoft.com/office/drawing/2014/main" xmlns="" id="{DA2BED6E-C1FB-4699-BC12-8FB81DF2B125}"/>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53481"/>
            <a:stretch/>
          </p:blipFill>
          <p:spPr bwMode="auto">
            <a:xfrm>
              <a:off x="5212891" y="5524530"/>
              <a:ext cx="292325" cy="351759"/>
            </a:xfrm>
            <a:prstGeom prst="rect">
              <a:avLst/>
            </a:prstGeom>
            <a:noFill/>
            <a:extLst>
              <a:ext uri="{909E8E84-426E-40DD-AFC4-6F175D3DCCD1}">
                <a14:hiddenFill xmlns:a14="http://schemas.microsoft.com/office/drawing/2010/main">
                  <a:solidFill>
                    <a:srgbClr val="FFFFFF"/>
                  </a:solidFill>
                </a14:hiddenFill>
              </a:ext>
            </a:extLst>
          </p:spPr>
        </p:pic>
      </p:grpSp>
      <p:sp>
        <p:nvSpPr>
          <p:cNvPr id="74" name="Rectangle 73">
            <a:extLst>
              <a:ext uri="{FF2B5EF4-FFF2-40B4-BE49-F238E27FC236}">
                <a16:creationId xmlns:a16="http://schemas.microsoft.com/office/drawing/2014/main" xmlns="" id="{10DD6AAE-A863-49D3-9C87-58CD94AE5BAC}"/>
              </a:ext>
            </a:extLst>
          </p:cNvPr>
          <p:cNvSpPr/>
          <p:nvPr/>
        </p:nvSpPr>
        <p:spPr bwMode="auto">
          <a:xfrm>
            <a:off x="7968071" y="2339820"/>
            <a:ext cx="2324086" cy="8115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API Features</a:t>
            </a:r>
          </a:p>
        </p:txBody>
      </p:sp>
      <p:sp>
        <p:nvSpPr>
          <p:cNvPr id="75" name="Rectangle 74">
            <a:extLst>
              <a:ext uri="{FF2B5EF4-FFF2-40B4-BE49-F238E27FC236}">
                <a16:creationId xmlns:a16="http://schemas.microsoft.com/office/drawing/2014/main" xmlns="" id="{E94484F2-6EAE-4C4E-9174-80CF1E116945}"/>
              </a:ext>
            </a:extLst>
          </p:cNvPr>
          <p:cNvSpPr/>
          <p:nvPr/>
        </p:nvSpPr>
        <p:spPr bwMode="auto">
          <a:xfrm>
            <a:off x="7968071" y="3330484"/>
            <a:ext cx="2324086" cy="8115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Bindings</a:t>
            </a:r>
          </a:p>
        </p:txBody>
      </p:sp>
      <p:sp>
        <p:nvSpPr>
          <p:cNvPr id="77" name="Rectangle 76">
            <a:extLst>
              <a:ext uri="{FF2B5EF4-FFF2-40B4-BE49-F238E27FC236}">
                <a16:creationId xmlns:a16="http://schemas.microsoft.com/office/drawing/2014/main" xmlns="" id="{77401F19-78CB-4604-A972-D23323FD75EC}"/>
              </a:ext>
            </a:extLst>
          </p:cNvPr>
          <p:cNvSpPr/>
          <p:nvPr/>
        </p:nvSpPr>
        <p:spPr bwMode="auto">
          <a:xfrm>
            <a:off x="7968071" y="4308141"/>
            <a:ext cx="2324086" cy="8115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CI/CD</a:t>
            </a:r>
          </a:p>
        </p:txBody>
      </p:sp>
      <p:sp>
        <p:nvSpPr>
          <p:cNvPr id="79" name="Rectangle 78">
            <a:extLst>
              <a:ext uri="{FF2B5EF4-FFF2-40B4-BE49-F238E27FC236}">
                <a16:creationId xmlns:a16="http://schemas.microsoft.com/office/drawing/2014/main" xmlns="" id="{FC8862F9-7F7F-40BE-A6AE-A9C78A594D3C}"/>
              </a:ext>
            </a:extLst>
          </p:cNvPr>
          <p:cNvSpPr/>
          <p:nvPr/>
        </p:nvSpPr>
        <p:spPr bwMode="auto">
          <a:xfrm>
            <a:off x="7968071" y="5298494"/>
            <a:ext cx="2324086" cy="8115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App Service</a:t>
            </a:r>
          </a:p>
        </p:txBody>
      </p:sp>
      <p:sp>
        <p:nvSpPr>
          <p:cNvPr id="80" name="Freeform 29">
            <a:extLst>
              <a:ext uri="{FF2B5EF4-FFF2-40B4-BE49-F238E27FC236}">
                <a16:creationId xmlns:a16="http://schemas.microsoft.com/office/drawing/2014/main" xmlns="" id="{41238424-D762-4DCE-8CA2-A3DDFE761989}"/>
              </a:ext>
            </a:extLst>
          </p:cNvPr>
          <p:cNvSpPr>
            <a:spLocks/>
          </p:cNvSpPr>
          <p:nvPr/>
        </p:nvSpPr>
        <p:spPr bwMode="auto">
          <a:xfrm>
            <a:off x="8247814" y="2629128"/>
            <a:ext cx="367219" cy="232937"/>
          </a:xfrm>
          <a:custGeom>
            <a:avLst/>
            <a:gdLst>
              <a:gd name="T0" fmla="*/ 184 w 268"/>
              <a:gd name="T1" fmla="*/ 42 h 170"/>
              <a:gd name="T2" fmla="*/ 184 w 268"/>
              <a:gd name="T3" fmla="*/ 25 h 170"/>
              <a:gd name="T4" fmla="*/ 168 w 268"/>
              <a:gd name="T5" fmla="*/ 25 h 170"/>
              <a:gd name="T6" fmla="*/ 100 w 268"/>
              <a:gd name="T7" fmla="*/ 25 h 170"/>
              <a:gd name="T8" fmla="*/ 100 w 268"/>
              <a:gd name="T9" fmla="*/ 17 h 170"/>
              <a:gd name="T10" fmla="*/ 100 w 268"/>
              <a:gd name="T11" fmla="*/ 0 h 170"/>
              <a:gd name="T12" fmla="*/ 84 w 268"/>
              <a:gd name="T13" fmla="*/ 0 h 170"/>
              <a:gd name="T14" fmla="*/ 0 w 268"/>
              <a:gd name="T15" fmla="*/ 0 h 170"/>
              <a:gd name="T16" fmla="*/ 0 w 268"/>
              <a:gd name="T17" fmla="*/ 17 h 170"/>
              <a:gd name="T18" fmla="*/ 84 w 268"/>
              <a:gd name="T19" fmla="*/ 17 h 170"/>
              <a:gd name="T20" fmla="*/ 84 w 268"/>
              <a:gd name="T21" fmla="*/ 51 h 170"/>
              <a:gd name="T22" fmla="*/ 0 w 268"/>
              <a:gd name="T23" fmla="*/ 51 h 170"/>
              <a:gd name="T24" fmla="*/ 0 w 268"/>
              <a:gd name="T25" fmla="*/ 68 h 170"/>
              <a:gd name="T26" fmla="*/ 84 w 268"/>
              <a:gd name="T27" fmla="*/ 68 h 170"/>
              <a:gd name="T28" fmla="*/ 100 w 268"/>
              <a:gd name="T29" fmla="*/ 68 h 170"/>
              <a:gd name="T30" fmla="*/ 100 w 268"/>
              <a:gd name="T31" fmla="*/ 51 h 170"/>
              <a:gd name="T32" fmla="*/ 100 w 268"/>
              <a:gd name="T33" fmla="*/ 42 h 170"/>
              <a:gd name="T34" fmla="*/ 168 w 268"/>
              <a:gd name="T35" fmla="*/ 42 h 170"/>
              <a:gd name="T36" fmla="*/ 168 w 268"/>
              <a:gd name="T37" fmla="*/ 128 h 170"/>
              <a:gd name="T38" fmla="*/ 100 w 268"/>
              <a:gd name="T39" fmla="*/ 128 h 170"/>
              <a:gd name="T40" fmla="*/ 100 w 268"/>
              <a:gd name="T41" fmla="*/ 119 h 170"/>
              <a:gd name="T42" fmla="*/ 100 w 268"/>
              <a:gd name="T43" fmla="*/ 102 h 170"/>
              <a:gd name="T44" fmla="*/ 84 w 268"/>
              <a:gd name="T45" fmla="*/ 102 h 170"/>
              <a:gd name="T46" fmla="*/ 0 w 268"/>
              <a:gd name="T47" fmla="*/ 102 h 170"/>
              <a:gd name="T48" fmla="*/ 0 w 268"/>
              <a:gd name="T49" fmla="*/ 119 h 170"/>
              <a:gd name="T50" fmla="*/ 84 w 268"/>
              <a:gd name="T51" fmla="*/ 119 h 170"/>
              <a:gd name="T52" fmla="*/ 84 w 268"/>
              <a:gd name="T53" fmla="*/ 153 h 170"/>
              <a:gd name="T54" fmla="*/ 0 w 268"/>
              <a:gd name="T55" fmla="*/ 153 h 170"/>
              <a:gd name="T56" fmla="*/ 0 w 268"/>
              <a:gd name="T57" fmla="*/ 170 h 170"/>
              <a:gd name="T58" fmla="*/ 84 w 268"/>
              <a:gd name="T59" fmla="*/ 170 h 170"/>
              <a:gd name="T60" fmla="*/ 100 w 268"/>
              <a:gd name="T61" fmla="*/ 170 h 170"/>
              <a:gd name="T62" fmla="*/ 100 w 268"/>
              <a:gd name="T63" fmla="*/ 153 h 170"/>
              <a:gd name="T64" fmla="*/ 100 w 268"/>
              <a:gd name="T65" fmla="*/ 145 h 170"/>
              <a:gd name="T66" fmla="*/ 168 w 268"/>
              <a:gd name="T67" fmla="*/ 145 h 170"/>
              <a:gd name="T68" fmla="*/ 184 w 268"/>
              <a:gd name="T69" fmla="*/ 145 h 170"/>
              <a:gd name="T70" fmla="*/ 184 w 268"/>
              <a:gd name="T71" fmla="*/ 128 h 170"/>
              <a:gd name="T72" fmla="*/ 184 w 268"/>
              <a:gd name="T73" fmla="*/ 94 h 170"/>
              <a:gd name="T74" fmla="*/ 268 w 268"/>
              <a:gd name="T75" fmla="*/ 94 h 170"/>
              <a:gd name="T76" fmla="*/ 268 w 268"/>
              <a:gd name="T77" fmla="*/ 77 h 170"/>
              <a:gd name="T78" fmla="*/ 184 w 268"/>
              <a:gd name="T79" fmla="*/ 77 h 170"/>
              <a:gd name="T80" fmla="*/ 184 w 268"/>
              <a:gd name="T81" fmla="*/ 4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8" h="170">
                <a:moveTo>
                  <a:pt x="184" y="42"/>
                </a:moveTo>
                <a:lnTo>
                  <a:pt x="184" y="25"/>
                </a:lnTo>
                <a:lnTo>
                  <a:pt x="168" y="25"/>
                </a:lnTo>
                <a:lnTo>
                  <a:pt x="100" y="25"/>
                </a:lnTo>
                <a:lnTo>
                  <a:pt x="100" y="17"/>
                </a:lnTo>
                <a:lnTo>
                  <a:pt x="100" y="0"/>
                </a:lnTo>
                <a:lnTo>
                  <a:pt x="84" y="0"/>
                </a:lnTo>
                <a:lnTo>
                  <a:pt x="0" y="0"/>
                </a:lnTo>
                <a:lnTo>
                  <a:pt x="0" y="17"/>
                </a:lnTo>
                <a:lnTo>
                  <a:pt x="84" y="17"/>
                </a:lnTo>
                <a:lnTo>
                  <a:pt x="84" y="51"/>
                </a:lnTo>
                <a:lnTo>
                  <a:pt x="0" y="51"/>
                </a:lnTo>
                <a:lnTo>
                  <a:pt x="0" y="68"/>
                </a:lnTo>
                <a:lnTo>
                  <a:pt x="84" y="68"/>
                </a:lnTo>
                <a:lnTo>
                  <a:pt x="100" y="68"/>
                </a:lnTo>
                <a:lnTo>
                  <a:pt x="100" y="51"/>
                </a:lnTo>
                <a:lnTo>
                  <a:pt x="100" y="42"/>
                </a:lnTo>
                <a:lnTo>
                  <a:pt x="168" y="42"/>
                </a:lnTo>
                <a:lnTo>
                  <a:pt x="168" y="128"/>
                </a:lnTo>
                <a:lnTo>
                  <a:pt x="100" y="128"/>
                </a:lnTo>
                <a:lnTo>
                  <a:pt x="100" y="119"/>
                </a:lnTo>
                <a:lnTo>
                  <a:pt x="100" y="102"/>
                </a:lnTo>
                <a:lnTo>
                  <a:pt x="84" y="102"/>
                </a:lnTo>
                <a:lnTo>
                  <a:pt x="0" y="102"/>
                </a:lnTo>
                <a:lnTo>
                  <a:pt x="0" y="119"/>
                </a:lnTo>
                <a:lnTo>
                  <a:pt x="84" y="119"/>
                </a:lnTo>
                <a:lnTo>
                  <a:pt x="84" y="153"/>
                </a:lnTo>
                <a:lnTo>
                  <a:pt x="0" y="153"/>
                </a:lnTo>
                <a:lnTo>
                  <a:pt x="0" y="170"/>
                </a:lnTo>
                <a:lnTo>
                  <a:pt x="84" y="170"/>
                </a:lnTo>
                <a:lnTo>
                  <a:pt x="100" y="170"/>
                </a:lnTo>
                <a:lnTo>
                  <a:pt x="100" y="153"/>
                </a:lnTo>
                <a:lnTo>
                  <a:pt x="100" y="145"/>
                </a:lnTo>
                <a:lnTo>
                  <a:pt x="168" y="145"/>
                </a:lnTo>
                <a:lnTo>
                  <a:pt x="184" y="145"/>
                </a:lnTo>
                <a:lnTo>
                  <a:pt x="184" y="128"/>
                </a:lnTo>
                <a:lnTo>
                  <a:pt x="184" y="94"/>
                </a:lnTo>
                <a:lnTo>
                  <a:pt x="268" y="94"/>
                </a:lnTo>
                <a:lnTo>
                  <a:pt x="268" y="77"/>
                </a:lnTo>
                <a:lnTo>
                  <a:pt x="184" y="77"/>
                </a:lnTo>
                <a:lnTo>
                  <a:pt x="184" y="42"/>
                </a:ln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913975">
              <a:defRPr/>
            </a:pPr>
            <a:endParaRPr lang="en-US" sz="1765">
              <a:solidFill>
                <a:srgbClr val="505050"/>
              </a:solidFill>
              <a:latin typeface="Segoe UI"/>
            </a:endParaRPr>
          </a:p>
        </p:txBody>
      </p:sp>
      <p:sp>
        <p:nvSpPr>
          <p:cNvPr id="81" name="Freeform 6">
            <a:extLst>
              <a:ext uri="{FF2B5EF4-FFF2-40B4-BE49-F238E27FC236}">
                <a16:creationId xmlns:a16="http://schemas.microsoft.com/office/drawing/2014/main" xmlns="" id="{E02A6A9D-BA7D-4AFE-AE3A-4702F89327F0}"/>
              </a:ext>
            </a:extLst>
          </p:cNvPr>
          <p:cNvSpPr>
            <a:spLocks noEditPoints="1"/>
          </p:cNvSpPr>
          <p:nvPr/>
        </p:nvSpPr>
        <p:spPr bwMode="auto">
          <a:xfrm>
            <a:off x="8237676" y="3527080"/>
            <a:ext cx="367218" cy="367218"/>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913975">
              <a:defRPr/>
            </a:pPr>
            <a:endParaRPr lang="en-US" sz="1765">
              <a:solidFill>
                <a:srgbClr val="505050"/>
              </a:solidFill>
              <a:latin typeface="Segoe UI"/>
            </a:endParaRPr>
          </a:p>
        </p:txBody>
      </p:sp>
      <p:pic>
        <p:nvPicPr>
          <p:cNvPr id="40" name="Graphic 39">
            <a:extLst>
              <a:ext uri="{FF2B5EF4-FFF2-40B4-BE49-F238E27FC236}">
                <a16:creationId xmlns:a16="http://schemas.microsoft.com/office/drawing/2014/main" xmlns="" id="{72F74D22-BEDC-4092-A836-C74EDFB89EC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7626676" y="5101217"/>
            <a:ext cx="1609496" cy="1247598"/>
          </a:xfrm>
          <a:prstGeom prst="rect">
            <a:avLst/>
          </a:prstGeom>
        </p:spPr>
      </p:pic>
      <p:pic>
        <p:nvPicPr>
          <p:cNvPr id="42" name="Graphic 41">
            <a:extLst>
              <a:ext uri="{FF2B5EF4-FFF2-40B4-BE49-F238E27FC236}">
                <a16:creationId xmlns:a16="http://schemas.microsoft.com/office/drawing/2014/main" xmlns="" id="{53D90034-4BFA-4098-9F9C-395D6FAC81D0}"/>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8209806" y="4505951"/>
            <a:ext cx="443233" cy="443233"/>
          </a:xfrm>
          <a:prstGeom prst="rect">
            <a:avLst/>
          </a:prstGeom>
        </p:spPr>
      </p:pic>
    </p:spTree>
    <p:extLst>
      <p:ext uri="{BB962C8B-B14F-4D97-AF65-F5344CB8AC3E}">
        <p14:creationId xmlns:p14="http://schemas.microsoft.com/office/powerpoint/2010/main" val="127533081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What’s new in Azure Functions</a:t>
            </a:r>
          </a:p>
        </p:txBody>
      </p:sp>
      <p:sp>
        <p:nvSpPr>
          <p:cNvPr id="78" name="Rectangle 77"/>
          <p:cNvSpPr/>
          <p:nvPr/>
        </p:nvSpPr>
        <p:spPr bwMode="auto">
          <a:xfrm>
            <a:off x="10204614" y="4848339"/>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a:cs typeface="Segoe UI" pitchFamily="34" charset="0"/>
              </a:rPr>
              <a:t>Analytics</a:t>
            </a:r>
          </a:p>
        </p:txBody>
      </p:sp>
      <p:sp>
        <p:nvSpPr>
          <p:cNvPr id="73" name="Rectangle 72"/>
          <p:cNvSpPr/>
          <p:nvPr/>
        </p:nvSpPr>
        <p:spPr bwMode="auto">
          <a:xfrm>
            <a:off x="10203894" y="1412044"/>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a:cs typeface="Segoe UI" pitchFamily="34" charset="0"/>
              </a:rPr>
              <a:t>Database</a:t>
            </a:r>
          </a:p>
        </p:txBody>
      </p:sp>
      <p:sp>
        <p:nvSpPr>
          <p:cNvPr id="96" name="Rectangle 95"/>
          <p:cNvSpPr/>
          <p:nvPr/>
        </p:nvSpPr>
        <p:spPr bwMode="auto">
          <a:xfrm>
            <a:off x="10204614" y="3130192"/>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a:cs typeface="Segoe UI" pitchFamily="34" charset="0"/>
              </a:rPr>
              <a:t>Security</a:t>
            </a:r>
          </a:p>
        </p:txBody>
      </p:sp>
      <p:pic>
        <p:nvPicPr>
          <p:cNvPr id="26" name="Picture 2" descr="Image result for azure cosmos db icon">
            <a:hlinkClick r:id="rId3"/>
            <a:extLst>
              <a:ext uri="{FF2B5EF4-FFF2-40B4-BE49-F238E27FC236}">
                <a16:creationId xmlns:a16="http://schemas.microsoft.com/office/drawing/2014/main" xmlns=""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438461" y="1966168"/>
            <a:ext cx="797589" cy="4187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6"/>
            <a:extLst>
              <a:ext uri="{FF2B5EF4-FFF2-40B4-BE49-F238E27FC236}">
                <a16:creationId xmlns:a16="http://schemas.microsoft.com/office/drawing/2014/main" xmlns="" id="{FF9A9356-9504-45FE-853D-229892799C74}"/>
              </a:ext>
            </a:extLst>
          </p:cNvPr>
          <p:cNvPicPr>
            <a:picLocks noChangeAspect="1" noChangeArrowheads="1"/>
          </p:cNvPicPr>
          <p:nvPr/>
        </p:nvPicPr>
        <p:blipFill rotWithShape="1">
          <a:blip r:embed="rId7">
            <a:biLevel thresh="25000"/>
            <a:extLst>
              <a:ext uri="{28A0092B-C50C-407E-A947-70E740481C1C}">
                <a14:useLocalDpi xmlns:a14="http://schemas.microsoft.com/office/drawing/2010/main" val="0"/>
              </a:ext>
            </a:extLst>
          </a:blip>
          <a:srcRect t="7228" b="7991"/>
          <a:stretch/>
        </p:blipFill>
        <p:spPr bwMode="auto">
          <a:xfrm>
            <a:off x="10596422" y="5379083"/>
            <a:ext cx="536919" cy="45521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8"/>
            <a:extLst>
              <a:ext uri="{FF2B5EF4-FFF2-40B4-BE49-F238E27FC236}">
                <a16:creationId xmlns:a16="http://schemas.microsoft.com/office/drawing/2014/main" xmlns="" id="{AD844650-CF5F-47A0-93CA-0DACD0DD31F6}"/>
              </a:ext>
            </a:extLst>
          </p:cNvPr>
          <p:cNvPicPr>
            <a:picLocks noChangeAspect="1" noChangeArrowheads="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10642684" y="3671757"/>
            <a:ext cx="444394" cy="444394"/>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105"/>
          <p:cNvSpPr/>
          <p:nvPr/>
        </p:nvSpPr>
        <p:spPr bwMode="auto">
          <a:xfrm>
            <a:off x="488029" y="1959932"/>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Local Development</a:t>
            </a:r>
          </a:p>
        </p:txBody>
      </p:sp>
      <p:sp>
        <p:nvSpPr>
          <p:cNvPr id="104" name="Rectangle 103"/>
          <p:cNvSpPr/>
          <p:nvPr/>
        </p:nvSpPr>
        <p:spPr bwMode="auto">
          <a:xfrm>
            <a:off x="488029" y="4627325"/>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Monitoring</a:t>
            </a:r>
          </a:p>
        </p:txBody>
      </p:sp>
      <p:sp>
        <p:nvSpPr>
          <p:cNvPr id="67" name="Freeform 33"/>
          <p:cNvSpPr>
            <a:spLocks noEditPoints="1"/>
          </p:cNvSpPr>
          <p:nvPr/>
        </p:nvSpPr>
        <p:spPr bwMode="auto">
          <a:xfrm>
            <a:off x="711284" y="2175718"/>
            <a:ext cx="360666" cy="325243"/>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3799">
              <a:defRPr/>
            </a:pPr>
            <a:endParaRPr lang="en-US" sz="1765" dirty="0">
              <a:solidFill>
                <a:srgbClr val="505050"/>
              </a:solidFill>
              <a:latin typeface="Segoe UI"/>
            </a:endParaRPr>
          </a:p>
        </p:txBody>
      </p:sp>
      <p:sp>
        <p:nvSpPr>
          <p:cNvPr id="117" name="Freeform 41"/>
          <p:cNvSpPr>
            <a:spLocks noEditPoints="1"/>
          </p:cNvSpPr>
          <p:nvPr/>
        </p:nvSpPr>
        <p:spPr bwMode="auto">
          <a:xfrm>
            <a:off x="689224" y="4784708"/>
            <a:ext cx="404785" cy="432694"/>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3799">
              <a:defRPr/>
            </a:pPr>
            <a:endParaRPr lang="en-US" sz="1765">
              <a:solidFill>
                <a:srgbClr val="505050"/>
              </a:solidFill>
              <a:latin typeface="Segoe UI"/>
            </a:endParaRPr>
          </a:p>
        </p:txBody>
      </p:sp>
      <p:sp>
        <p:nvSpPr>
          <p:cNvPr id="75" name="Eye">
            <a:extLst>
              <a:ext uri="{FF2B5EF4-FFF2-40B4-BE49-F238E27FC236}">
                <a16:creationId xmlns:a16="http://schemas.microsoft.com/office/drawing/2014/main" xmlns="" id="{A345FAC2-D06D-47B9-A9D6-D14DFA1C23B7}"/>
              </a:ext>
            </a:extLst>
          </p:cNvPr>
          <p:cNvSpPr>
            <a:spLocks noChangeAspect="1" noEditPoints="1"/>
          </p:cNvSpPr>
          <p:nvPr/>
        </p:nvSpPr>
        <p:spPr bwMode="auto">
          <a:xfrm>
            <a:off x="791032" y="5674196"/>
            <a:ext cx="403334" cy="222689"/>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lin ang="5400000" scaled="1"/>
              </a:gradFill>
            </a:endParaRPr>
          </a:p>
        </p:txBody>
      </p:sp>
      <p:grpSp>
        <p:nvGrpSpPr>
          <p:cNvPr id="79" name="Group 78">
            <a:extLst>
              <a:ext uri="{FF2B5EF4-FFF2-40B4-BE49-F238E27FC236}">
                <a16:creationId xmlns:a16="http://schemas.microsoft.com/office/drawing/2014/main" xmlns="" id="{FD7A6A91-8AEF-44FA-B6FE-3C40FFEA9B3F}"/>
              </a:ext>
            </a:extLst>
          </p:cNvPr>
          <p:cNvGrpSpPr/>
          <p:nvPr/>
        </p:nvGrpSpPr>
        <p:grpSpPr>
          <a:xfrm>
            <a:off x="4851204" y="2726319"/>
            <a:ext cx="2738838" cy="1971494"/>
            <a:chOff x="3436883" y="2389036"/>
            <a:chExt cx="2794153" cy="2011312"/>
          </a:xfrm>
        </p:grpSpPr>
        <p:sp>
          <p:nvSpPr>
            <p:cNvPr id="80" name="Rectangle 79">
              <a:extLst>
                <a:ext uri="{FF2B5EF4-FFF2-40B4-BE49-F238E27FC236}">
                  <a16:creationId xmlns:a16="http://schemas.microsoft.com/office/drawing/2014/main" xmlns=""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dirty="0">
                  <a:gradFill>
                    <a:gsLst>
                      <a:gs pos="0">
                        <a:srgbClr val="FFFFFF"/>
                      </a:gs>
                      <a:gs pos="100000">
                        <a:srgbClr val="FFFFFF"/>
                      </a:gs>
                    </a:gsLst>
                    <a:lin ang="5400000" scaled="0"/>
                  </a:gradFill>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xmlns=""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049">
                <a:lnSpc>
                  <a:spcPct val="90000"/>
                </a:lnSpc>
                <a:spcAft>
                  <a:spcPts val="588"/>
                </a:spcAft>
                <a:defRPr/>
              </a:pPr>
              <a:r>
                <a:rPr lang="en-US" sz="1567" dirty="0">
                  <a:gradFill>
                    <a:gsLst>
                      <a:gs pos="1250">
                        <a:srgbClr val="353535"/>
                      </a:gs>
                      <a:gs pos="100000">
                        <a:srgbClr val="353535"/>
                      </a:gs>
                    </a:gsLst>
                    <a:lin ang="5400000" scaled="0"/>
                  </a:gradFill>
                  <a:ea typeface="Times New Roman" panose="02020603050405020304" pitchFamily="18" charset="0"/>
                </a:rPr>
                <a:t>Execute your code based on events you specify</a:t>
              </a:r>
              <a:endParaRPr lang="en-US" sz="1567" dirty="0">
                <a:gradFill>
                  <a:gsLst>
                    <a:gs pos="1250">
                      <a:srgbClr val="353535"/>
                    </a:gs>
                    <a:gs pos="100000">
                      <a:srgbClr val="353535"/>
                    </a:gs>
                  </a:gsLst>
                  <a:lin ang="5400000" scaled="0"/>
                </a:gradFill>
                <a:ea typeface="Calibri" panose="020F0502020204030204" pitchFamily="34" charset="0"/>
              </a:endParaRPr>
            </a:p>
          </p:txBody>
        </p:sp>
        <p:grpSp>
          <p:nvGrpSpPr>
            <p:cNvPr id="82" name="Group 81">
              <a:extLst>
                <a:ext uri="{FF2B5EF4-FFF2-40B4-BE49-F238E27FC236}">
                  <a16:creationId xmlns:a16="http://schemas.microsoft.com/office/drawing/2014/main" xmlns=""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xmlns=""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defTabSz="913799">
                  <a:defRPr/>
                </a:pPr>
                <a:endParaRPr lang="en-US" sz="1765">
                  <a:gradFill>
                    <a:gsLst>
                      <a:gs pos="0">
                        <a:srgbClr val="505050"/>
                      </a:gs>
                      <a:gs pos="100000">
                        <a:srgbClr val="505050"/>
                      </a:gs>
                    </a:gsLst>
                    <a:lin ang="5400000" scaled="0"/>
                  </a:gradFill>
                  <a:latin typeface="Segoe UI"/>
                </a:endParaRPr>
              </a:p>
            </p:txBody>
          </p:sp>
          <p:grpSp>
            <p:nvGrpSpPr>
              <p:cNvPr id="84" name="Group 83">
                <a:extLst>
                  <a:ext uri="{FF2B5EF4-FFF2-40B4-BE49-F238E27FC236}">
                    <a16:creationId xmlns:a16="http://schemas.microsoft.com/office/drawing/2014/main" xmlns=""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xmlns=""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xmlns=""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xmlns=""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xmlns=""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xmlns=""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 name="TextBox 2">
            <a:extLst>
              <a:ext uri="{FF2B5EF4-FFF2-40B4-BE49-F238E27FC236}">
                <a16:creationId xmlns:a16="http://schemas.microsoft.com/office/drawing/2014/main" xmlns="" id="{C90F2EC7-6F9E-41DA-810C-9C326531E820}"/>
              </a:ext>
            </a:extLst>
          </p:cNvPr>
          <p:cNvSpPr txBox="1"/>
          <p:nvPr/>
        </p:nvSpPr>
        <p:spPr>
          <a:xfrm>
            <a:off x="8337062" y="1537179"/>
            <a:ext cx="1984116" cy="859920"/>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dirty="0">
                <a:gradFill>
                  <a:gsLst>
                    <a:gs pos="2917">
                      <a:srgbClr val="353535"/>
                    </a:gs>
                    <a:gs pos="30000">
                      <a:srgbClr val="353535"/>
                    </a:gs>
                  </a:gsLst>
                  <a:lin ang="5400000" scaled="0"/>
                </a:gradFill>
              </a:rPr>
              <a:t>Trigger a function based on changes in Cosmos DB</a:t>
            </a:r>
          </a:p>
        </p:txBody>
      </p:sp>
      <p:sp>
        <p:nvSpPr>
          <p:cNvPr id="53" name="TextBox 52">
            <a:extLst>
              <a:ext uri="{FF2B5EF4-FFF2-40B4-BE49-F238E27FC236}">
                <a16:creationId xmlns:a16="http://schemas.microsoft.com/office/drawing/2014/main" xmlns="" id="{CC30763B-14AD-4573-B5BB-F899A6A0CD2C}"/>
              </a:ext>
            </a:extLst>
          </p:cNvPr>
          <p:cNvSpPr txBox="1"/>
          <p:nvPr/>
        </p:nvSpPr>
        <p:spPr>
          <a:xfrm>
            <a:off x="8329939" y="3162688"/>
            <a:ext cx="1984116" cy="1050007"/>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dirty="0">
                <a:gradFill>
                  <a:gsLst>
                    <a:gs pos="2917">
                      <a:srgbClr val="353535"/>
                    </a:gs>
                    <a:gs pos="30000">
                      <a:srgbClr val="353535"/>
                    </a:gs>
                  </a:gsLst>
                  <a:lin ang="5400000" scaled="0"/>
                </a:gradFill>
              </a:rPr>
              <a:t>Securely provide access to information in Microsoft Graph through a function</a:t>
            </a:r>
          </a:p>
        </p:txBody>
      </p:sp>
      <p:sp>
        <p:nvSpPr>
          <p:cNvPr id="59" name="TextBox 58">
            <a:extLst>
              <a:ext uri="{FF2B5EF4-FFF2-40B4-BE49-F238E27FC236}">
                <a16:creationId xmlns:a16="http://schemas.microsoft.com/office/drawing/2014/main" xmlns="" id="{0087E411-51DD-4AFE-B11E-7D85209E1667}"/>
              </a:ext>
            </a:extLst>
          </p:cNvPr>
          <p:cNvSpPr txBox="1"/>
          <p:nvPr/>
        </p:nvSpPr>
        <p:spPr>
          <a:xfrm>
            <a:off x="8315772" y="4886566"/>
            <a:ext cx="1984116" cy="1050007"/>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dirty="0">
                <a:gradFill>
                  <a:gsLst>
                    <a:gs pos="2917">
                      <a:srgbClr val="353535"/>
                    </a:gs>
                    <a:gs pos="30000">
                      <a:srgbClr val="353535"/>
                    </a:gs>
                  </a:gsLst>
                  <a:lin ang="5400000" scaled="0"/>
                </a:gradFill>
              </a:rPr>
              <a:t>Trigger a function from a real-time analytics pipeline in Stream Analytics</a:t>
            </a:r>
          </a:p>
        </p:txBody>
      </p:sp>
      <p:sp>
        <p:nvSpPr>
          <p:cNvPr id="60" name="TextBox 59">
            <a:extLst>
              <a:ext uri="{FF2B5EF4-FFF2-40B4-BE49-F238E27FC236}">
                <a16:creationId xmlns:a16="http://schemas.microsoft.com/office/drawing/2014/main" xmlns="" id="{96F8E2FD-1110-4817-910F-D8543CDE08E6}"/>
              </a:ext>
            </a:extLst>
          </p:cNvPr>
          <p:cNvSpPr txBox="1"/>
          <p:nvPr/>
        </p:nvSpPr>
        <p:spPr>
          <a:xfrm>
            <a:off x="2749804" y="1901936"/>
            <a:ext cx="1984116" cy="859920"/>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dirty="0">
                <a:gradFill>
                  <a:gsLst>
                    <a:gs pos="2917">
                      <a:srgbClr val="353535"/>
                    </a:gs>
                    <a:gs pos="30000">
                      <a:srgbClr val="353535"/>
                    </a:gs>
                  </a:gsLst>
                  <a:lin ang="5400000" scaled="0"/>
                </a:gradFill>
              </a:rPr>
              <a:t>Develop functions locally on Linux, MacOS, Windows</a:t>
            </a:r>
          </a:p>
        </p:txBody>
      </p:sp>
      <p:sp>
        <p:nvSpPr>
          <p:cNvPr id="63" name="TextBox 62">
            <a:extLst>
              <a:ext uri="{FF2B5EF4-FFF2-40B4-BE49-F238E27FC236}">
                <a16:creationId xmlns:a16="http://schemas.microsoft.com/office/drawing/2014/main" xmlns="" id="{E137874E-F77B-44E7-AB72-4B7CC299E13C}"/>
              </a:ext>
            </a:extLst>
          </p:cNvPr>
          <p:cNvSpPr txBox="1"/>
          <p:nvPr/>
        </p:nvSpPr>
        <p:spPr>
          <a:xfrm>
            <a:off x="2749804" y="4581929"/>
            <a:ext cx="1984116" cy="859920"/>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dirty="0">
                <a:gradFill>
                  <a:gsLst>
                    <a:gs pos="2917">
                      <a:srgbClr val="353535"/>
                    </a:gs>
                    <a:gs pos="30000">
                      <a:srgbClr val="353535"/>
                    </a:gs>
                  </a:gsLst>
                  <a:lin ang="5400000" scaled="0"/>
                </a:gradFill>
              </a:rPr>
              <a:t>Monitor serverless applications using Application Insights</a:t>
            </a:r>
          </a:p>
        </p:txBody>
      </p:sp>
      <p:pic>
        <p:nvPicPr>
          <p:cNvPr id="6" name="Graphic 5" descr="Star">
            <a:extLst>
              <a:ext uri="{FF2B5EF4-FFF2-40B4-BE49-F238E27FC236}">
                <a16:creationId xmlns:a16="http://schemas.microsoft.com/office/drawing/2014/main" xmlns="" id="{34EE2C3F-8C1E-4329-AF1F-706F0DB793DF}"/>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749804" y="1457945"/>
            <a:ext cx="398089" cy="398089"/>
          </a:xfrm>
          <a:prstGeom prst="rect">
            <a:avLst/>
          </a:prstGeom>
        </p:spPr>
      </p:pic>
      <p:pic>
        <p:nvPicPr>
          <p:cNvPr id="64" name="Graphic 63" descr="Star">
            <a:extLst>
              <a:ext uri="{FF2B5EF4-FFF2-40B4-BE49-F238E27FC236}">
                <a16:creationId xmlns:a16="http://schemas.microsoft.com/office/drawing/2014/main" xmlns="" id="{21621CCC-746F-42F9-9EDF-090A05771326}"/>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809109" y="4158641"/>
            <a:ext cx="398089" cy="398089"/>
          </a:xfrm>
          <a:prstGeom prst="rect">
            <a:avLst/>
          </a:prstGeom>
        </p:spPr>
      </p:pic>
      <p:pic>
        <p:nvPicPr>
          <p:cNvPr id="65" name="Graphic 64" descr="Star">
            <a:extLst>
              <a:ext uri="{FF2B5EF4-FFF2-40B4-BE49-F238E27FC236}">
                <a16:creationId xmlns:a16="http://schemas.microsoft.com/office/drawing/2014/main" xmlns="" id="{B173E468-3B3F-4F5C-838B-9227E959706A}"/>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756402" y="1137963"/>
            <a:ext cx="398089" cy="398089"/>
          </a:xfrm>
          <a:prstGeom prst="rect">
            <a:avLst/>
          </a:prstGeom>
        </p:spPr>
      </p:pic>
      <p:pic>
        <p:nvPicPr>
          <p:cNvPr id="69" name="Graphic 68" descr="Star">
            <a:extLst>
              <a:ext uri="{FF2B5EF4-FFF2-40B4-BE49-F238E27FC236}">
                <a16:creationId xmlns:a16="http://schemas.microsoft.com/office/drawing/2014/main" xmlns="" id="{782715FF-3514-481D-A60F-11F8E18E8639}"/>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756402" y="2819873"/>
            <a:ext cx="398089" cy="398089"/>
          </a:xfrm>
          <a:prstGeom prst="rect">
            <a:avLst/>
          </a:prstGeom>
        </p:spPr>
      </p:pic>
      <p:pic>
        <p:nvPicPr>
          <p:cNvPr id="70" name="Graphic 69" descr="Star">
            <a:extLst>
              <a:ext uri="{FF2B5EF4-FFF2-40B4-BE49-F238E27FC236}">
                <a16:creationId xmlns:a16="http://schemas.microsoft.com/office/drawing/2014/main" xmlns="" id="{3AC7D11A-B391-4C6E-8E5D-6D943FA6F395}"/>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756402" y="4555511"/>
            <a:ext cx="398089" cy="398089"/>
          </a:xfrm>
          <a:prstGeom prst="rect">
            <a:avLst/>
          </a:prstGeom>
        </p:spPr>
      </p:pic>
    </p:spTree>
    <p:extLst>
      <p:ext uri="{BB962C8B-B14F-4D97-AF65-F5344CB8AC3E}">
        <p14:creationId xmlns:p14="http://schemas.microsoft.com/office/powerpoint/2010/main" val="1758782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xmlns="" id="{2F0B7F1B-71E4-4DD7-8278-D29E4B8D690F}"/>
              </a:ext>
            </a:extLst>
          </p:cNvPr>
          <p:cNvSpPr>
            <a:spLocks noGrp="1"/>
          </p:cNvSpPr>
          <p:nvPr>
            <p:ph type="title"/>
          </p:nvPr>
        </p:nvSpPr>
        <p:spPr/>
        <p:txBody>
          <a:bodyPr/>
          <a:lstStyle/>
          <a:p>
            <a:r>
              <a:rPr lang="en-US" dirty="0"/>
              <a:t>Microsoft Graph bindings for Functions</a:t>
            </a:r>
          </a:p>
        </p:txBody>
      </p:sp>
      <p:pic>
        <p:nvPicPr>
          <p:cNvPr id="15" name="Picture 14">
            <a:extLst>
              <a:ext uri="{FF2B5EF4-FFF2-40B4-BE49-F238E27FC236}">
                <a16:creationId xmlns:a16="http://schemas.microsoft.com/office/drawing/2014/main" xmlns="" id="{F2B4886C-E13F-42CC-B1BA-F3345A37F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472" y="1412044"/>
            <a:ext cx="1603497" cy="1603497"/>
          </a:xfrm>
          <a:prstGeom prst="rect">
            <a:avLst/>
          </a:prstGeom>
        </p:spPr>
      </p:pic>
      <p:pic>
        <p:nvPicPr>
          <p:cNvPr id="16" name="Graphic 15">
            <a:extLst>
              <a:ext uri="{FF2B5EF4-FFF2-40B4-BE49-F238E27FC236}">
                <a16:creationId xmlns:a16="http://schemas.microsoft.com/office/drawing/2014/main" xmlns="" id="{8C66DAB0-0C14-4CDB-8DE9-55AFB72B45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294252" y="1412044"/>
            <a:ext cx="1603497" cy="1603497"/>
          </a:xfrm>
          <a:prstGeom prst="rect">
            <a:avLst/>
          </a:prstGeom>
        </p:spPr>
      </p:pic>
      <p:pic>
        <p:nvPicPr>
          <p:cNvPr id="17" name="Picture 16">
            <a:extLst>
              <a:ext uri="{FF2B5EF4-FFF2-40B4-BE49-F238E27FC236}">
                <a16:creationId xmlns:a16="http://schemas.microsoft.com/office/drawing/2014/main" xmlns="" id="{1945ED72-803B-4337-BB6E-3AA9C145F3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4031" y="1412044"/>
            <a:ext cx="1603497" cy="1603497"/>
          </a:xfrm>
          <a:prstGeom prst="rect">
            <a:avLst/>
          </a:prstGeom>
        </p:spPr>
      </p:pic>
      <p:cxnSp>
        <p:nvCxnSpPr>
          <p:cNvPr id="18" name="Straight Arrow Connector 17">
            <a:extLst>
              <a:ext uri="{FF2B5EF4-FFF2-40B4-BE49-F238E27FC236}">
                <a16:creationId xmlns:a16="http://schemas.microsoft.com/office/drawing/2014/main" xmlns="" id="{4AB983D2-C8DF-40B3-B9BA-9EABA5D81765}"/>
              </a:ext>
            </a:extLst>
          </p:cNvPr>
          <p:cNvCxnSpPr>
            <a:cxnSpLocks/>
            <a:stCxn id="15" idx="3"/>
            <a:endCxn id="16" idx="1"/>
          </p:cNvCxnSpPr>
          <p:nvPr/>
        </p:nvCxnSpPr>
        <p:spPr>
          <a:xfrm>
            <a:off x="3067969" y="2213792"/>
            <a:ext cx="2226283" cy="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xmlns="" id="{463D3776-C3EE-4647-8FC2-70BF46A9BB59}"/>
              </a:ext>
            </a:extLst>
          </p:cNvPr>
          <p:cNvCxnSpPr>
            <a:cxnSpLocks/>
            <a:stCxn id="16" idx="3"/>
            <a:endCxn id="17" idx="1"/>
          </p:cNvCxnSpPr>
          <p:nvPr/>
        </p:nvCxnSpPr>
        <p:spPr>
          <a:xfrm>
            <a:off x="6897749" y="2213792"/>
            <a:ext cx="2226283" cy="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26" name="TextBox 25">
            <a:extLst>
              <a:ext uri="{FF2B5EF4-FFF2-40B4-BE49-F238E27FC236}">
                <a16:creationId xmlns:a16="http://schemas.microsoft.com/office/drawing/2014/main" xmlns="" id="{1BA5362A-01CD-462A-8AC4-EC6CC5544256}"/>
              </a:ext>
            </a:extLst>
          </p:cNvPr>
          <p:cNvSpPr txBox="1"/>
          <p:nvPr/>
        </p:nvSpPr>
        <p:spPr>
          <a:xfrm>
            <a:off x="9124032" y="3272842"/>
            <a:ext cx="1977007" cy="2145274"/>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353535"/>
                    </a:gs>
                    <a:gs pos="30000">
                      <a:srgbClr val="353535"/>
                    </a:gs>
                  </a:gsLst>
                  <a:lin ang="5400000" scaled="0"/>
                </a:gradFill>
              </a:rPr>
              <a:t>Write to:</a:t>
            </a:r>
          </a:p>
          <a:p>
            <a:pPr marL="336145" indent="-336145" defTabSz="914367">
              <a:lnSpc>
                <a:spcPct val="90000"/>
              </a:lnSpc>
              <a:spcAft>
                <a:spcPts val="588"/>
              </a:spcAft>
              <a:buFont typeface="Arial" panose="020B0604020202020204" pitchFamily="34" charset="0"/>
              <a:buChar char="•"/>
            </a:pPr>
            <a:r>
              <a:rPr lang="en-US" sz="2353" dirty="0">
                <a:gradFill>
                  <a:gsLst>
                    <a:gs pos="2917">
                      <a:srgbClr val="353535"/>
                    </a:gs>
                    <a:gs pos="30000">
                      <a:srgbClr val="353535"/>
                    </a:gs>
                  </a:gsLst>
                  <a:lin ang="5400000" scaled="0"/>
                </a:gradFill>
              </a:rPr>
              <a:t>Excel</a:t>
            </a:r>
          </a:p>
          <a:p>
            <a:pPr marL="336145" indent="-336145" defTabSz="914367">
              <a:lnSpc>
                <a:spcPct val="90000"/>
              </a:lnSpc>
              <a:spcAft>
                <a:spcPts val="588"/>
              </a:spcAft>
              <a:buFont typeface="Arial" panose="020B0604020202020204" pitchFamily="34" charset="0"/>
              <a:buChar char="•"/>
            </a:pPr>
            <a:r>
              <a:rPr lang="en-US" sz="2353" dirty="0">
                <a:gradFill>
                  <a:gsLst>
                    <a:gs pos="2917">
                      <a:srgbClr val="353535"/>
                    </a:gs>
                    <a:gs pos="30000">
                      <a:srgbClr val="353535"/>
                    </a:gs>
                  </a:gsLst>
                  <a:lin ang="5400000" scaled="0"/>
                </a:gradFill>
              </a:rPr>
              <a:t>OneDrive</a:t>
            </a:r>
          </a:p>
          <a:p>
            <a:pPr marL="336145" indent="-336145" defTabSz="914367">
              <a:lnSpc>
                <a:spcPct val="90000"/>
              </a:lnSpc>
              <a:spcAft>
                <a:spcPts val="588"/>
              </a:spcAft>
              <a:buFont typeface="Arial" panose="020B0604020202020204" pitchFamily="34" charset="0"/>
              <a:buChar char="•"/>
            </a:pPr>
            <a:r>
              <a:rPr lang="en-US" sz="2353" dirty="0">
                <a:gradFill>
                  <a:gsLst>
                    <a:gs pos="2917">
                      <a:srgbClr val="353535"/>
                    </a:gs>
                    <a:gs pos="30000">
                      <a:srgbClr val="353535"/>
                    </a:gs>
                  </a:gsLst>
                  <a:lin ang="5400000" scaled="0"/>
                </a:gradFill>
              </a:rPr>
              <a:t>Outlook messages</a:t>
            </a:r>
          </a:p>
        </p:txBody>
      </p:sp>
      <p:sp>
        <p:nvSpPr>
          <p:cNvPr id="24" name="TextBox 23">
            <a:extLst>
              <a:ext uri="{FF2B5EF4-FFF2-40B4-BE49-F238E27FC236}">
                <a16:creationId xmlns:a16="http://schemas.microsoft.com/office/drawing/2014/main" xmlns="" id="{82546E31-ED66-4D96-B36F-B843AA2702E7}"/>
              </a:ext>
            </a:extLst>
          </p:cNvPr>
          <p:cNvSpPr txBox="1"/>
          <p:nvPr/>
        </p:nvSpPr>
        <p:spPr>
          <a:xfrm>
            <a:off x="1464472" y="3272842"/>
            <a:ext cx="2806010" cy="2226726"/>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353535"/>
                    </a:gs>
                    <a:gs pos="30000">
                      <a:srgbClr val="353535"/>
                    </a:gs>
                  </a:gsLst>
                  <a:lin ang="5400000" scaled="0"/>
                </a:gradFill>
              </a:rPr>
              <a:t>React to:</a:t>
            </a:r>
          </a:p>
          <a:p>
            <a:pPr marL="336145" indent="-336145" defTabSz="914367">
              <a:lnSpc>
                <a:spcPct val="90000"/>
              </a:lnSpc>
              <a:spcAft>
                <a:spcPts val="588"/>
              </a:spcAft>
              <a:buFont typeface="Arial" panose="020B0604020202020204" pitchFamily="34" charset="0"/>
              <a:buChar char="•"/>
            </a:pPr>
            <a:r>
              <a:rPr lang="en-US" sz="2353" dirty="0">
                <a:gradFill>
                  <a:gsLst>
                    <a:gs pos="2917">
                      <a:srgbClr val="353535"/>
                    </a:gs>
                    <a:gs pos="30000">
                      <a:srgbClr val="353535"/>
                    </a:gs>
                  </a:gsLst>
                  <a:lin ang="5400000" scaled="0"/>
                </a:gradFill>
              </a:rPr>
              <a:t>Mail messages</a:t>
            </a:r>
          </a:p>
          <a:p>
            <a:pPr marL="336145" indent="-336145" defTabSz="914367">
              <a:lnSpc>
                <a:spcPct val="90000"/>
              </a:lnSpc>
              <a:spcAft>
                <a:spcPts val="588"/>
              </a:spcAft>
              <a:buFont typeface="Arial" panose="020B0604020202020204" pitchFamily="34" charset="0"/>
              <a:buChar char="•"/>
            </a:pPr>
            <a:r>
              <a:rPr lang="en-US" sz="2353" dirty="0">
                <a:gradFill>
                  <a:gsLst>
                    <a:gs pos="2917">
                      <a:srgbClr val="353535"/>
                    </a:gs>
                    <a:gs pos="30000">
                      <a:srgbClr val="353535"/>
                    </a:gs>
                  </a:gsLst>
                  <a:lin ang="5400000" scaled="0"/>
                </a:gradFill>
              </a:rPr>
              <a:t>Calendar events</a:t>
            </a:r>
          </a:p>
          <a:p>
            <a:pPr marL="336145" indent="-336145" defTabSz="914367">
              <a:lnSpc>
                <a:spcPct val="90000"/>
              </a:lnSpc>
              <a:spcAft>
                <a:spcPts val="588"/>
              </a:spcAft>
              <a:buFont typeface="Arial" panose="020B0604020202020204" pitchFamily="34" charset="0"/>
              <a:buChar char="•"/>
            </a:pPr>
            <a:r>
              <a:rPr lang="en-US" sz="2353" dirty="0">
                <a:gradFill>
                  <a:gsLst>
                    <a:gs pos="2917">
                      <a:srgbClr val="353535"/>
                    </a:gs>
                    <a:gs pos="30000">
                      <a:srgbClr val="353535"/>
                    </a:gs>
                  </a:gsLst>
                  <a:lin ang="5400000" scaled="0"/>
                </a:gradFill>
              </a:rPr>
              <a:t>Personal contacts</a:t>
            </a:r>
          </a:p>
          <a:p>
            <a:pPr marL="336145" indent="-336145" defTabSz="914367">
              <a:lnSpc>
                <a:spcPct val="90000"/>
              </a:lnSpc>
              <a:spcAft>
                <a:spcPts val="588"/>
              </a:spcAft>
              <a:buFont typeface="Arial" panose="020B0604020202020204" pitchFamily="34" charset="0"/>
              <a:buChar char="•"/>
            </a:pPr>
            <a:r>
              <a:rPr lang="en-US" sz="2353" dirty="0">
                <a:gradFill>
                  <a:gsLst>
                    <a:gs pos="2917">
                      <a:srgbClr val="353535"/>
                    </a:gs>
                    <a:gs pos="30000">
                      <a:srgbClr val="353535"/>
                    </a:gs>
                  </a:gsLst>
                  <a:lin ang="5400000" scaled="0"/>
                </a:gradFill>
              </a:rPr>
              <a:t>OneDrive items</a:t>
            </a:r>
          </a:p>
        </p:txBody>
      </p:sp>
      <p:sp>
        <p:nvSpPr>
          <p:cNvPr id="31" name="TextBox 30">
            <a:extLst>
              <a:ext uri="{FF2B5EF4-FFF2-40B4-BE49-F238E27FC236}">
                <a16:creationId xmlns:a16="http://schemas.microsoft.com/office/drawing/2014/main" xmlns="" id="{4C6D5E82-F958-4633-88E1-6B80AF7A6619}"/>
              </a:ext>
            </a:extLst>
          </p:cNvPr>
          <p:cNvSpPr txBox="1"/>
          <p:nvPr/>
        </p:nvSpPr>
        <p:spPr>
          <a:xfrm>
            <a:off x="5294252" y="3272843"/>
            <a:ext cx="1932315" cy="1819410"/>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353535"/>
                    </a:gs>
                    <a:gs pos="30000">
                      <a:srgbClr val="353535"/>
                    </a:gs>
                  </a:gsLst>
                  <a:lin ang="5400000" scaled="0"/>
                </a:gradFill>
              </a:rPr>
              <a:t>Read from:</a:t>
            </a:r>
          </a:p>
          <a:p>
            <a:pPr marL="336145" indent="-336145" defTabSz="914367">
              <a:lnSpc>
                <a:spcPct val="90000"/>
              </a:lnSpc>
              <a:spcAft>
                <a:spcPts val="588"/>
              </a:spcAft>
              <a:buFont typeface="Arial" panose="020B0604020202020204" pitchFamily="34" charset="0"/>
              <a:buChar char="•"/>
            </a:pPr>
            <a:r>
              <a:rPr lang="en-US" sz="2353" dirty="0">
                <a:gradFill>
                  <a:gsLst>
                    <a:gs pos="2917">
                      <a:srgbClr val="353535"/>
                    </a:gs>
                    <a:gs pos="30000">
                      <a:srgbClr val="353535"/>
                    </a:gs>
                  </a:gsLst>
                  <a:lin ang="5400000" scaled="0"/>
                </a:gradFill>
              </a:rPr>
              <a:t>Excel</a:t>
            </a:r>
          </a:p>
          <a:p>
            <a:pPr marL="336145" indent="-336145" defTabSz="914367">
              <a:lnSpc>
                <a:spcPct val="90000"/>
              </a:lnSpc>
              <a:spcAft>
                <a:spcPts val="588"/>
              </a:spcAft>
              <a:buFont typeface="Arial" panose="020B0604020202020204" pitchFamily="34" charset="0"/>
              <a:buChar char="•"/>
            </a:pPr>
            <a:r>
              <a:rPr lang="en-US" sz="2353" dirty="0">
                <a:gradFill>
                  <a:gsLst>
                    <a:gs pos="2917">
                      <a:srgbClr val="353535"/>
                    </a:gs>
                    <a:gs pos="30000">
                      <a:srgbClr val="353535"/>
                    </a:gs>
                  </a:gsLst>
                  <a:lin ang="5400000" scaled="0"/>
                </a:gradFill>
              </a:rPr>
              <a:t>OneDrive</a:t>
            </a:r>
          </a:p>
          <a:p>
            <a:pPr marL="336145" indent="-336145" defTabSz="914367">
              <a:lnSpc>
                <a:spcPct val="90000"/>
              </a:lnSpc>
              <a:spcAft>
                <a:spcPts val="588"/>
              </a:spcAft>
              <a:buFont typeface="Arial" panose="020B0604020202020204" pitchFamily="34" charset="0"/>
              <a:buChar char="•"/>
            </a:pPr>
            <a:endParaRPr lang="en-US" sz="2353" dirty="0">
              <a:solidFill>
                <a:srgbClr val="353535"/>
              </a:solidFill>
            </a:endParaRPr>
          </a:p>
        </p:txBody>
      </p:sp>
      <p:grpSp>
        <p:nvGrpSpPr>
          <p:cNvPr id="36" name="Group 35">
            <a:extLst>
              <a:ext uri="{FF2B5EF4-FFF2-40B4-BE49-F238E27FC236}">
                <a16:creationId xmlns:a16="http://schemas.microsoft.com/office/drawing/2014/main" xmlns="" id="{2FA68F76-CB81-43F8-A726-215FBC8016AE}"/>
              </a:ext>
            </a:extLst>
          </p:cNvPr>
          <p:cNvGrpSpPr/>
          <p:nvPr/>
        </p:nvGrpSpPr>
        <p:grpSpPr>
          <a:xfrm>
            <a:off x="5294251" y="5493549"/>
            <a:ext cx="5806787" cy="606348"/>
            <a:chOff x="5400411" y="5295018"/>
            <a:chExt cx="5854930" cy="618507"/>
          </a:xfrm>
        </p:grpSpPr>
        <p:sp>
          <p:nvSpPr>
            <p:cNvPr id="33" name="Title 13">
              <a:extLst>
                <a:ext uri="{FF2B5EF4-FFF2-40B4-BE49-F238E27FC236}">
                  <a16:creationId xmlns:a16="http://schemas.microsoft.com/office/drawing/2014/main" xmlns="" id="{5C1C4803-7637-4C27-81B6-7ACB64AE76CF}"/>
                </a:ext>
              </a:extLst>
            </p:cNvPr>
            <p:cNvSpPr txBox="1">
              <a:spLocks/>
            </p:cNvSpPr>
            <p:nvPr/>
          </p:nvSpPr>
          <p:spPr>
            <a:xfrm>
              <a:off x="5400411" y="5456325"/>
              <a:ext cx="5854930" cy="45720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2353">
                  <a:gradFill>
                    <a:gsLst>
                      <a:gs pos="1250">
                        <a:srgbClr val="353535"/>
                      </a:gs>
                      <a:gs pos="100000">
                        <a:srgbClr val="353535"/>
                      </a:gs>
                    </a:gsLst>
                    <a:lin ang="5400000" scaled="0"/>
                  </a:gradFill>
                </a:rPr>
                <a:t>+ more with identity support for API calls</a:t>
              </a:r>
            </a:p>
          </p:txBody>
        </p:sp>
        <p:sp>
          <p:nvSpPr>
            <p:cNvPr id="35" name="Right Brace 34">
              <a:extLst>
                <a:ext uri="{FF2B5EF4-FFF2-40B4-BE49-F238E27FC236}">
                  <a16:creationId xmlns:a16="http://schemas.microsoft.com/office/drawing/2014/main" xmlns="" id="{2BF825D8-765E-45F9-AD00-818137B1AB03}"/>
                </a:ext>
              </a:extLst>
            </p:cNvPr>
            <p:cNvSpPr/>
            <p:nvPr/>
          </p:nvSpPr>
          <p:spPr>
            <a:xfrm rot="5400000">
              <a:off x="8247222" y="2448207"/>
              <a:ext cx="161307" cy="585492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353535"/>
                </a:solidFill>
              </a:endParaRPr>
            </a:p>
          </p:txBody>
        </p:sp>
      </p:grpSp>
    </p:spTree>
    <p:extLst>
      <p:ext uri="{BB962C8B-B14F-4D97-AF65-F5344CB8AC3E}">
        <p14:creationId xmlns:p14="http://schemas.microsoft.com/office/powerpoint/2010/main" val="99447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E240BC7-625F-424B-A422-3D921751695D}"/>
              </a:ext>
            </a:extLst>
          </p:cNvPr>
          <p:cNvSpPr>
            <a:spLocks noGrp="1"/>
          </p:cNvSpPr>
          <p:nvPr>
            <p:ph type="title"/>
          </p:nvPr>
        </p:nvSpPr>
        <p:spPr/>
        <p:txBody>
          <a:bodyPr/>
          <a:lstStyle/>
          <a:p>
            <a:r>
              <a:rPr lang="en-US" dirty="0"/>
              <a:t>Functions + Application Insights</a:t>
            </a:r>
          </a:p>
        </p:txBody>
      </p:sp>
      <p:sp>
        <p:nvSpPr>
          <p:cNvPr id="5" name="Text Placeholder 4">
            <a:extLst>
              <a:ext uri="{FF2B5EF4-FFF2-40B4-BE49-F238E27FC236}">
                <a16:creationId xmlns:a16="http://schemas.microsoft.com/office/drawing/2014/main" xmlns="" id="{FA4729B0-455A-450C-ADC8-C73B1AB123E1}"/>
              </a:ext>
            </a:extLst>
          </p:cNvPr>
          <p:cNvSpPr>
            <a:spLocks noGrp="1"/>
          </p:cNvSpPr>
          <p:nvPr>
            <p:ph type="body" sz="quarter" idx="10"/>
          </p:nvPr>
        </p:nvSpPr>
        <p:spPr>
          <a:xfrm>
            <a:off x="270068" y="1189812"/>
            <a:ext cx="5377785" cy="5261361"/>
          </a:xfrm>
        </p:spPr>
        <p:txBody>
          <a:bodyPr/>
          <a:lstStyle/>
          <a:p>
            <a:r>
              <a:rPr lang="en-US" dirty="0">
                <a:solidFill>
                  <a:schemeClr val="tx1"/>
                </a:solidFill>
              </a:rPr>
              <a:t>Extensible Application Performance Management (APM)</a:t>
            </a:r>
          </a:p>
          <a:p>
            <a:r>
              <a:rPr lang="en-US" dirty="0">
                <a:solidFill>
                  <a:schemeClr val="tx1"/>
                </a:solidFill>
              </a:rPr>
              <a:t>Rich data: Metrics, Traces, Exception tracking, Dependencies, Page Views, User data, custom events</a:t>
            </a:r>
          </a:p>
          <a:p>
            <a:r>
              <a:rPr lang="en-US" dirty="0">
                <a:solidFill>
                  <a:schemeClr val="tx1"/>
                </a:solidFill>
              </a:rPr>
              <a:t>Easy to use graph/alerts, powerful analytics portal, integration with </a:t>
            </a:r>
            <a:r>
              <a:rPr lang="en-US" dirty="0" err="1">
                <a:solidFill>
                  <a:schemeClr val="tx1"/>
                </a:solidFill>
              </a:rPr>
              <a:t>PowerBI</a:t>
            </a:r>
            <a:r>
              <a:rPr lang="en-US" dirty="0">
                <a:solidFill>
                  <a:schemeClr val="tx1"/>
                </a:solidFill>
              </a:rPr>
              <a:t> and other analytics services</a:t>
            </a:r>
          </a:p>
        </p:txBody>
      </p:sp>
      <p:pic>
        <p:nvPicPr>
          <p:cNvPr id="7" name="Picture 6">
            <a:extLst>
              <a:ext uri="{FF2B5EF4-FFF2-40B4-BE49-F238E27FC236}">
                <a16:creationId xmlns:a16="http://schemas.microsoft.com/office/drawing/2014/main" xmlns="" id="{73A49DC5-D3AB-48D0-B0DF-BA4E0886EC09}"/>
              </a:ext>
            </a:extLst>
          </p:cNvPr>
          <p:cNvPicPr>
            <a:picLocks noChangeAspect="1"/>
          </p:cNvPicPr>
          <p:nvPr/>
        </p:nvPicPr>
        <p:blipFill>
          <a:blip r:embed="rId2"/>
          <a:stretch>
            <a:fillRect/>
          </a:stretch>
        </p:blipFill>
        <p:spPr>
          <a:xfrm>
            <a:off x="6021309" y="1224713"/>
            <a:ext cx="5502690" cy="5135362"/>
          </a:xfrm>
          <a:prstGeom prst="rect">
            <a:avLst/>
          </a:prstGeom>
        </p:spPr>
      </p:pic>
    </p:spTree>
    <p:extLst>
      <p:ext uri="{BB962C8B-B14F-4D97-AF65-F5344CB8AC3E}">
        <p14:creationId xmlns:p14="http://schemas.microsoft.com/office/powerpoint/2010/main" val="212484636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78729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 review…</a:t>
            </a:r>
          </a:p>
        </p:txBody>
      </p:sp>
      <p:sp>
        <p:nvSpPr>
          <p:cNvPr id="6" name="Text Placeholder 5"/>
          <p:cNvSpPr>
            <a:spLocks noGrp="1"/>
          </p:cNvSpPr>
          <p:nvPr>
            <p:ph type="body" sz="quarter" idx="10"/>
          </p:nvPr>
        </p:nvSpPr>
        <p:spPr>
          <a:xfrm>
            <a:off x="269240" y="1189495"/>
            <a:ext cx="11655078" cy="5394867"/>
          </a:xfrm>
        </p:spPr>
        <p:txBody>
          <a:bodyPr/>
          <a:lstStyle/>
          <a:p>
            <a:r>
              <a:rPr lang="en-US" sz="3137" dirty="0"/>
              <a:t>Serverless = focus on your business logic not infrastructure</a:t>
            </a:r>
          </a:p>
          <a:p>
            <a:endParaRPr lang="en-US" sz="3137" dirty="0"/>
          </a:p>
          <a:p>
            <a:r>
              <a:rPr lang="en-US" sz="3137" dirty="0"/>
              <a:t>Event Grid – manage all events in one place</a:t>
            </a:r>
          </a:p>
          <a:p>
            <a:r>
              <a:rPr lang="en-US" sz="3137" dirty="0"/>
              <a:t>Logic Apps – compose serverless workflows</a:t>
            </a:r>
          </a:p>
          <a:p>
            <a:r>
              <a:rPr lang="en-US" sz="3137" dirty="0"/>
              <a:t>Azure Functions – author serverless code</a:t>
            </a:r>
          </a:p>
          <a:p>
            <a:endParaRPr lang="en-US" sz="3137" dirty="0"/>
          </a:p>
          <a:p>
            <a:pPr marL="560241" indent="-560241">
              <a:buFont typeface="Wingdings" panose="05000000000000000000" pitchFamily="2" charset="2"/>
              <a:buChar char="ü"/>
            </a:pPr>
            <a:r>
              <a:rPr lang="en-US" sz="3137" dirty="0"/>
              <a:t>Secure access</a:t>
            </a:r>
          </a:p>
          <a:p>
            <a:pPr marL="560241" indent="-560241">
              <a:buFont typeface="Wingdings" panose="05000000000000000000" pitchFamily="2" charset="2"/>
              <a:buChar char="ü"/>
            </a:pPr>
            <a:r>
              <a:rPr lang="en-US" sz="3137" dirty="0"/>
              <a:t>Work with your data</a:t>
            </a:r>
          </a:p>
          <a:p>
            <a:pPr marL="560241" indent="-560241">
              <a:buFont typeface="Wingdings" panose="05000000000000000000" pitchFamily="2" charset="2"/>
              <a:buChar char="ü"/>
            </a:pPr>
            <a:r>
              <a:rPr lang="en-US" sz="3137" dirty="0"/>
              <a:t>Integrate with existing business apps</a:t>
            </a:r>
          </a:p>
          <a:p>
            <a:pPr marL="560241" indent="-560241">
              <a:buFont typeface="Wingdings" panose="05000000000000000000" pitchFamily="2" charset="2"/>
              <a:buChar char="ü"/>
            </a:pPr>
            <a:r>
              <a:rPr lang="en-US" sz="3137" dirty="0"/>
              <a:t>Manage no servers</a:t>
            </a:r>
          </a:p>
        </p:txBody>
      </p:sp>
    </p:spTree>
    <p:extLst>
      <p:ext uri="{BB962C8B-B14F-4D97-AF65-F5344CB8AC3E}">
        <p14:creationId xmlns:p14="http://schemas.microsoft.com/office/powerpoint/2010/main" val="134069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7" name="Rectangle: Rounded Corners 66"/>
          <p:cNvSpPr/>
          <p:nvPr/>
        </p:nvSpPr>
        <p:spPr>
          <a:xfrm>
            <a:off x="1584561" y="786611"/>
            <a:ext cx="9072935" cy="2652337"/>
          </a:xfrm>
          <a:prstGeom prst="roundRect">
            <a:avLst>
              <a:gd name="adj" fmla="val 13598"/>
            </a:avLst>
          </a:prstGeom>
          <a:solidFill>
            <a:schemeClr val="accent1"/>
          </a:solidFill>
          <a:ln w="38100" cap="rnd">
            <a:no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35" tIns="50735" rIns="50735" bIns="50735" numCol="1" spcCol="38100" rtlCol="0" anchor="ctr">
            <a:noAutofit/>
          </a:bodyPr>
          <a:lstStyle/>
          <a:p>
            <a:pPr algn="ctr" defTabSz="824433" hangingPunct="0">
              <a:defRPr/>
            </a:pPr>
            <a:endParaRPr lang="en-US" sz="3196">
              <a:solidFill>
                <a:srgbClr val="FFFFFF"/>
              </a:solidFill>
              <a:sym typeface="Helvetica Light"/>
            </a:endParaRPr>
          </a:p>
        </p:txBody>
      </p:sp>
      <p:pic>
        <p:nvPicPr>
          <p:cNvPr id="5" name="Picture 4"/>
          <p:cNvPicPr>
            <a:picLocks noChangeAspect="1"/>
          </p:cNvPicPr>
          <p:nvPr/>
        </p:nvPicPr>
        <p:blipFill>
          <a:blip r:embed="rId3"/>
          <a:stretch>
            <a:fillRect/>
          </a:stretch>
        </p:blipFill>
        <p:spPr>
          <a:xfrm>
            <a:off x="7391323" y="4356986"/>
            <a:ext cx="1099834" cy="1496048"/>
          </a:xfrm>
          <a:prstGeom prst="rect">
            <a:avLst/>
          </a:prstGeom>
        </p:spPr>
      </p:pic>
      <p:pic>
        <p:nvPicPr>
          <p:cNvPr id="7" name="Picture 6"/>
          <p:cNvPicPr>
            <a:picLocks noChangeAspect="1"/>
          </p:cNvPicPr>
          <p:nvPr/>
        </p:nvPicPr>
        <p:blipFill>
          <a:blip r:embed="rId4"/>
          <a:stretch>
            <a:fillRect/>
          </a:stretch>
        </p:blipFill>
        <p:spPr>
          <a:xfrm>
            <a:off x="2263745" y="1198011"/>
            <a:ext cx="875594" cy="310298"/>
          </a:xfrm>
          <a:prstGeom prst="rect">
            <a:avLst/>
          </a:prstGeom>
        </p:spPr>
      </p:pic>
      <p:pic>
        <p:nvPicPr>
          <p:cNvPr id="9" name="Picture 8"/>
          <p:cNvPicPr>
            <a:picLocks noChangeAspect="1"/>
          </p:cNvPicPr>
          <p:nvPr/>
        </p:nvPicPr>
        <p:blipFill>
          <a:blip r:embed="rId5"/>
          <a:stretch>
            <a:fillRect/>
          </a:stretch>
        </p:blipFill>
        <p:spPr>
          <a:xfrm>
            <a:off x="4330340" y="1149295"/>
            <a:ext cx="795716" cy="313370"/>
          </a:xfrm>
          <a:prstGeom prst="rect">
            <a:avLst/>
          </a:prstGeom>
        </p:spPr>
      </p:pic>
      <p:pic>
        <p:nvPicPr>
          <p:cNvPr id="10" name="Picture 9"/>
          <p:cNvPicPr>
            <a:picLocks noChangeAspect="1"/>
          </p:cNvPicPr>
          <p:nvPr/>
        </p:nvPicPr>
        <p:blipFill>
          <a:blip r:embed="rId6"/>
          <a:stretch>
            <a:fillRect/>
          </a:stretch>
        </p:blipFill>
        <p:spPr>
          <a:xfrm>
            <a:off x="6361689" y="1163121"/>
            <a:ext cx="1330290" cy="285720"/>
          </a:xfrm>
          <a:prstGeom prst="rect">
            <a:avLst/>
          </a:prstGeom>
        </p:spPr>
      </p:pic>
      <p:pic>
        <p:nvPicPr>
          <p:cNvPr id="14" name="Picture 13"/>
          <p:cNvPicPr>
            <a:picLocks noChangeAspect="1"/>
          </p:cNvPicPr>
          <p:nvPr/>
        </p:nvPicPr>
        <p:blipFill>
          <a:blip r:embed="rId7"/>
          <a:stretch>
            <a:fillRect/>
          </a:stretch>
        </p:blipFill>
        <p:spPr>
          <a:xfrm>
            <a:off x="8655282" y="1194574"/>
            <a:ext cx="1259627" cy="285720"/>
          </a:xfrm>
          <a:prstGeom prst="rect">
            <a:avLst/>
          </a:prstGeom>
        </p:spPr>
      </p:pic>
      <p:grpSp>
        <p:nvGrpSpPr>
          <p:cNvPr id="18" name="Group 17"/>
          <p:cNvGrpSpPr/>
          <p:nvPr/>
        </p:nvGrpSpPr>
        <p:grpSpPr>
          <a:xfrm>
            <a:off x="5326773" y="2570725"/>
            <a:ext cx="1440070" cy="429014"/>
            <a:chOff x="1069143" y="299060"/>
            <a:chExt cx="1465731" cy="436659"/>
          </a:xfrm>
        </p:grpSpPr>
        <p:pic>
          <p:nvPicPr>
            <p:cNvPr id="17" name="Picture 16"/>
            <p:cNvPicPr>
              <a:picLocks noChangeAspect="1"/>
            </p:cNvPicPr>
            <p:nvPr/>
          </p:nvPicPr>
          <p:blipFill>
            <a:blip r:embed="rId8"/>
            <a:stretch>
              <a:fillRect/>
            </a:stretch>
          </p:blipFill>
          <p:spPr>
            <a:xfrm>
              <a:off x="1069143" y="299060"/>
              <a:ext cx="335160" cy="410400"/>
            </a:xfrm>
            <a:prstGeom prst="rect">
              <a:avLst/>
            </a:prstGeom>
          </p:spPr>
        </p:pic>
        <p:sp>
          <p:nvSpPr>
            <p:cNvPr id="53" name="TextBox 52"/>
            <p:cNvSpPr txBox="1"/>
            <p:nvPr/>
          </p:nvSpPr>
          <p:spPr>
            <a:xfrm>
              <a:off x="1428152" y="381149"/>
              <a:ext cx="1106722" cy="3545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35" tIns="50735" rIns="50735" bIns="50735" numCol="1" spcCol="38100" rtlCol="0" anchor="ctr">
              <a:spAutoFit/>
            </a:bodyPr>
            <a:lstStyle/>
            <a:p>
              <a:pPr defTabSz="824433" hangingPunct="0">
                <a:defRPr/>
              </a:pPr>
              <a:r>
                <a:rPr lang="en-US" sz="1598">
                  <a:solidFill>
                    <a:srgbClr val="FFFFFF"/>
                  </a:solidFill>
                  <a:cs typeface="Segoe UI Semibold" panose="020B0702040204020203" pitchFamily="34" charset="0"/>
                  <a:sym typeface="Helvetica Light"/>
                </a:rPr>
                <a:t>Live Update</a:t>
              </a:r>
            </a:p>
          </p:txBody>
        </p:sp>
      </p:grpSp>
      <p:grpSp>
        <p:nvGrpSpPr>
          <p:cNvPr id="21" name="Group 20"/>
          <p:cNvGrpSpPr/>
          <p:nvPr/>
        </p:nvGrpSpPr>
        <p:grpSpPr>
          <a:xfrm>
            <a:off x="7829278" y="2626420"/>
            <a:ext cx="2082763" cy="490579"/>
            <a:chOff x="945613" y="3735903"/>
            <a:chExt cx="2119876" cy="499320"/>
          </a:xfrm>
        </p:grpSpPr>
        <p:pic>
          <p:nvPicPr>
            <p:cNvPr id="12" name="Picture 11"/>
            <p:cNvPicPr>
              <a:picLocks noChangeAspect="1"/>
            </p:cNvPicPr>
            <p:nvPr/>
          </p:nvPicPr>
          <p:blipFill>
            <a:blip r:embed="rId9"/>
            <a:stretch>
              <a:fillRect/>
            </a:stretch>
          </p:blipFill>
          <p:spPr>
            <a:xfrm>
              <a:off x="945613" y="3735903"/>
              <a:ext cx="519840" cy="499320"/>
            </a:xfrm>
            <a:prstGeom prst="rect">
              <a:avLst/>
            </a:prstGeom>
          </p:spPr>
        </p:pic>
        <p:sp>
          <p:nvSpPr>
            <p:cNvPr id="77" name="TextBox 76"/>
            <p:cNvSpPr txBox="1"/>
            <p:nvPr/>
          </p:nvSpPr>
          <p:spPr>
            <a:xfrm>
              <a:off x="1431118" y="3823660"/>
              <a:ext cx="1634371" cy="3545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35" tIns="50735" rIns="50735" bIns="50735" numCol="1" spcCol="38100" rtlCol="0" anchor="ctr">
              <a:spAutoFit/>
            </a:bodyPr>
            <a:lstStyle/>
            <a:p>
              <a:pPr defTabSz="824433" hangingPunct="0">
                <a:defRPr/>
              </a:pPr>
              <a:r>
                <a:rPr lang="en-US" sz="1598">
                  <a:solidFill>
                    <a:srgbClr val="FFFFFF"/>
                  </a:solidFill>
                  <a:cs typeface="Segoe UI Semibold" panose="020B0702040204020203" pitchFamily="34" charset="0"/>
                  <a:sym typeface="Helvetica Light"/>
                </a:rPr>
                <a:t>Push Notifications</a:t>
              </a:r>
            </a:p>
          </p:txBody>
        </p:sp>
      </p:grpSp>
      <p:grpSp>
        <p:nvGrpSpPr>
          <p:cNvPr id="22" name="Group 21"/>
          <p:cNvGrpSpPr/>
          <p:nvPr/>
        </p:nvGrpSpPr>
        <p:grpSpPr>
          <a:xfrm>
            <a:off x="2164209" y="2642013"/>
            <a:ext cx="1877907" cy="379303"/>
            <a:chOff x="398413" y="3004088"/>
            <a:chExt cx="1911369" cy="386061"/>
          </a:xfrm>
        </p:grpSpPr>
        <p:sp>
          <p:nvSpPr>
            <p:cNvPr id="63" name="TextBox 62"/>
            <p:cNvSpPr txBox="1"/>
            <p:nvPr/>
          </p:nvSpPr>
          <p:spPr>
            <a:xfrm>
              <a:off x="857364" y="3004088"/>
              <a:ext cx="1452418" cy="3545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35" tIns="50735" rIns="50735" bIns="50735" numCol="1" spcCol="38100" rtlCol="0" anchor="ctr">
              <a:spAutoFit/>
            </a:bodyPr>
            <a:lstStyle/>
            <a:p>
              <a:pPr defTabSz="824433" hangingPunct="0">
                <a:defRPr/>
              </a:pPr>
              <a:r>
                <a:rPr lang="en-US" sz="1598">
                  <a:solidFill>
                    <a:srgbClr val="FFFFFF"/>
                  </a:solidFill>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0"/>
            <a:stretch>
              <a:fillRect/>
            </a:stretch>
          </p:blipFill>
          <p:spPr>
            <a:xfrm>
              <a:off x="398413" y="3007109"/>
              <a:ext cx="389880" cy="383040"/>
            </a:xfrm>
            <a:prstGeom prst="rect">
              <a:avLst/>
            </a:prstGeom>
          </p:spPr>
        </p:pic>
      </p:grpSp>
      <p:sp>
        <p:nvSpPr>
          <p:cNvPr id="68" name="TextBox 67"/>
          <p:cNvSpPr txBox="1"/>
          <p:nvPr/>
        </p:nvSpPr>
        <p:spPr>
          <a:xfrm>
            <a:off x="4000138" y="1621071"/>
            <a:ext cx="4151262" cy="5329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35" tIns="50735" rIns="50735" bIns="50735" numCol="1" spcCol="38100" rtlCol="0" anchor="ctr">
            <a:spAutoFit/>
          </a:bodyPr>
          <a:lstStyle/>
          <a:p>
            <a:pPr algn="ctr" defTabSz="824433" hangingPunct="0">
              <a:defRPr/>
            </a:pPr>
            <a:r>
              <a:rPr lang="en-US" sz="2797" dirty="0">
                <a:solidFill>
                  <a:srgbClr val="FFFFFF"/>
                </a:solidFill>
                <a:cs typeface="Segoe UI Semibold" panose="020B0702040204020203" pitchFamily="34" charset="0"/>
                <a:sym typeface="Helvetica Light"/>
              </a:rPr>
              <a:t>Visual Studio Mobile Center</a:t>
            </a:r>
          </a:p>
        </p:txBody>
      </p:sp>
      <p:sp>
        <p:nvSpPr>
          <p:cNvPr id="69" name="TextBox 68"/>
          <p:cNvSpPr txBox="1"/>
          <p:nvPr/>
        </p:nvSpPr>
        <p:spPr>
          <a:xfrm>
            <a:off x="4961757" y="2065632"/>
            <a:ext cx="2228043" cy="379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35" tIns="50735" rIns="50735" bIns="50735" numCol="1" spcCol="38100" rtlCol="0" anchor="ctr">
            <a:spAutoFit/>
          </a:bodyPr>
          <a:lstStyle/>
          <a:p>
            <a:pPr algn="ctr" defTabSz="824433" hangingPunct="0">
              <a:defRPr/>
            </a:pPr>
            <a:r>
              <a:rPr lang="en-US" sz="1798">
                <a:solidFill>
                  <a:srgbClr val="4EB1FF"/>
                </a:solidFill>
                <a:cs typeface="Segoe UI" panose="020B0502040204020203" pitchFamily="34" charset="0"/>
                <a:sym typeface="Helvetica Light"/>
              </a:rPr>
              <a:t>Continuous everything</a:t>
            </a:r>
          </a:p>
        </p:txBody>
      </p:sp>
      <p:pic>
        <p:nvPicPr>
          <p:cNvPr id="73" name="Picture 72"/>
          <p:cNvPicPr>
            <a:picLocks noChangeAspect="1"/>
          </p:cNvPicPr>
          <p:nvPr/>
        </p:nvPicPr>
        <p:blipFill>
          <a:blip r:embed="rId11"/>
          <a:stretch>
            <a:fillRect/>
          </a:stretch>
        </p:blipFill>
        <p:spPr>
          <a:xfrm>
            <a:off x="4555205" y="4468457"/>
            <a:ext cx="3049538" cy="1964458"/>
          </a:xfrm>
          <a:prstGeom prst="rect">
            <a:avLst/>
          </a:prstGeom>
        </p:spPr>
      </p:pic>
      <p:cxnSp>
        <p:nvCxnSpPr>
          <p:cNvPr id="75" name="Straight Connector 74"/>
          <p:cNvCxnSpPr>
            <a:cxnSpLocks/>
            <a:endCxn id="73" idx="0"/>
          </p:cNvCxnSpPr>
          <p:nvPr/>
        </p:nvCxnSpPr>
        <p:spPr>
          <a:xfrm>
            <a:off x="6079974" y="3290309"/>
            <a:ext cx="0" cy="1178147"/>
          </a:xfrm>
          <a:prstGeom prst="line">
            <a:avLst/>
          </a:prstGeom>
          <a:noFill/>
          <a:ln w="57150" cap="flat">
            <a:solidFill>
              <a:srgbClr val="4EB1FF"/>
            </a:solidFill>
            <a:prstDash val="solid"/>
            <a:miter lim="400000"/>
            <a:headEnd type="oval" w="med" len="med"/>
            <a:tailEnd type="oval"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741345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8"/>
                                        </p:tgtEl>
                                      </p:cBhvr>
                                    </p:animEffect>
                                    <p:set>
                                      <p:cBhvr>
                                        <p:cTn id="24" dur="1" fill="hold">
                                          <p:stCondLst>
                                            <p:cond delay="499"/>
                                          </p:stCondLst>
                                        </p:cTn>
                                        <p:tgtEl>
                                          <p:spTgt spid="18"/>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1"/>
                                        </p:tgtEl>
                                      </p:cBhvr>
                                    </p:animEffect>
                                    <p:set>
                                      <p:cBhvr>
                                        <p:cTn id="27" dur="1" fill="hold">
                                          <p:stCondLst>
                                            <p:cond delay="499"/>
                                          </p:stCondLst>
                                        </p:cTn>
                                        <p:tgtEl>
                                          <p:spTgt spid="2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2"/>
                                        </p:tgtEl>
                                      </p:cBhvr>
                                    </p:animEffect>
                                    <p:set>
                                      <p:cBhvr>
                                        <p:cTn id="30" dur="1" fill="hold">
                                          <p:stCondLst>
                                            <p:cond delay="499"/>
                                          </p:stCondLst>
                                        </p:cTn>
                                        <p:tgtEl>
                                          <p:spTgt spid="22"/>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fade">
                                      <p:cBhvr>
                                        <p:cTn id="38" dur="500"/>
                                        <p:tgtEl>
                                          <p:spTgt spid="69"/>
                                        </p:tgtEl>
                                      </p:cBhvr>
                                    </p:animEffect>
                                  </p:childTnLst>
                                </p:cTn>
                              </p:par>
                            </p:childTnLst>
                          </p:cTn>
                        </p:par>
                        <p:par>
                          <p:cTn id="39" fill="hold">
                            <p:stCondLst>
                              <p:cond delay="1500"/>
                            </p:stCondLst>
                            <p:childTnLst>
                              <p:par>
                                <p:cTn id="40" presetID="22" presetClass="entr" presetSubtype="4" fill="hold" nodeType="after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wipe(down)">
                                      <p:cBhvr>
                                        <p:cTn id="42" dur="500"/>
                                        <p:tgtEl>
                                          <p:spTgt spid="75"/>
                                        </p:tgtEl>
                                      </p:cBhvr>
                                    </p:animEffect>
                                  </p:childTnLst>
                                </p:cTn>
                              </p:par>
                              <p:par>
                                <p:cTn id="43" presetID="10" presetClass="exit" presetSubtype="0" fill="hold" nodeType="withEffect">
                                  <p:stCondLst>
                                    <p:cond delay="25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p:bldP spid="6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0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728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Visual Studio Mobile Center</a:t>
            </a:r>
            <a:endParaRPr lang="de-DE"/>
          </a:p>
        </p:txBody>
      </p:sp>
      <p:sp>
        <p:nvSpPr>
          <p:cNvPr id="2" name="Text Placeholder 1"/>
          <p:cNvSpPr>
            <a:spLocks noGrp="1"/>
          </p:cNvSpPr>
          <p:nvPr>
            <p:ph type="body" sz="quarter" idx="10"/>
          </p:nvPr>
        </p:nvSpPr>
        <p:spPr>
          <a:xfrm>
            <a:off x="269240" y="1189495"/>
            <a:ext cx="5231550" cy="5310384"/>
          </a:xfrm>
        </p:spPr>
        <p:txBody>
          <a:bodyPr vert="horz" wrap="square" lIns="143428" tIns="89642" rIns="143428" bIns="89642" rtlCol="0" anchor="t">
            <a:spAutoFit/>
          </a:bodyPr>
          <a:lstStyle/>
          <a:p>
            <a:pPr>
              <a:lnSpc>
                <a:spcPct val="100000"/>
              </a:lnSpc>
              <a:spcBef>
                <a:spcPts val="0"/>
              </a:spcBef>
              <a:spcAft>
                <a:spcPts val="1765"/>
              </a:spcAft>
            </a:pPr>
            <a:r>
              <a:rPr lang="en-US" sz="2745"/>
              <a:t>Automate entire app lifecycle</a:t>
            </a:r>
          </a:p>
          <a:p>
            <a:pPr>
              <a:lnSpc>
                <a:spcPct val="100000"/>
              </a:lnSpc>
              <a:spcBef>
                <a:spcPts val="0"/>
              </a:spcBef>
              <a:spcAft>
                <a:spcPts val="1765"/>
              </a:spcAft>
            </a:pPr>
            <a:r>
              <a:rPr lang="en-US" sz="2745"/>
              <a:t>Flexible, open platform and modular SDKs</a:t>
            </a:r>
          </a:p>
          <a:p>
            <a:pPr>
              <a:lnSpc>
                <a:spcPct val="100000"/>
              </a:lnSpc>
              <a:spcBef>
                <a:spcPts val="0"/>
              </a:spcBef>
              <a:spcAft>
                <a:spcPts val="1765"/>
              </a:spcAft>
            </a:pPr>
            <a:r>
              <a:rPr lang="en-US" sz="2745"/>
              <a:t>Support for </a:t>
            </a:r>
            <a:r>
              <a:rPr lang="en-US" sz="2745" err="1"/>
              <a:t>Obj</a:t>
            </a:r>
            <a:r>
              <a:rPr lang="en-US" sz="2745"/>
              <a:t>-C, Swift, Java, React Native, and Xamarin apps</a:t>
            </a:r>
          </a:p>
          <a:p>
            <a:pPr>
              <a:lnSpc>
                <a:spcPct val="100000"/>
              </a:lnSpc>
              <a:spcBef>
                <a:spcPts val="0"/>
              </a:spcBef>
              <a:spcAft>
                <a:spcPts val="1765"/>
              </a:spcAft>
            </a:pPr>
            <a:r>
              <a:rPr lang="en-US" sz="2745"/>
              <a:t>A mobile-optimized front door for Azure App Service</a:t>
            </a:r>
          </a:p>
          <a:p>
            <a:pPr>
              <a:lnSpc>
                <a:spcPct val="100000"/>
              </a:lnSpc>
              <a:spcBef>
                <a:spcPts val="0"/>
              </a:spcBef>
              <a:spcAft>
                <a:spcPts val="1765"/>
              </a:spcAft>
            </a:pPr>
            <a:r>
              <a:rPr lang="en-US" sz="2745"/>
              <a:t>The next generation of Xamarin Test Cloud, </a:t>
            </a:r>
            <a:r>
              <a:rPr lang="en-US" sz="2745" err="1"/>
              <a:t>HockeyApp</a:t>
            </a:r>
            <a:r>
              <a:rPr lang="en-US" sz="2745"/>
              <a:t>, and </a:t>
            </a:r>
            <a:r>
              <a:rPr lang="en-US" sz="2745" err="1"/>
              <a:t>CodePush</a:t>
            </a:r>
            <a:endParaRPr lang="en-US" sz="2745"/>
          </a:p>
        </p:txBody>
      </p:sp>
      <p:pic>
        <p:nvPicPr>
          <p:cNvPr id="3" name="Picture 2"/>
          <p:cNvPicPr>
            <a:picLocks noChangeAspect="1"/>
          </p:cNvPicPr>
          <p:nvPr/>
        </p:nvPicPr>
        <p:blipFill>
          <a:blip r:embed="rId3"/>
          <a:stretch>
            <a:fillRect/>
          </a:stretch>
        </p:blipFill>
        <p:spPr>
          <a:xfrm>
            <a:off x="6165023" y="1793538"/>
            <a:ext cx="5476859" cy="3690233"/>
          </a:xfrm>
          <a:prstGeom prst="rect">
            <a:avLst/>
          </a:prstGeom>
        </p:spPr>
      </p:pic>
    </p:spTree>
    <p:extLst>
      <p:ext uri="{BB962C8B-B14F-4D97-AF65-F5344CB8AC3E}">
        <p14:creationId xmlns:p14="http://schemas.microsoft.com/office/powerpoint/2010/main" val="56602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Everything: Build</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8146" y="2097422"/>
            <a:ext cx="1396701" cy="13395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193" y="2106010"/>
            <a:ext cx="1315208" cy="1315208"/>
          </a:xfrm>
          <a:prstGeom prst="rect">
            <a:avLst/>
          </a:prstGeom>
        </p:spPr>
      </p:pic>
      <p:sp>
        <p:nvSpPr>
          <p:cNvPr id="10" name="Rectangle 9"/>
          <p:cNvSpPr/>
          <p:nvPr/>
        </p:nvSpPr>
        <p:spPr>
          <a:xfrm>
            <a:off x="1273870" y="3560115"/>
            <a:ext cx="3161074" cy="1327596"/>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Build-on-push</a:t>
            </a:r>
          </a:p>
          <a:p>
            <a:pPr algn="ctr" defTabSz="914367"/>
            <a:r>
              <a:rPr lang="en-US" sz="1568">
                <a:solidFill>
                  <a:srgbClr val="505050"/>
                </a:solidFill>
                <a:latin typeface="Segoe UI" charset="0"/>
                <a:ea typeface="Segoe UI" charset="0"/>
                <a:cs typeface="Segoe UI" charset="0"/>
              </a:rPr>
              <a:t>With just a few steps automatically build apps with every commit, and generate packages to test and distribute</a:t>
            </a:r>
          </a:p>
        </p:txBody>
      </p:sp>
      <p:sp>
        <p:nvSpPr>
          <p:cNvPr id="12" name="Rectangle 11"/>
          <p:cNvSpPr/>
          <p:nvPr/>
        </p:nvSpPr>
        <p:spPr>
          <a:xfrm>
            <a:off x="7784443" y="3575846"/>
            <a:ext cx="3004110" cy="1086215"/>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Build securely in the cloud</a:t>
            </a:r>
          </a:p>
          <a:p>
            <a:pPr algn="ctr" defTabSz="914367"/>
            <a:r>
              <a:rPr lang="en-US" sz="1568">
                <a:solidFill>
                  <a:srgbClr val="505050"/>
                </a:solidFill>
                <a:latin typeface="Segoe UI" charset="0"/>
                <a:ea typeface="Segoe UI" charset="0"/>
                <a:cs typeface="Segoe UI" charset="0"/>
              </a:rPr>
              <a:t>Each build is run on a separate, clean virtual machine hosted on our secure cloud servers</a:t>
            </a:r>
          </a:p>
        </p:txBody>
      </p:sp>
      <p:sp>
        <p:nvSpPr>
          <p:cNvPr id="13" name="Rectangle 12"/>
          <p:cNvSpPr/>
          <p:nvPr/>
        </p:nvSpPr>
        <p:spPr>
          <a:xfrm>
            <a:off x="4665134" y="3560115"/>
            <a:ext cx="2773325" cy="1327596"/>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Work with existing tools</a:t>
            </a:r>
          </a:p>
          <a:p>
            <a:pPr algn="ctr" defTabSz="914367"/>
            <a:r>
              <a:rPr lang="en-US" sz="1568">
                <a:solidFill>
                  <a:srgbClr val="505050"/>
                </a:solidFill>
                <a:latin typeface="Segoe UI" charset="0"/>
                <a:ea typeface="Segoe UI" charset="0"/>
                <a:cs typeface="Segoe UI" charset="0"/>
              </a:rPr>
              <a:t>Connect existing repositories in GitHub, </a:t>
            </a:r>
            <a:r>
              <a:rPr lang="en-US" sz="1568" err="1">
                <a:solidFill>
                  <a:srgbClr val="505050"/>
                </a:solidFill>
                <a:latin typeface="Segoe UI" charset="0"/>
                <a:ea typeface="Segoe UI" charset="0"/>
                <a:cs typeface="Segoe UI" charset="0"/>
              </a:rPr>
              <a:t>Bitbucket</a:t>
            </a:r>
            <a:r>
              <a:rPr lang="en-US" sz="1568">
                <a:solidFill>
                  <a:srgbClr val="505050"/>
                </a:solidFill>
                <a:latin typeface="Segoe UI" charset="0"/>
                <a:ea typeface="Segoe UI" charset="0"/>
                <a:cs typeface="Segoe UI" charset="0"/>
              </a:rPr>
              <a:t>, and Visual Studio Team Services with just a few clicks</a:t>
            </a: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8628" y="2064981"/>
            <a:ext cx="1231557" cy="1458298"/>
          </a:xfrm>
          <a:prstGeom prst="rect">
            <a:avLst/>
          </a:prstGeom>
        </p:spPr>
      </p:pic>
    </p:spTree>
    <p:extLst>
      <p:ext uri="{BB962C8B-B14F-4D97-AF65-F5344CB8AC3E}">
        <p14:creationId xmlns:p14="http://schemas.microsoft.com/office/powerpoint/2010/main" val="15409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Everything : Test</a:t>
            </a:r>
          </a:p>
        </p:txBody>
      </p:sp>
      <p:sp>
        <p:nvSpPr>
          <p:cNvPr id="4" name="Rectangle 3"/>
          <p:cNvSpPr/>
          <p:nvPr/>
        </p:nvSpPr>
        <p:spPr>
          <a:xfrm>
            <a:off x="4305614" y="3666690"/>
            <a:ext cx="2896229" cy="1086215"/>
          </a:xfrm>
          <a:prstGeom prst="rect">
            <a:avLst/>
          </a:prstGeom>
        </p:spPr>
        <p:txBody>
          <a:bodyPr wrap="square">
            <a:spAutoFit/>
          </a:bodyPr>
          <a:lstStyle/>
          <a:p>
            <a:pPr algn="ctr" defTabSz="914367"/>
            <a:r>
              <a:rPr lang="en-US" sz="1765" b="1" dirty="0">
                <a:solidFill>
                  <a:srgbClr val="D2D2D2"/>
                </a:solidFill>
                <a:latin typeface="Segoe UI Semibold" charset="0"/>
                <a:ea typeface="Segoe UI Semibold" charset="0"/>
                <a:cs typeface="Segoe UI Semibold" charset="0"/>
              </a:rPr>
              <a:t>Ship high quality apps</a:t>
            </a:r>
            <a:r>
              <a:rPr lang="en-US" sz="1765" dirty="0">
                <a:solidFill>
                  <a:srgbClr val="7F7F7F"/>
                </a:solidFill>
                <a:latin typeface="Segoe UI" charset="0"/>
                <a:ea typeface="Segoe UI" charset="0"/>
                <a:cs typeface="Segoe UI" charset="0"/>
              </a:rPr>
              <a:t/>
            </a:r>
            <a:br>
              <a:rPr lang="en-US" sz="1765" dirty="0">
                <a:solidFill>
                  <a:srgbClr val="7F7F7F"/>
                </a:solidFill>
                <a:latin typeface="Segoe UI" charset="0"/>
                <a:ea typeface="Segoe UI" charset="0"/>
                <a:cs typeface="Segoe UI" charset="0"/>
              </a:rPr>
            </a:br>
            <a:r>
              <a:rPr lang="en-US" sz="1568" dirty="0">
                <a:solidFill>
                  <a:srgbClr val="505050"/>
                </a:solidFill>
                <a:latin typeface="Segoe UI" charset="0"/>
                <a:ea typeface="Segoe UI" charset="0"/>
                <a:cs typeface="Segoe UI" charset="0"/>
              </a:rPr>
              <a:t>Ensure the highest quality user experience that keeps users continuously engaged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645" y="2263287"/>
            <a:ext cx="1531295" cy="1055100"/>
          </a:xfrm>
          <a:prstGeom prst="rect">
            <a:avLst/>
          </a:prstGeom>
        </p:spPr>
      </p:pic>
      <p:sp>
        <p:nvSpPr>
          <p:cNvPr id="6" name="Rectangle 5"/>
          <p:cNvSpPr/>
          <p:nvPr/>
        </p:nvSpPr>
        <p:spPr>
          <a:xfrm>
            <a:off x="336213" y="3709519"/>
            <a:ext cx="2746161" cy="1086215"/>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Release faster</a:t>
            </a:r>
          </a:p>
          <a:p>
            <a:pPr algn="ctr" defTabSz="914367"/>
            <a:r>
              <a:rPr lang="en-US" sz="1568">
                <a:solidFill>
                  <a:srgbClr val="505050"/>
                </a:solidFill>
                <a:latin typeface="Segoe UI" charset="0"/>
                <a:ea typeface="Segoe UI" charset="0"/>
                <a:cs typeface="Segoe UI" charset="0"/>
              </a:rPr>
              <a:t>Shrink release times significantly and push new apps out faster</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6685" y="2263286"/>
            <a:ext cx="1183174" cy="1183174"/>
          </a:xfrm>
          <a:prstGeom prst="rect">
            <a:avLst/>
          </a:prstGeom>
        </p:spPr>
      </p:pic>
      <p:sp>
        <p:nvSpPr>
          <p:cNvPr id="9" name="Shape 278"/>
          <p:cNvSpPr txBox="1"/>
          <p:nvPr/>
        </p:nvSpPr>
        <p:spPr>
          <a:xfrm>
            <a:off x="8088925" y="3666690"/>
            <a:ext cx="2838693" cy="1245752"/>
          </a:xfrm>
          <a:prstGeom prst="rect">
            <a:avLst/>
          </a:prstGeom>
          <a:noFill/>
          <a:ln>
            <a:noFill/>
          </a:ln>
        </p:spPr>
        <p:txBody>
          <a:bodyPr lIns="89628" tIns="89628" rIns="89628" bIns="89628" anchor="t" anchorCtr="0">
            <a:noAutofit/>
          </a:bodyPr>
          <a:lstStyle/>
          <a:p>
            <a:pPr algn="ctr" defTabSz="914367"/>
            <a:r>
              <a:rPr lang="en-US" sz="1765" b="1">
                <a:solidFill>
                  <a:srgbClr val="D2D2D2"/>
                </a:solidFill>
                <a:latin typeface="Segoe UI Semibold" charset="0"/>
                <a:ea typeface="Segoe UI Semibold" charset="0"/>
                <a:cs typeface="Segoe UI Semibold" charset="0"/>
              </a:rPr>
              <a:t>Engage a broad audience</a:t>
            </a:r>
          </a:p>
          <a:p>
            <a:pPr algn="ctr" defTabSz="914367"/>
            <a:r>
              <a:rPr lang="en-US" sz="1568">
                <a:solidFill>
                  <a:srgbClr val="505050"/>
                </a:solidFill>
                <a:latin typeface="Segoe UI" charset="0"/>
                <a:ea typeface="Segoe UI" charset="0"/>
                <a:cs typeface="Segoe UI" charset="0"/>
              </a:rPr>
              <a:t>Test on a broad range of devices to make sure apps work on </a:t>
            </a:r>
            <a:r>
              <a:rPr lang="en-US" sz="1568" i="1">
                <a:solidFill>
                  <a:srgbClr val="505050"/>
                </a:solidFill>
                <a:latin typeface="Segoe UI" charset="0"/>
                <a:ea typeface="Segoe UI" charset="0"/>
                <a:cs typeface="Segoe UI" charset="0"/>
              </a:rPr>
              <a:t>your</a:t>
            </a:r>
            <a:r>
              <a:rPr lang="en-US" sz="1568">
                <a:solidFill>
                  <a:srgbClr val="505050"/>
                </a:solidFill>
                <a:latin typeface="Segoe UI" charset="0"/>
                <a:ea typeface="Segoe UI" charset="0"/>
                <a:cs typeface="Segoe UI" charset="0"/>
              </a:rPr>
              <a:t> users’ devices</a:t>
            </a:r>
          </a:p>
          <a:p>
            <a:pPr algn="ctr" defTabSz="914367"/>
            <a:endParaRPr lang="en-US" sz="1765">
              <a:solidFill>
                <a:srgbClr val="505050"/>
              </a:solidFill>
              <a:latin typeface="Segoe UI" charset="0"/>
              <a:ea typeface="Segoe UI" charset="0"/>
              <a:cs typeface="Segoe UI" charset="0"/>
            </a:endParaRPr>
          </a:p>
        </p:txBody>
      </p:sp>
      <p:grpSp>
        <p:nvGrpSpPr>
          <p:cNvPr id="19" name="Group 18"/>
          <p:cNvGrpSpPr/>
          <p:nvPr/>
        </p:nvGrpSpPr>
        <p:grpSpPr>
          <a:xfrm>
            <a:off x="4613586" y="2605387"/>
            <a:ext cx="2173152" cy="421847"/>
            <a:chOff x="2978727" y="1704109"/>
            <a:chExt cx="4710548" cy="914400"/>
          </a:xfrm>
        </p:grpSpPr>
        <p:sp>
          <p:nvSpPr>
            <p:cNvPr id="14" name="5-Point Star 13"/>
            <p:cNvSpPr/>
            <p:nvPr/>
          </p:nvSpPr>
          <p:spPr bwMode="auto">
            <a:xfrm>
              <a:off x="2978727"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5-Point Star 14"/>
            <p:cNvSpPr/>
            <p:nvPr/>
          </p:nvSpPr>
          <p:spPr bwMode="auto">
            <a:xfrm>
              <a:off x="3927764"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5-Point Star 15"/>
            <p:cNvSpPr/>
            <p:nvPr/>
          </p:nvSpPr>
          <p:spPr bwMode="auto">
            <a:xfrm>
              <a:off x="4876801"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5-Point Star 16"/>
            <p:cNvSpPr/>
            <p:nvPr/>
          </p:nvSpPr>
          <p:spPr bwMode="auto">
            <a:xfrm>
              <a:off x="5825838"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5-Point Star 17"/>
            <p:cNvSpPr/>
            <p:nvPr/>
          </p:nvSpPr>
          <p:spPr bwMode="auto">
            <a:xfrm>
              <a:off x="6774875"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493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Azure 2017">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2.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FD0A0AB8-9770-4A62-B2F1-B966FFF80697}"/>
    </a:ext>
  </a:extLst>
</a:theme>
</file>

<file path=ppt/theme/theme13.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Gartner Template Master">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Gartner Template Master">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Gartner Template Master">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7.xml><?xml version="1.0" encoding="utf-8"?>
<a:theme xmlns:a="http://schemas.openxmlformats.org/drawingml/2006/main" name="3_Gartner Template Master">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8.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9.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docProps/app.xml><?xml version="1.0" encoding="utf-8"?>
<Properties xmlns="http://schemas.openxmlformats.org/officeDocument/2006/extended-properties" xmlns:vt="http://schemas.openxmlformats.org/officeDocument/2006/docPropsVTypes">
  <TotalTime>78</TotalTime>
  <Words>8578</Words>
  <Application>Microsoft Macintosh PowerPoint</Application>
  <PresentationFormat>Widescreen</PresentationFormat>
  <Paragraphs>891</Paragraphs>
  <Slides>61</Slides>
  <Notes>55</Notes>
  <HiddenSlides>1</HiddenSlides>
  <MMClips>0</MMClips>
  <ScaleCrop>false</ScaleCrop>
  <HeadingPairs>
    <vt:vector size="6" baseType="variant">
      <vt:variant>
        <vt:lpstr>Fonts Used</vt:lpstr>
      </vt:variant>
      <vt:variant>
        <vt:i4>13</vt:i4>
      </vt:variant>
      <vt:variant>
        <vt:lpstr>Theme</vt:lpstr>
      </vt:variant>
      <vt:variant>
        <vt:i4>13</vt:i4>
      </vt:variant>
      <vt:variant>
        <vt:lpstr>Slide Titles</vt:lpstr>
      </vt:variant>
      <vt:variant>
        <vt:i4>61</vt:i4>
      </vt:variant>
    </vt:vector>
  </HeadingPairs>
  <TitlesOfParts>
    <vt:vector size="87" baseType="lpstr">
      <vt:lpstr>Calibri</vt:lpstr>
      <vt:lpstr>Calibri Light</vt:lpstr>
      <vt:lpstr>Consolas</vt:lpstr>
      <vt:lpstr>Helvetica Light</vt:lpstr>
      <vt:lpstr>Segoe Pro Display</vt:lpstr>
      <vt:lpstr>Segoe Pro Display Light</vt:lpstr>
      <vt:lpstr>Segoe UI</vt:lpstr>
      <vt:lpstr>Segoe UI Light</vt:lpstr>
      <vt:lpstr>Segoe UI Semibold</vt:lpstr>
      <vt:lpstr>Segoe UI Semilight</vt:lpstr>
      <vt:lpstr>Times New Roman</vt:lpstr>
      <vt:lpstr>Wingdings</vt:lpstr>
      <vt:lpstr>Arial</vt:lpstr>
      <vt:lpstr>1_Office Theme</vt:lpstr>
      <vt:lpstr>1_Gartner Template Master</vt:lpstr>
      <vt:lpstr>Office Theme</vt:lpstr>
      <vt:lpstr>Gartner Template Master</vt:lpstr>
      <vt:lpstr>2_Office Theme</vt:lpstr>
      <vt:lpstr>2_Gartner Template Master</vt:lpstr>
      <vt:lpstr>3_Gartner Template Master</vt:lpstr>
      <vt:lpstr>Microsoft_Light_Template</vt:lpstr>
      <vt:lpstr>5-50109_Microsoft_Light_Template</vt:lpstr>
      <vt:lpstr>Azure 2017</vt:lpstr>
      <vt:lpstr>1_WHITE TEMPLATE</vt:lpstr>
      <vt:lpstr>WHITE TEMPLATE</vt:lpstr>
      <vt:lpstr>5-50109_Microsoft_Dark_Template</vt:lpstr>
      <vt:lpstr>Visual Studio Mobile Center</vt:lpstr>
      <vt:lpstr>Building an App with Azure  Wifi: MSFTGUEST Pw: msevent42pz</vt:lpstr>
      <vt:lpstr>The Need : Mobile has happened</vt:lpstr>
      <vt:lpstr>The Challenge: App development challenges</vt:lpstr>
      <vt:lpstr>PowerPoint Presentation</vt:lpstr>
      <vt:lpstr>PowerPoint Presentation</vt:lpstr>
      <vt:lpstr>Visual Studio Mobile Center</vt:lpstr>
      <vt:lpstr>Continuous Everything: Build</vt:lpstr>
      <vt:lpstr>Continuous Everything : Test</vt:lpstr>
      <vt:lpstr>Continuous Everything : Deploy</vt:lpstr>
      <vt:lpstr>Continuous Everything : Learn</vt:lpstr>
      <vt:lpstr>Continuous Everything : Learn</vt:lpstr>
      <vt:lpstr>Continuous Everything : Learn</vt:lpstr>
      <vt:lpstr>Continuous Everything : Engage</vt:lpstr>
      <vt:lpstr>Today’s Agenda</vt:lpstr>
      <vt:lpstr>Rob Jewett App. Innovation Specialist Global Black Belt</vt:lpstr>
      <vt:lpstr>Getting Started</vt:lpstr>
      <vt:lpstr>Mobile Center: Build</vt:lpstr>
      <vt:lpstr>Mobile Center: Push Notifications</vt:lpstr>
      <vt:lpstr>Mobile Center: Push Notifications</vt:lpstr>
      <vt:lpstr>June Cho Enterprise Mobile App Dev App Innovation | Global Black Belt</vt:lpstr>
      <vt:lpstr>Why Test on Real Devices?</vt:lpstr>
      <vt:lpstr>Mobile Center: Test</vt:lpstr>
      <vt:lpstr>Supported Testing Platforms</vt:lpstr>
      <vt:lpstr>Mobile Center: Distribute</vt:lpstr>
      <vt:lpstr>PowerPoint Presentation</vt:lpstr>
      <vt:lpstr>PowerPoint Presentation</vt:lpstr>
      <vt:lpstr>Mobile Center: Crashes</vt:lpstr>
      <vt:lpstr>Mobile Center: Analytics</vt:lpstr>
      <vt:lpstr>Key Features</vt:lpstr>
      <vt:lpstr> Sign up free today: mobile.azure.com  </vt:lpstr>
      <vt:lpstr>Azure Serverless and Functions Overview</vt:lpstr>
      <vt:lpstr>PowerPoint Presentation</vt:lpstr>
      <vt:lpstr>The evolution of application platforms</vt:lpstr>
      <vt:lpstr>PowerPoint Presentation</vt:lpstr>
      <vt:lpstr>PowerPoint Presentation</vt:lpstr>
      <vt:lpstr>PowerPoint Presentation</vt:lpstr>
      <vt:lpstr>PowerPoint Presentation</vt:lpstr>
      <vt:lpstr>PowerPoint Presentation</vt:lpstr>
      <vt:lpstr>PowerPoint Presentation</vt:lpstr>
      <vt:lpstr>Serverless application platform components</vt:lpstr>
      <vt:lpstr>Serverless application platform components</vt:lpstr>
      <vt:lpstr>Serverless application platform components</vt:lpstr>
      <vt:lpstr>Serverless application platform components</vt:lpstr>
      <vt:lpstr>Serverless application platform components</vt:lpstr>
      <vt:lpstr>PowerPoint Presentation</vt:lpstr>
      <vt:lpstr>PowerPoint Presentation</vt:lpstr>
      <vt:lpstr>PowerPoint Presentation</vt:lpstr>
      <vt:lpstr>PowerPoint Presentation</vt:lpstr>
      <vt:lpstr>Logic Apps connects everything</vt:lpstr>
      <vt:lpstr>PowerPoint Presentation</vt:lpstr>
      <vt:lpstr>PowerPoint Presentation</vt:lpstr>
      <vt:lpstr>PowerPoint Presentation</vt:lpstr>
      <vt:lpstr>     Azure Functions platform features</vt:lpstr>
      <vt:lpstr>What’s new in Azure Functions</vt:lpstr>
      <vt:lpstr>Microsoft Graph bindings for Functions</vt:lpstr>
      <vt:lpstr>Functions + Application Insights</vt:lpstr>
      <vt:lpstr>Demo</vt:lpstr>
      <vt:lpstr>In review…</vt:lpstr>
      <vt:lpstr>PowerPoint Presentation</vt:lpstr>
      <vt:lpstr>PowerPoint Presentation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Cho Enterprise Mobile App Dev App Innovation | Global Black Belt</dc:title>
  <dc:creator>June Cho</dc:creator>
  <cp:lastModifiedBy>June Cho</cp:lastModifiedBy>
  <cp:revision>18</cp:revision>
  <dcterms:created xsi:type="dcterms:W3CDTF">2017-11-06T00:31:55Z</dcterms:created>
  <dcterms:modified xsi:type="dcterms:W3CDTF">2017-11-12T22:45:48Z</dcterms:modified>
</cp:coreProperties>
</file>